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153"/>
  </p:notesMasterIdLst>
  <p:handoutMasterIdLst>
    <p:handoutMasterId r:id="rId154"/>
  </p:handoutMasterIdLst>
  <p:sldIdLst>
    <p:sldId id="417" r:id="rId4"/>
    <p:sldId id="256" r:id="rId5"/>
    <p:sldId id="257" r:id="rId6"/>
    <p:sldId id="259" r:id="rId7"/>
    <p:sldId id="258" r:id="rId8"/>
    <p:sldId id="320" r:id="rId9"/>
    <p:sldId id="260" r:id="rId10"/>
    <p:sldId id="370" r:id="rId11"/>
    <p:sldId id="261" r:id="rId12"/>
    <p:sldId id="262" r:id="rId13"/>
    <p:sldId id="266" r:id="rId14"/>
    <p:sldId id="308" r:id="rId15"/>
    <p:sldId id="263" r:id="rId16"/>
    <p:sldId id="264" r:id="rId17"/>
    <p:sldId id="267" r:id="rId18"/>
    <p:sldId id="265" r:id="rId19"/>
    <p:sldId id="312" r:id="rId20"/>
    <p:sldId id="268" r:id="rId21"/>
    <p:sldId id="269" r:id="rId22"/>
    <p:sldId id="325" r:id="rId23"/>
    <p:sldId id="270" r:id="rId24"/>
    <p:sldId id="271" r:id="rId25"/>
    <p:sldId id="273" r:id="rId26"/>
    <p:sldId id="272" r:id="rId27"/>
    <p:sldId id="371" r:id="rId28"/>
    <p:sldId id="372" r:id="rId29"/>
    <p:sldId id="322" r:id="rId30"/>
    <p:sldId id="276" r:id="rId31"/>
    <p:sldId id="279" r:id="rId32"/>
    <p:sldId id="277" r:id="rId33"/>
    <p:sldId id="281" r:id="rId34"/>
    <p:sldId id="280" r:id="rId35"/>
    <p:sldId id="282" r:id="rId36"/>
    <p:sldId id="283" r:id="rId37"/>
    <p:sldId id="284" r:id="rId38"/>
    <p:sldId id="285" r:id="rId39"/>
    <p:sldId id="286" r:id="rId40"/>
    <p:sldId id="287" r:id="rId41"/>
    <p:sldId id="311" r:id="rId42"/>
    <p:sldId id="327" r:id="rId43"/>
    <p:sldId id="373" r:id="rId44"/>
    <p:sldId id="328" r:id="rId45"/>
    <p:sldId id="374" r:id="rId46"/>
    <p:sldId id="329" r:id="rId47"/>
    <p:sldId id="288" r:id="rId48"/>
    <p:sldId id="332" r:id="rId49"/>
    <p:sldId id="375" r:id="rId50"/>
    <p:sldId id="331" r:id="rId51"/>
    <p:sldId id="376" r:id="rId52"/>
    <p:sldId id="333" r:id="rId53"/>
    <p:sldId id="377" r:id="rId54"/>
    <p:sldId id="334" r:id="rId55"/>
    <p:sldId id="335" r:id="rId56"/>
    <p:sldId id="378" r:id="rId57"/>
    <p:sldId id="336" r:id="rId58"/>
    <p:sldId id="337" r:id="rId59"/>
    <p:sldId id="339" r:id="rId60"/>
    <p:sldId id="338" r:id="rId61"/>
    <p:sldId id="341" r:id="rId62"/>
    <p:sldId id="340" r:id="rId63"/>
    <p:sldId id="342" r:id="rId64"/>
    <p:sldId id="330" r:id="rId65"/>
    <p:sldId id="343" r:id="rId66"/>
    <p:sldId id="313" r:id="rId67"/>
    <p:sldId id="309" r:id="rId68"/>
    <p:sldId id="379" r:id="rId69"/>
    <p:sldId id="289" r:id="rId70"/>
    <p:sldId id="290" r:id="rId71"/>
    <p:sldId id="291" r:id="rId72"/>
    <p:sldId id="344" r:id="rId73"/>
    <p:sldId id="380" r:id="rId74"/>
    <p:sldId id="345" r:id="rId75"/>
    <p:sldId id="294" r:id="rId76"/>
    <p:sldId id="296" r:id="rId77"/>
    <p:sldId id="298" r:id="rId78"/>
    <p:sldId id="381" r:id="rId79"/>
    <p:sldId id="310" r:id="rId80"/>
    <p:sldId id="314" r:id="rId81"/>
    <p:sldId id="299" r:id="rId82"/>
    <p:sldId id="300" r:id="rId83"/>
    <p:sldId id="346" r:id="rId84"/>
    <p:sldId id="382" r:id="rId85"/>
    <p:sldId id="347" r:id="rId86"/>
    <p:sldId id="348" r:id="rId87"/>
    <p:sldId id="383" r:id="rId88"/>
    <p:sldId id="349" r:id="rId89"/>
    <p:sldId id="301" r:id="rId90"/>
    <p:sldId id="315" r:id="rId91"/>
    <p:sldId id="350" r:id="rId92"/>
    <p:sldId id="351" r:id="rId93"/>
    <p:sldId id="303" r:id="rId94"/>
    <p:sldId id="352" r:id="rId95"/>
    <p:sldId id="384" r:id="rId96"/>
    <p:sldId id="316" r:id="rId97"/>
    <p:sldId id="302" r:id="rId98"/>
    <p:sldId id="304" r:id="rId99"/>
    <p:sldId id="305" r:id="rId100"/>
    <p:sldId id="385" r:id="rId101"/>
    <p:sldId id="306" r:id="rId102"/>
    <p:sldId id="317" r:id="rId103"/>
    <p:sldId id="318" r:id="rId104"/>
    <p:sldId id="307" r:id="rId105"/>
    <p:sldId id="319" r:id="rId106"/>
    <p:sldId id="357" r:id="rId107"/>
    <p:sldId id="386" r:id="rId108"/>
    <p:sldId id="356" r:id="rId109"/>
    <p:sldId id="387" r:id="rId110"/>
    <p:sldId id="358" r:id="rId111"/>
    <p:sldId id="359" r:id="rId112"/>
    <p:sldId id="360" r:id="rId113"/>
    <p:sldId id="361" r:id="rId114"/>
    <p:sldId id="363" r:id="rId115"/>
    <p:sldId id="364" r:id="rId116"/>
    <p:sldId id="388" r:id="rId117"/>
    <p:sldId id="365" r:id="rId118"/>
    <p:sldId id="366" r:id="rId119"/>
    <p:sldId id="389" r:id="rId120"/>
    <p:sldId id="390" r:id="rId121"/>
    <p:sldId id="367" r:id="rId122"/>
    <p:sldId id="368" r:id="rId123"/>
    <p:sldId id="391"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323" r:id="rId149"/>
    <p:sldId id="392" r:id="rId150"/>
    <p:sldId id="324" r:id="rId151"/>
    <p:sldId id="326" r:id="rId152"/>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AFC4"/>
    <a:srgbClr val="C64EA4"/>
    <a:srgbClr val="000000"/>
    <a:srgbClr val="2B7539"/>
    <a:srgbClr val="A23483"/>
    <a:srgbClr val="3E52E2"/>
    <a:srgbClr val="17CBE3"/>
    <a:srgbClr val="7BCF8B"/>
    <a:srgbClr val="EF2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6" autoAdjust="0"/>
    <p:restoredTop sz="94722" autoAdjust="0"/>
  </p:normalViewPr>
  <p:slideViewPr>
    <p:cSldViewPr>
      <p:cViewPr varScale="1">
        <p:scale>
          <a:sx n="83" d="100"/>
          <a:sy n="83" d="100"/>
        </p:scale>
        <p:origin x="16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53" Type="http://schemas.openxmlformats.org/officeDocument/2006/relationships/notesMaster" Target="notesMasters/notesMaster1.xml"/><Relationship Id="rId154" Type="http://schemas.openxmlformats.org/officeDocument/2006/relationships/handoutMaster" Target="handoutMasters/handoutMaster1.xml"/><Relationship Id="rId155" Type="http://schemas.openxmlformats.org/officeDocument/2006/relationships/presProps" Target="presProps.xml"/><Relationship Id="rId156" Type="http://schemas.openxmlformats.org/officeDocument/2006/relationships/viewProps" Target="viewProps.xml"/><Relationship Id="rId157" Type="http://schemas.openxmlformats.org/officeDocument/2006/relationships/theme" Target="theme/theme1.xml"/><Relationship Id="rId15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40" Type="http://schemas.openxmlformats.org/officeDocument/2006/relationships/slide" Target="slides/slide137.xml"/><Relationship Id="rId141" Type="http://schemas.openxmlformats.org/officeDocument/2006/relationships/slide" Target="slides/slide13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11EE3-16EF-4350-85A1-794CC847525B}"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21A63463-F4EA-4582-B587-1D9E0929CA8B}">
      <dgm:prSet phldrT="[Text]" custT="1"/>
      <dgm:spPr>
        <a:ln w="3175">
          <a:noFill/>
        </a:ln>
      </dgm:spPr>
      <dgm:t>
        <a:bodyPr/>
        <a:lstStyle/>
        <a:p>
          <a:endParaRPr lang="en-US" sz="2400">
            <a:ln w="3175">
              <a:solidFill>
                <a:schemeClr val="tx1"/>
              </a:solidFill>
            </a:ln>
          </a:endParaRPr>
        </a:p>
      </dgm:t>
    </dgm:pt>
    <dgm:pt modelId="{1C8D3C6A-1012-4CA2-800A-F532F09A7F7B}" type="parTrans" cxnId="{B81BB86A-662C-4CC3-8C9E-061CB7A1BEE4}">
      <dgm:prSet/>
      <dgm:spPr/>
      <dgm:t>
        <a:bodyPr/>
        <a:lstStyle/>
        <a:p>
          <a:endParaRPr lang="en-US" sz="2400"/>
        </a:p>
      </dgm:t>
    </dgm:pt>
    <dgm:pt modelId="{FAD31515-D41A-4B1A-B1B3-27D0C804A2FD}" type="sibTrans" cxnId="{B81BB86A-662C-4CC3-8C9E-061CB7A1BEE4}">
      <dgm:prSet/>
      <dgm:spPr/>
      <dgm:t>
        <a:bodyPr/>
        <a:lstStyle/>
        <a:p>
          <a:endParaRPr lang="en-US" sz="2400"/>
        </a:p>
      </dgm:t>
    </dgm:pt>
    <dgm:pt modelId="{1D07E7C4-2E0C-4670-B203-41B11072BC7C}">
      <dgm:prSet phldrT="[Text]" custT="1"/>
      <dgm:spPr>
        <a:ln w="3175">
          <a:noFill/>
        </a:ln>
      </dgm:spPr>
      <dgm:t>
        <a:bodyPr/>
        <a:lstStyle/>
        <a:p>
          <a:pPr algn="l"/>
          <a:r>
            <a:rPr lang="en-US" sz="2400" dirty="0">
              <a:ln w="3175">
                <a:noFill/>
              </a:ln>
              <a:latin typeface="Times New Roman" pitchFamily="18" charset="0"/>
              <a:cs typeface="Times New Roman" pitchFamily="18" charset="0"/>
            </a:rPr>
            <a:t>orange</a:t>
          </a:r>
        </a:p>
      </dgm:t>
    </dgm:pt>
    <dgm:pt modelId="{2E2BE530-AD0C-4D0B-B1A2-BF8DCC630EA9}" type="parTrans" cxnId="{06BB2333-FCA2-41B3-AA49-24532FA47C78}">
      <dgm:prSet custT="1"/>
      <dgm:spPr>
        <a:ln w="3175"/>
      </dgm:spPr>
      <dgm:t>
        <a:bodyPr/>
        <a:lstStyle/>
        <a:p>
          <a:endParaRPr lang="en-US" sz="2400">
            <a:ln w="3175">
              <a:solidFill>
                <a:schemeClr val="tx1"/>
              </a:solidFill>
            </a:ln>
          </a:endParaRPr>
        </a:p>
      </dgm:t>
    </dgm:pt>
    <dgm:pt modelId="{DFC8106E-6F63-4BD1-813E-E8A2C7C58EFD}" type="sibTrans" cxnId="{06BB2333-FCA2-41B3-AA49-24532FA47C78}">
      <dgm:prSet/>
      <dgm:spPr/>
      <dgm:t>
        <a:bodyPr/>
        <a:lstStyle/>
        <a:p>
          <a:endParaRPr lang="en-US" sz="2400"/>
        </a:p>
      </dgm:t>
    </dgm:pt>
    <dgm:pt modelId="{638036AE-6119-44DF-B652-41A2840F9D7E}">
      <dgm:prSet phldrT="[Text]" custT="1"/>
      <dgm:spPr>
        <a:ln w="3175">
          <a:noFill/>
        </a:ln>
      </dgm:spPr>
      <dgm:t>
        <a:bodyPr/>
        <a:lstStyle/>
        <a:p>
          <a:pPr algn="l"/>
          <a:r>
            <a:rPr lang="en-US" sz="2400" dirty="0">
              <a:ln w="3175">
                <a:noFill/>
              </a:ln>
              <a:latin typeface="Times New Roman" pitchFamily="18" charset="0"/>
              <a:cs typeface="Times New Roman" pitchFamily="18" charset="0"/>
            </a:rPr>
            <a:t>yellow</a:t>
          </a:r>
        </a:p>
      </dgm:t>
    </dgm:pt>
    <dgm:pt modelId="{CFB61557-61DE-49D6-8B16-D4F5C0ADED88}" type="parTrans" cxnId="{F6285B32-C385-4EC7-AC3D-50FEF3A57F29}">
      <dgm:prSet custT="1"/>
      <dgm:spPr>
        <a:ln w="3175"/>
      </dgm:spPr>
      <dgm:t>
        <a:bodyPr/>
        <a:lstStyle/>
        <a:p>
          <a:endParaRPr lang="en-US" sz="2400">
            <a:ln w="3175">
              <a:solidFill>
                <a:schemeClr val="tx1"/>
              </a:solidFill>
            </a:ln>
          </a:endParaRPr>
        </a:p>
      </dgm:t>
    </dgm:pt>
    <dgm:pt modelId="{268C73E9-E76B-4BF1-97D6-E3E259235FC8}" type="sibTrans" cxnId="{F6285B32-C385-4EC7-AC3D-50FEF3A57F29}">
      <dgm:prSet/>
      <dgm:spPr/>
      <dgm:t>
        <a:bodyPr/>
        <a:lstStyle/>
        <a:p>
          <a:endParaRPr lang="en-US" sz="2400"/>
        </a:p>
      </dgm:t>
    </dgm:pt>
    <dgm:pt modelId="{69F0F9EB-7C4D-46F0-B2FE-ADDCFAC71012}">
      <dgm:prSet custT="1"/>
      <dgm:spPr>
        <a:ln w="3175">
          <a:noFill/>
        </a:ln>
      </dgm:spPr>
      <dgm:t>
        <a:bodyPr/>
        <a:lstStyle/>
        <a:p>
          <a:pPr algn="l"/>
          <a:r>
            <a:rPr lang="en-US" sz="2400" dirty="0">
              <a:ln w="3175">
                <a:noFill/>
              </a:ln>
              <a:latin typeface="Times New Roman" pitchFamily="18" charset="0"/>
              <a:cs typeface="Times New Roman" pitchFamily="18" charset="0"/>
            </a:rPr>
            <a:t>green</a:t>
          </a:r>
        </a:p>
      </dgm:t>
    </dgm:pt>
    <dgm:pt modelId="{ACDAA245-4021-4990-A473-A201CB82090A}" type="parTrans" cxnId="{6EDCE9C7-C621-4F52-8984-A3B4E78CD7F6}">
      <dgm:prSet custT="1"/>
      <dgm:spPr>
        <a:ln w="3175"/>
      </dgm:spPr>
      <dgm:t>
        <a:bodyPr/>
        <a:lstStyle/>
        <a:p>
          <a:endParaRPr lang="en-US" sz="2400">
            <a:ln w="3175">
              <a:solidFill>
                <a:schemeClr val="tx1"/>
              </a:solidFill>
            </a:ln>
          </a:endParaRPr>
        </a:p>
      </dgm:t>
    </dgm:pt>
    <dgm:pt modelId="{933072AE-51C1-420B-9612-85B67724578C}" type="sibTrans" cxnId="{6EDCE9C7-C621-4F52-8984-A3B4E78CD7F6}">
      <dgm:prSet/>
      <dgm:spPr/>
      <dgm:t>
        <a:bodyPr/>
        <a:lstStyle/>
        <a:p>
          <a:endParaRPr lang="en-US" sz="2400"/>
        </a:p>
      </dgm:t>
    </dgm:pt>
    <dgm:pt modelId="{2E45F3F8-5E71-434D-BF90-044B3BA3583C}">
      <dgm:prSet custT="1"/>
      <dgm:spPr>
        <a:ln w="3175">
          <a:noFill/>
        </a:ln>
      </dgm:spPr>
      <dgm:t>
        <a:bodyPr/>
        <a:lstStyle/>
        <a:p>
          <a:r>
            <a:rPr lang="en-US" sz="2400" dirty="0">
              <a:latin typeface="Times New Roman" pitchFamily="18" charset="0"/>
              <a:cs typeface="Times New Roman" pitchFamily="18" charset="0"/>
            </a:rPr>
            <a:t>blue</a:t>
          </a:r>
        </a:p>
      </dgm:t>
    </dgm:pt>
    <dgm:pt modelId="{3F86A2CE-B6E2-4FA2-9194-B935172D064D}" type="parTrans" cxnId="{74954100-412B-4C0C-A478-3702AA2ED650}">
      <dgm:prSet custT="1"/>
      <dgm:spPr>
        <a:ln w="3175">
          <a:solidFill>
            <a:schemeClr val="tx1"/>
          </a:solidFill>
        </a:ln>
      </dgm:spPr>
      <dgm:t>
        <a:bodyPr/>
        <a:lstStyle/>
        <a:p>
          <a:endParaRPr lang="en-US" sz="2400">
            <a:ln w="3175">
              <a:solidFill>
                <a:schemeClr val="tx1"/>
              </a:solidFill>
            </a:ln>
          </a:endParaRPr>
        </a:p>
      </dgm:t>
    </dgm:pt>
    <dgm:pt modelId="{33874EC8-C5CF-40BC-980A-79D43CCB2627}" type="sibTrans" cxnId="{74954100-412B-4C0C-A478-3702AA2ED650}">
      <dgm:prSet/>
      <dgm:spPr/>
      <dgm:t>
        <a:bodyPr/>
        <a:lstStyle/>
        <a:p>
          <a:endParaRPr lang="en-US" sz="2400"/>
        </a:p>
      </dgm:t>
    </dgm:pt>
    <dgm:pt modelId="{1C040FE7-2A39-4BB3-8A4D-B3CFDA208A6B}">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68060DE8-6BA7-4795-9B2B-9D7C827DC202}" type="parTrans" cxnId="{F7576B3D-8E38-4523-B4E9-9AE1F090BD0A}">
      <dgm:prSet custT="1"/>
      <dgm:spPr>
        <a:ln w="3175"/>
      </dgm:spPr>
      <dgm:t>
        <a:bodyPr/>
        <a:lstStyle/>
        <a:p>
          <a:endParaRPr lang="en-US" sz="2400">
            <a:ln w="3175">
              <a:solidFill>
                <a:schemeClr val="tx1"/>
              </a:solidFill>
            </a:ln>
            <a:latin typeface="Times New Roman" pitchFamily="18" charset="0"/>
            <a:cs typeface="Times New Roman" pitchFamily="18" charset="0"/>
          </a:endParaRPr>
        </a:p>
      </dgm:t>
    </dgm:pt>
    <dgm:pt modelId="{DAAAAD76-860D-4F5F-999A-3ED177816E9D}" type="sibTrans" cxnId="{F7576B3D-8E38-4523-B4E9-9AE1F090BD0A}">
      <dgm:prSet/>
      <dgm:spPr/>
      <dgm:t>
        <a:bodyPr/>
        <a:lstStyle/>
        <a:p>
          <a:endParaRPr lang="en-US" sz="2400"/>
        </a:p>
      </dgm:t>
    </dgm:pt>
    <dgm:pt modelId="{8403800D-A374-4016-BB05-7DC9679D53F7}">
      <dgm:prSet custT="1"/>
      <dgm:spPr>
        <a:ln w="3175">
          <a:noFill/>
        </a:ln>
      </dgm:spPr>
      <dgm:t>
        <a:bodyPr/>
        <a:lstStyle/>
        <a:p>
          <a:r>
            <a:rPr lang="en-US" sz="2400" dirty="0">
              <a:ln w="3175">
                <a:noFill/>
              </a:ln>
              <a:latin typeface="Times New Roman" pitchFamily="18" charset="0"/>
              <a:cs typeface="Times New Roman" pitchFamily="18" charset="0"/>
            </a:rPr>
            <a:t>blue</a:t>
          </a:r>
        </a:p>
      </dgm:t>
    </dgm:pt>
    <dgm:pt modelId="{99E04434-A32A-477D-B4EB-F9E17F7DAF90}" type="parTrans" cxnId="{26FF1917-370E-4BFE-920C-175A1C0BCEA8}">
      <dgm:prSet custT="1"/>
      <dgm:spPr>
        <a:ln w="3175"/>
      </dgm:spPr>
      <dgm:t>
        <a:bodyPr/>
        <a:lstStyle/>
        <a:p>
          <a:endParaRPr lang="en-US" sz="2400">
            <a:ln w="3175">
              <a:noFill/>
            </a:ln>
            <a:latin typeface="Times New Roman" pitchFamily="18" charset="0"/>
            <a:cs typeface="Times New Roman" pitchFamily="18" charset="0"/>
          </a:endParaRPr>
        </a:p>
      </dgm:t>
    </dgm:pt>
    <dgm:pt modelId="{CB4D9F2B-BA7E-4F3E-BB6A-C1DBD8594DD0}" type="sibTrans" cxnId="{26FF1917-370E-4BFE-920C-175A1C0BCEA8}">
      <dgm:prSet/>
      <dgm:spPr/>
      <dgm:t>
        <a:bodyPr/>
        <a:lstStyle/>
        <a:p>
          <a:endParaRPr lang="en-US" sz="2400"/>
        </a:p>
      </dgm:t>
    </dgm:pt>
    <dgm:pt modelId="{A75F26B8-7CA2-476E-A42D-74C50FE59D77}">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4F5F06FA-9E8D-4577-82E8-34F3E37FBB68}" type="parTrans" cxnId="{D6E4E5B0-E873-4016-BEA7-980651717A07}">
      <dgm:prSet custT="1"/>
      <dgm:spPr>
        <a:ln w="3175"/>
      </dgm:spPr>
      <dgm:t>
        <a:bodyPr/>
        <a:lstStyle/>
        <a:p>
          <a:endParaRPr lang="en-US" sz="2400">
            <a:ln w="3175">
              <a:noFill/>
            </a:ln>
            <a:latin typeface="Times New Roman" pitchFamily="18" charset="0"/>
            <a:cs typeface="Times New Roman" pitchFamily="18" charset="0"/>
          </a:endParaRPr>
        </a:p>
      </dgm:t>
    </dgm:pt>
    <dgm:pt modelId="{4AA24E17-1B3E-4E8F-A809-82DB547642BE}" type="sibTrans" cxnId="{D6E4E5B0-E873-4016-BEA7-980651717A07}">
      <dgm:prSet/>
      <dgm:spPr/>
      <dgm:t>
        <a:bodyPr/>
        <a:lstStyle/>
        <a:p>
          <a:endParaRPr lang="en-US" sz="2400"/>
        </a:p>
      </dgm:t>
    </dgm:pt>
    <dgm:pt modelId="{259BC9C5-0952-46DA-958C-42250C940856}">
      <dgm:prSet custT="1"/>
      <dgm:spPr>
        <a:ln w="3175">
          <a:noFill/>
        </a:ln>
      </dgm:spPr>
      <dgm:t>
        <a:bodyPr/>
        <a:lstStyle/>
        <a:p>
          <a:r>
            <a:rPr lang="en-US" sz="2400" dirty="0">
              <a:ln w="3175">
                <a:noFill/>
              </a:ln>
              <a:latin typeface="Times New Roman" pitchFamily="18" charset="0"/>
              <a:cs typeface="Times New Roman" pitchFamily="18" charset="0"/>
            </a:rPr>
            <a:t>blue</a:t>
          </a:r>
        </a:p>
      </dgm:t>
    </dgm:pt>
    <dgm:pt modelId="{A6AEE12B-3A62-4CFB-B39D-F615BA844C5C}" type="parTrans" cxnId="{36D26FC9-88FB-436F-A757-50B99C0D1CB9}">
      <dgm:prSet custT="1"/>
      <dgm:spPr>
        <a:ln w="3175"/>
      </dgm:spPr>
      <dgm:t>
        <a:bodyPr/>
        <a:lstStyle/>
        <a:p>
          <a:endParaRPr lang="en-US" sz="2400">
            <a:ln w="3175">
              <a:noFill/>
            </a:ln>
            <a:latin typeface="Times New Roman" pitchFamily="18" charset="0"/>
            <a:cs typeface="Times New Roman" pitchFamily="18" charset="0"/>
          </a:endParaRPr>
        </a:p>
      </dgm:t>
    </dgm:pt>
    <dgm:pt modelId="{32B9BBE2-8FAE-40DD-B3EE-FB59B1957EA8}" type="sibTrans" cxnId="{36D26FC9-88FB-436F-A757-50B99C0D1CB9}">
      <dgm:prSet/>
      <dgm:spPr/>
      <dgm:t>
        <a:bodyPr/>
        <a:lstStyle/>
        <a:p>
          <a:endParaRPr lang="en-US" sz="2400"/>
        </a:p>
      </dgm:t>
    </dgm:pt>
    <dgm:pt modelId="{D0D6DF34-B5AA-4C80-A478-36C47D956DD1}">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FF867C00-04BD-4B12-95C5-25B2E4E5439F}" type="parTrans" cxnId="{16476422-10BC-4642-9C77-280FE83C4518}">
      <dgm:prSet custT="1"/>
      <dgm:spPr>
        <a:ln w="3175"/>
      </dgm:spPr>
      <dgm:t>
        <a:bodyPr/>
        <a:lstStyle/>
        <a:p>
          <a:endParaRPr lang="en-US" sz="2400">
            <a:ln w="3175">
              <a:noFill/>
            </a:ln>
            <a:latin typeface="Times New Roman" pitchFamily="18" charset="0"/>
            <a:cs typeface="Times New Roman" pitchFamily="18" charset="0"/>
          </a:endParaRPr>
        </a:p>
      </dgm:t>
    </dgm:pt>
    <dgm:pt modelId="{1F259E54-9C81-4A9C-97B3-087DA77A96B8}" type="sibTrans" cxnId="{16476422-10BC-4642-9C77-280FE83C4518}">
      <dgm:prSet/>
      <dgm:spPr/>
      <dgm:t>
        <a:bodyPr/>
        <a:lstStyle/>
        <a:p>
          <a:endParaRPr lang="en-US" sz="2400"/>
        </a:p>
      </dgm:t>
    </dgm:pt>
    <dgm:pt modelId="{15FB8258-8164-4EBC-8271-428346042B05}">
      <dgm:prSet custT="1"/>
      <dgm:spPr>
        <a:ln>
          <a:noFill/>
        </a:ln>
      </dgm:spPr>
      <dgm:t>
        <a:bodyPr/>
        <a:lstStyle/>
        <a:p>
          <a:r>
            <a:rPr lang="en-US" sz="2400" dirty="0" err="1">
              <a:latin typeface="Times New Roman" pitchFamily="18" charset="0"/>
              <a:cs typeface="Times New Roman" pitchFamily="18" charset="0"/>
            </a:rPr>
            <a:t>green,blue</a:t>
          </a:r>
          <a:endParaRPr lang="en-US" sz="2400" dirty="0">
            <a:latin typeface="Times New Roman" pitchFamily="18" charset="0"/>
            <a:cs typeface="Times New Roman" pitchFamily="18" charset="0"/>
          </a:endParaRPr>
        </a:p>
      </dgm:t>
    </dgm:pt>
    <dgm:pt modelId="{30688619-D3B3-4B36-B2C5-9B307EF9DE7A}" type="parTrans" cxnId="{63FA107F-EAC0-48BC-A486-7E038BD8EAE9}">
      <dgm:prSet custT="1"/>
      <dgm:spPr>
        <a:ln w="3175" cmpd="sng">
          <a:solidFill>
            <a:schemeClr val="tx1"/>
          </a:solidFill>
          <a:tailEnd type="arrow"/>
        </a:ln>
      </dgm:spPr>
      <dgm:t>
        <a:bodyPr/>
        <a:lstStyle/>
        <a:p>
          <a:endParaRPr lang="en-US" sz="2400"/>
        </a:p>
      </dgm:t>
    </dgm:pt>
    <dgm:pt modelId="{F8C75256-2829-48E8-8E60-1BA09249E0D4}" type="sibTrans" cxnId="{63FA107F-EAC0-48BC-A486-7E038BD8EAE9}">
      <dgm:prSet/>
      <dgm:spPr/>
      <dgm:t>
        <a:bodyPr/>
        <a:lstStyle/>
        <a:p>
          <a:endParaRPr lang="en-US" sz="2400"/>
        </a:p>
      </dgm:t>
    </dgm:pt>
    <dgm:pt modelId="{E2BA2972-D9C5-4EB3-9E14-D223F998EE78}">
      <dgm:prSet custT="1"/>
      <dgm:spPr>
        <a:ln>
          <a:noFill/>
        </a:ln>
      </dgm:spPr>
      <dgm:t>
        <a:bodyPr/>
        <a:lstStyle/>
        <a:p>
          <a:r>
            <a:rPr lang="en-US" sz="2400" dirty="0">
              <a:latin typeface="Times New Roman" pitchFamily="18" charset="0"/>
              <a:cs typeface="Times New Roman" pitchFamily="18" charset="0"/>
            </a:rPr>
            <a:t>green, white</a:t>
          </a:r>
        </a:p>
      </dgm:t>
    </dgm:pt>
    <dgm:pt modelId="{D039DDC5-B20D-4F08-A60E-15FE4C63CE05}" type="parTrans" cxnId="{2391FF9E-DBD1-4DBD-983F-3D4C8A61AFF4}">
      <dgm:prSet custT="1"/>
      <dgm:spPr>
        <a:ln w="3175">
          <a:tailEnd type="arrow"/>
        </a:ln>
      </dgm:spPr>
      <dgm:t>
        <a:bodyPr/>
        <a:lstStyle/>
        <a:p>
          <a:endParaRPr lang="en-US" sz="2400"/>
        </a:p>
      </dgm:t>
    </dgm:pt>
    <dgm:pt modelId="{D57BE71A-B236-4A9C-9D2F-7E6496D2506E}" type="sibTrans" cxnId="{2391FF9E-DBD1-4DBD-983F-3D4C8A61AFF4}">
      <dgm:prSet/>
      <dgm:spPr/>
      <dgm:t>
        <a:bodyPr/>
        <a:lstStyle/>
        <a:p>
          <a:endParaRPr lang="en-US" sz="2400"/>
        </a:p>
      </dgm:t>
    </dgm:pt>
    <dgm:pt modelId="{0EB9EC55-B447-491C-BAD7-2A45940C2A0E}">
      <dgm:prSet custT="1"/>
      <dgm:spPr>
        <a:ln>
          <a:noFill/>
        </a:ln>
      </dgm:spPr>
      <dgm:t>
        <a:bodyPr/>
        <a:lstStyle/>
        <a:p>
          <a:r>
            <a:rPr lang="en-US" sz="2400" dirty="0">
              <a:latin typeface="Times New Roman" pitchFamily="18" charset="0"/>
              <a:cs typeface="Times New Roman" pitchFamily="18" charset="0"/>
            </a:rPr>
            <a:t>orange, blue</a:t>
          </a:r>
        </a:p>
      </dgm:t>
    </dgm:pt>
    <dgm:pt modelId="{1162A59D-B9A6-4BFC-8EB6-F62DAD0BA499}" type="parTrans" cxnId="{7354AE7B-2B7A-421D-AD3E-EAEBC2C0FB18}">
      <dgm:prSet custT="1"/>
      <dgm:spPr>
        <a:ln w="3175">
          <a:tailEnd type="arrow"/>
        </a:ln>
      </dgm:spPr>
      <dgm:t>
        <a:bodyPr/>
        <a:lstStyle/>
        <a:p>
          <a:endParaRPr lang="en-US" sz="2400"/>
        </a:p>
      </dgm:t>
    </dgm:pt>
    <dgm:pt modelId="{1BFD2CE0-FABF-427E-9D92-9ABCCA5D5734}" type="sibTrans" cxnId="{7354AE7B-2B7A-421D-AD3E-EAEBC2C0FB18}">
      <dgm:prSet/>
      <dgm:spPr/>
      <dgm:t>
        <a:bodyPr/>
        <a:lstStyle/>
        <a:p>
          <a:endParaRPr lang="en-US" sz="2400"/>
        </a:p>
      </dgm:t>
    </dgm:pt>
    <dgm:pt modelId="{C5E6E807-438A-4BD7-B623-244E10AC6BD5}">
      <dgm:prSet custT="1"/>
      <dgm:spPr>
        <a:ln>
          <a:noFill/>
        </a:ln>
      </dgm:spPr>
      <dgm:t>
        <a:bodyPr/>
        <a:lstStyle/>
        <a:p>
          <a:r>
            <a:rPr lang="en-US" sz="2400" dirty="0">
              <a:latin typeface="Times New Roman" pitchFamily="18" charset="0"/>
              <a:cs typeface="Times New Roman" pitchFamily="18" charset="0"/>
            </a:rPr>
            <a:t>orange, white</a:t>
          </a:r>
        </a:p>
      </dgm:t>
    </dgm:pt>
    <dgm:pt modelId="{7220DC00-E21D-4D99-AAEC-8F495E9CDD9A}" type="parTrans" cxnId="{6CE0AC58-B578-4893-A441-F98263DC9014}">
      <dgm:prSet custT="1"/>
      <dgm:spPr>
        <a:ln w="3175">
          <a:tailEnd type="arrow"/>
        </a:ln>
      </dgm:spPr>
      <dgm:t>
        <a:bodyPr/>
        <a:lstStyle/>
        <a:p>
          <a:endParaRPr lang="en-US" sz="2400"/>
        </a:p>
      </dgm:t>
    </dgm:pt>
    <dgm:pt modelId="{66694E10-4A22-407B-BFD6-161EFA3E449C}" type="sibTrans" cxnId="{6CE0AC58-B578-4893-A441-F98263DC9014}">
      <dgm:prSet/>
      <dgm:spPr/>
      <dgm:t>
        <a:bodyPr/>
        <a:lstStyle/>
        <a:p>
          <a:endParaRPr lang="en-US" sz="2400"/>
        </a:p>
      </dgm:t>
    </dgm:pt>
    <dgm:pt modelId="{19924516-4A34-467A-BCD9-CCF2FC6E64B3}">
      <dgm:prSet custT="1"/>
      <dgm:spPr>
        <a:ln>
          <a:noFill/>
        </a:ln>
      </dgm:spPr>
      <dgm:t>
        <a:bodyPr/>
        <a:lstStyle/>
        <a:p>
          <a:r>
            <a:rPr lang="en-US" sz="2400" dirty="0">
              <a:latin typeface="Times New Roman" pitchFamily="18" charset="0"/>
              <a:cs typeface="Times New Roman" pitchFamily="18" charset="0"/>
            </a:rPr>
            <a:t>yellow, blue</a:t>
          </a:r>
        </a:p>
      </dgm:t>
    </dgm:pt>
    <dgm:pt modelId="{CC71FA60-0D0A-4FDC-8637-C841BF01F479}" type="parTrans" cxnId="{64FDB77C-9795-4980-8451-1F5C120964BE}">
      <dgm:prSet custT="1"/>
      <dgm:spPr>
        <a:ln w="3175">
          <a:tailEnd type="arrow"/>
        </a:ln>
      </dgm:spPr>
      <dgm:t>
        <a:bodyPr/>
        <a:lstStyle/>
        <a:p>
          <a:endParaRPr lang="en-US" sz="2400"/>
        </a:p>
      </dgm:t>
    </dgm:pt>
    <dgm:pt modelId="{794D8AEA-34FD-45E2-98F0-AA5A8E6E9115}" type="sibTrans" cxnId="{64FDB77C-9795-4980-8451-1F5C120964BE}">
      <dgm:prSet/>
      <dgm:spPr/>
      <dgm:t>
        <a:bodyPr/>
        <a:lstStyle/>
        <a:p>
          <a:endParaRPr lang="en-US" sz="2400"/>
        </a:p>
      </dgm:t>
    </dgm:pt>
    <dgm:pt modelId="{C973B6E3-EB01-4DA3-8384-429A4F8F52B1}">
      <dgm:prSet custT="1"/>
      <dgm:spPr>
        <a:ln>
          <a:noFill/>
        </a:ln>
      </dgm:spPr>
      <dgm:t>
        <a:bodyPr/>
        <a:lstStyle/>
        <a:p>
          <a:r>
            <a:rPr lang="en-US" sz="2400" dirty="0">
              <a:latin typeface="Times New Roman" pitchFamily="18" charset="0"/>
              <a:cs typeface="Times New Roman" pitchFamily="18" charset="0"/>
            </a:rPr>
            <a:t>yellow, white</a:t>
          </a:r>
        </a:p>
      </dgm:t>
    </dgm:pt>
    <dgm:pt modelId="{59A3F6FA-8BD8-47E4-B9AA-5CC81D5A96A6}" type="parTrans" cxnId="{6E7D0B9D-8A0E-4AB8-B1AD-D362195D0810}">
      <dgm:prSet custT="1"/>
      <dgm:spPr>
        <a:ln w="3175">
          <a:tailEnd type="arrow"/>
        </a:ln>
      </dgm:spPr>
      <dgm:t>
        <a:bodyPr/>
        <a:lstStyle/>
        <a:p>
          <a:endParaRPr lang="en-US" sz="2400"/>
        </a:p>
      </dgm:t>
    </dgm:pt>
    <dgm:pt modelId="{B21A7216-61C5-4BDE-991F-E6BDA96171EE}" type="sibTrans" cxnId="{6E7D0B9D-8A0E-4AB8-B1AD-D362195D0810}">
      <dgm:prSet/>
      <dgm:spPr/>
      <dgm:t>
        <a:bodyPr/>
        <a:lstStyle/>
        <a:p>
          <a:endParaRPr lang="en-US" sz="2400"/>
        </a:p>
      </dgm:t>
    </dgm:pt>
    <dgm:pt modelId="{1BE9BC4B-52F7-485A-A14C-A32CB6249ECB}" type="pres">
      <dgm:prSet presAssocID="{65411EE3-16EF-4350-85A1-794CC847525B}" presName="diagram" presStyleCnt="0">
        <dgm:presLayoutVars>
          <dgm:chPref val="1"/>
          <dgm:dir/>
          <dgm:animOne val="branch"/>
          <dgm:animLvl val="lvl"/>
          <dgm:resizeHandles val="exact"/>
        </dgm:presLayoutVars>
      </dgm:prSet>
      <dgm:spPr/>
      <dgm:t>
        <a:bodyPr/>
        <a:lstStyle/>
        <a:p>
          <a:endParaRPr lang="en-US"/>
        </a:p>
      </dgm:t>
    </dgm:pt>
    <dgm:pt modelId="{651B9C31-345B-4BF5-9DEE-F7E7A0C8D963}" type="pres">
      <dgm:prSet presAssocID="{21A63463-F4EA-4582-B587-1D9E0929CA8B}" presName="root1" presStyleCnt="0"/>
      <dgm:spPr/>
    </dgm:pt>
    <dgm:pt modelId="{BB130F5D-8068-4D42-9944-283CE94E2B6E}" type="pres">
      <dgm:prSet presAssocID="{21A63463-F4EA-4582-B587-1D9E0929CA8B}" presName="LevelOneTextNode" presStyleLbl="node0" presStyleIdx="0" presStyleCnt="1" custAng="218866" custFlipHor="1" custScaleX="89725" custScaleY="171848">
        <dgm:presLayoutVars>
          <dgm:chPref val="3"/>
        </dgm:presLayoutVars>
      </dgm:prSet>
      <dgm:spPr/>
      <dgm:t>
        <a:bodyPr/>
        <a:lstStyle/>
        <a:p>
          <a:endParaRPr lang="en-US"/>
        </a:p>
      </dgm:t>
    </dgm:pt>
    <dgm:pt modelId="{BF8300A1-637C-4BA0-B03F-8E212A3C0AEB}" type="pres">
      <dgm:prSet presAssocID="{21A63463-F4EA-4582-B587-1D9E0929CA8B}" presName="level2hierChild" presStyleCnt="0"/>
      <dgm:spPr/>
    </dgm:pt>
    <dgm:pt modelId="{22920647-8B87-427E-9A9A-7905A3A76831}" type="pres">
      <dgm:prSet presAssocID="{ACDAA245-4021-4990-A473-A201CB82090A}" presName="conn2-1" presStyleLbl="parChTrans1D2" presStyleIdx="0" presStyleCnt="3"/>
      <dgm:spPr/>
      <dgm:t>
        <a:bodyPr/>
        <a:lstStyle/>
        <a:p>
          <a:endParaRPr lang="en-US"/>
        </a:p>
      </dgm:t>
    </dgm:pt>
    <dgm:pt modelId="{F04D114D-CDA5-4F7A-931A-2B5460222658}" type="pres">
      <dgm:prSet presAssocID="{ACDAA245-4021-4990-A473-A201CB82090A}" presName="connTx" presStyleLbl="parChTrans1D2" presStyleIdx="0" presStyleCnt="3"/>
      <dgm:spPr/>
      <dgm:t>
        <a:bodyPr/>
        <a:lstStyle/>
        <a:p>
          <a:endParaRPr lang="en-US"/>
        </a:p>
      </dgm:t>
    </dgm:pt>
    <dgm:pt modelId="{6123111C-B6A5-45BD-B08B-2F48FAB13231}" type="pres">
      <dgm:prSet presAssocID="{69F0F9EB-7C4D-46F0-B2FE-ADDCFAC71012}" presName="root2" presStyleCnt="0"/>
      <dgm:spPr/>
    </dgm:pt>
    <dgm:pt modelId="{E514355D-63AA-4A1E-AE89-549CCC587DAF}" type="pres">
      <dgm:prSet presAssocID="{69F0F9EB-7C4D-46F0-B2FE-ADDCFAC71012}" presName="LevelTwoTextNode" presStyleLbl="node2" presStyleIdx="0" presStyleCnt="3" custScaleX="100792" custLinFactNeighborX="6228">
        <dgm:presLayoutVars>
          <dgm:chPref val="3"/>
        </dgm:presLayoutVars>
      </dgm:prSet>
      <dgm:spPr/>
      <dgm:t>
        <a:bodyPr/>
        <a:lstStyle/>
        <a:p>
          <a:endParaRPr lang="en-US"/>
        </a:p>
      </dgm:t>
    </dgm:pt>
    <dgm:pt modelId="{3C3FCA6C-1A13-4377-BD23-D871ACEA101D}" type="pres">
      <dgm:prSet presAssocID="{69F0F9EB-7C4D-46F0-B2FE-ADDCFAC71012}" presName="level3hierChild" presStyleCnt="0"/>
      <dgm:spPr/>
    </dgm:pt>
    <dgm:pt modelId="{773E3833-D568-4026-AAAD-7B36D89FFCE3}" type="pres">
      <dgm:prSet presAssocID="{3F86A2CE-B6E2-4FA2-9194-B935172D064D}" presName="conn2-1" presStyleLbl="parChTrans1D3" presStyleIdx="0" presStyleCnt="6"/>
      <dgm:spPr/>
      <dgm:t>
        <a:bodyPr/>
        <a:lstStyle/>
        <a:p>
          <a:endParaRPr lang="en-US"/>
        </a:p>
      </dgm:t>
    </dgm:pt>
    <dgm:pt modelId="{726EF80D-A775-41A2-AD59-A0B1F2F05702}" type="pres">
      <dgm:prSet presAssocID="{3F86A2CE-B6E2-4FA2-9194-B935172D064D}" presName="connTx" presStyleLbl="parChTrans1D3" presStyleIdx="0" presStyleCnt="6"/>
      <dgm:spPr/>
      <dgm:t>
        <a:bodyPr/>
        <a:lstStyle/>
        <a:p>
          <a:endParaRPr lang="en-US"/>
        </a:p>
      </dgm:t>
    </dgm:pt>
    <dgm:pt modelId="{B20B6F82-7FFC-4813-825A-1F65CDB5F2E6}" type="pres">
      <dgm:prSet presAssocID="{2E45F3F8-5E71-434D-BF90-044B3BA3583C}" presName="root2" presStyleCnt="0"/>
      <dgm:spPr/>
    </dgm:pt>
    <dgm:pt modelId="{3C3F15FB-8794-4678-BA1C-4F275811754A}" type="pres">
      <dgm:prSet presAssocID="{2E45F3F8-5E71-434D-BF90-044B3BA3583C}" presName="LevelTwoTextNode" presStyleLbl="node3" presStyleIdx="0" presStyleCnt="6" custScaleX="73550">
        <dgm:presLayoutVars>
          <dgm:chPref val="3"/>
        </dgm:presLayoutVars>
      </dgm:prSet>
      <dgm:spPr/>
      <dgm:t>
        <a:bodyPr/>
        <a:lstStyle/>
        <a:p>
          <a:endParaRPr lang="en-US"/>
        </a:p>
      </dgm:t>
    </dgm:pt>
    <dgm:pt modelId="{3168AAF1-B1F8-4CEE-8B9B-0D1D2C1B378A}" type="pres">
      <dgm:prSet presAssocID="{2E45F3F8-5E71-434D-BF90-044B3BA3583C}" presName="level3hierChild" presStyleCnt="0"/>
      <dgm:spPr/>
    </dgm:pt>
    <dgm:pt modelId="{1DFA703D-F4F5-4E9F-A734-6202952D4E7F}" type="pres">
      <dgm:prSet presAssocID="{30688619-D3B3-4B36-B2C5-9B307EF9DE7A}" presName="conn2-1" presStyleLbl="parChTrans1D4" presStyleIdx="0" presStyleCnt="6"/>
      <dgm:spPr/>
      <dgm:t>
        <a:bodyPr/>
        <a:lstStyle/>
        <a:p>
          <a:endParaRPr lang="en-US"/>
        </a:p>
      </dgm:t>
    </dgm:pt>
    <dgm:pt modelId="{5D510E66-8B6C-4A80-AA52-AB59555AC6B6}" type="pres">
      <dgm:prSet presAssocID="{30688619-D3B3-4B36-B2C5-9B307EF9DE7A}" presName="connTx" presStyleLbl="parChTrans1D4" presStyleIdx="0" presStyleCnt="6"/>
      <dgm:spPr/>
      <dgm:t>
        <a:bodyPr/>
        <a:lstStyle/>
        <a:p>
          <a:endParaRPr lang="en-US"/>
        </a:p>
      </dgm:t>
    </dgm:pt>
    <dgm:pt modelId="{6A0AA49A-64E4-4F79-B70C-0F3199EF3036}" type="pres">
      <dgm:prSet presAssocID="{15FB8258-8164-4EBC-8271-428346042B05}" presName="root2" presStyleCnt="0"/>
      <dgm:spPr/>
    </dgm:pt>
    <dgm:pt modelId="{E140765D-3731-4C5F-B4B2-4FAA54DFF6E5}" type="pres">
      <dgm:prSet presAssocID="{15FB8258-8164-4EBC-8271-428346042B05}" presName="LevelTwoTextNode" presStyleLbl="node4" presStyleIdx="0" presStyleCnt="6" custScaleX="193336">
        <dgm:presLayoutVars>
          <dgm:chPref val="3"/>
        </dgm:presLayoutVars>
      </dgm:prSet>
      <dgm:spPr/>
      <dgm:t>
        <a:bodyPr/>
        <a:lstStyle/>
        <a:p>
          <a:endParaRPr lang="en-US"/>
        </a:p>
      </dgm:t>
    </dgm:pt>
    <dgm:pt modelId="{7FA50A99-427D-4250-961D-A8234DD15949}" type="pres">
      <dgm:prSet presAssocID="{15FB8258-8164-4EBC-8271-428346042B05}" presName="level3hierChild" presStyleCnt="0"/>
      <dgm:spPr/>
    </dgm:pt>
    <dgm:pt modelId="{30D7AB1B-04D1-4A11-B262-6BD1BF6AE9DC}" type="pres">
      <dgm:prSet presAssocID="{68060DE8-6BA7-4795-9B2B-9D7C827DC202}" presName="conn2-1" presStyleLbl="parChTrans1D3" presStyleIdx="1" presStyleCnt="6"/>
      <dgm:spPr/>
      <dgm:t>
        <a:bodyPr/>
        <a:lstStyle/>
        <a:p>
          <a:endParaRPr lang="en-US"/>
        </a:p>
      </dgm:t>
    </dgm:pt>
    <dgm:pt modelId="{F9B035ED-EC30-4D55-A87A-2760383A697A}" type="pres">
      <dgm:prSet presAssocID="{68060DE8-6BA7-4795-9B2B-9D7C827DC202}" presName="connTx" presStyleLbl="parChTrans1D3" presStyleIdx="1" presStyleCnt="6"/>
      <dgm:spPr/>
      <dgm:t>
        <a:bodyPr/>
        <a:lstStyle/>
        <a:p>
          <a:endParaRPr lang="en-US"/>
        </a:p>
      </dgm:t>
    </dgm:pt>
    <dgm:pt modelId="{78955A7F-8479-4D4C-9467-4EBB3BF40561}" type="pres">
      <dgm:prSet presAssocID="{1C040FE7-2A39-4BB3-8A4D-B3CFDA208A6B}" presName="root2" presStyleCnt="0"/>
      <dgm:spPr/>
    </dgm:pt>
    <dgm:pt modelId="{E3D0F53D-AAD3-4485-BC74-31B97D9887B4}" type="pres">
      <dgm:prSet presAssocID="{1C040FE7-2A39-4BB3-8A4D-B3CFDA208A6B}" presName="LevelTwoTextNode" presStyleLbl="node3" presStyleIdx="1" presStyleCnt="6" custScaleX="120461" custLinFactNeighborX="2754">
        <dgm:presLayoutVars>
          <dgm:chPref val="3"/>
        </dgm:presLayoutVars>
      </dgm:prSet>
      <dgm:spPr/>
      <dgm:t>
        <a:bodyPr/>
        <a:lstStyle/>
        <a:p>
          <a:endParaRPr lang="en-US"/>
        </a:p>
      </dgm:t>
    </dgm:pt>
    <dgm:pt modelId="{7FC5ED45-CD3A-494A-A503-F1F46D53EA6F}" type="pres">
      <dgm:prSet presAssocID="{1C040FE7-2A39-4BB3-8A4D-B3CFDA208A6B}" presName="level3hierChild" presStyleCnt="0"/>
      <dgm:spPr/>
    </dgm:pt>
    <dgm:pt modelId="{F80BAC60-95E2-4A6A-99A9-BC23DC5E8E17}" type="pres">
      <dgm:prSet presAssocID="{D039DDC5-B20D-4F08-A60E-15FE4C63CE05}" presName="conn2-1" presStyleLbl="parChTrans1D4" presStyleIdx="1" presStyleCnt="6"/>
      <dgm:spPr/>
      <dgm:t>
        <a:bodyPr/>
        <a:lstStyle/>
        <a:p>
          <a:endParaRPr lang="en-US"/>
        </a:p>
      </dgm:t>
    </dgm:pt>
    <dgm:pt modelId="{F69C0B48-9153-4E27-9B2E-C8E713CB474F}" type="pres">
      <dgm:prSet presAssocID="{D039DDC5-B20D-4F08-A60E-15FE4C63CE05}" presName="connTx" presStyleLbl="parChTrans1D4" presStyleIdx="1" presStyleCnt="6"/>
      <dgm:spPr/>
      <dgm:t>
        <a:bodyPr/>
        <a:lstStyle/>
        <a:p>
          <a:endParaRPr lang="en-US"/>
        </a:p>
      </dgm:t>
    </dgm:pt>
    <dgm:pt modelId="{B27EE9A4-4438-49D7-B4C9-42FEBD0BA71B}" type="pres">
      <dgm:prSet presAssocID="{E2BA2972-D9C5-4EB3-9E14-D223F998EE78}" presName="root2" presStyleCnt="0"/>
      <dgm:spPr/>
    </dgm:pt>
    <dgm:pt modelId="{38D4B814-0D1D-4B3C-9BAB-6FFDBB143AF3}" type="pres">
      <dgm:prSet presAssocID="{E2BA2972-D9C5-4EB3-9E14-D223F998EE78}" presName="LevelTwoTextNode" presStyleLbl="node4" presStyleIdx="1" presStyleCnt="6" custScaleX="210553">
        <dgm:presLayoutVars>
          <dgm:chPref val="3"/>
        </dgm:presLayoutVars>
      </dgm:prSet>
      <dgm:spPr/>
      <dgm:t>
        <a:bodyPr/>
        <a:lstStyle/>
        <a:p>
          <a:endParaRPr lang="en-US"/>
        </a:p>
      </dgm:t>
    </dgm:pt>
    <dgm:pt modelId="{7C81A132-6BB2-49F0-A8D6-79AC98CEEBEE}" type="pres">
      <dgm:prSet presAssocID="{E2BA2972-D9C5-4EB3-9E14-D223F998EE78}" presName="level3hierChild" presStyleCnt="0"/>
      <dgm:spPr/>
    </dgm:pt>
    <dgm:pt modelId="{55F2E52C-55DB-4813-B088-2A8ED75C1B35}" type="pres">
      <dgm:prSet presAssocID="{2E2BE530-AD0C-4D0B-B1A2-BF8DCC630EA9}" presName="conn2-1" presStyleLbl="parChTrans1D2" presStyleIdx="1" presStyleCnt="3"/>
      <dgm:spPr/>
      <dgm:t>
        <a:bodyPr/>
        <a:lstStyle/>
        <a:p>
          <a:endParaRPr lang="en-US"/>
        </a:p>
      </dgm:t>
    </dgm:pt>
    <dgm:pt modelId="{6A1F411F-EC9F-4163-BAF6-1A3846074B6A}" type="pres">
      <dgm:prSet presAssocID="{2E2BE530-AD0C-4D0B-B1A2-BF8DCC630EA9}" presName="connTx" presStyleLbl="parChTrans1D2" presStyleIdx="1" presStyleCnt="3"/>
      <dgm:spPr/>
      <dgm:t>
        <a:bodyPr/>
        <a:lstStyle/>
        <a:p>
          <a:endParaRPr lang="en-US"/>
        </a:p>
      </dgm:t>
    </dgm:pt>
    <dgm:pt modelId="{F711A4FB-C820-441B-BABB-198EE4B85894}" type="pres">
      <dgm:prSet presAssocID="{1D07E7C4-2E0C-4670-B203-41B11072BC7C}" presName="root2" presStyleCnt="0"/>
      <dgm:spPr/>
    </dgm:pt>
    <dgm:pt modelId="{01B9445F-4171-4B5F-89CD-575D206FEFD5}" type="pres">
      <dgm:prSet presAssocID="{1D07E7C4-2E0C-4670-B203-41B11072BC7C}" presName="LevelTwoTextNode" presStyleLbl="node2" presStyleIdx="1" presStyleCnt="3" custScaleX="131426" custScaleY="84697" custLinFactNeighborX="10484">
        <dgm:presLayoutVars>
          <dgm:chPref val="3"/>
        </dgm:presLayoutVars>
      </dgm:prSet>
      <dgm:spPr/>
      <dgm:t>
        <a:bodyPr/>
        <a:lstStyle/>
        <a:p>
          <a:endParaRPr lang="en-US"/>
        </a:p>
      </dgm:t>
    </dgm:pt>
    <dgm:pt modelId="{6D009C83-DE73-46CF-A4C4-7FB9F605DEFB}" type="pres">
      <dgm:prSet presAssocID="{1D07E7C4-2E0C-4670-B203-41B11072BC7C}" presName="level3hierChild" presStyleCnt="0"/>
      <dgm:spPr/>
    </dgm:pt>
    <dgm:pt modelId="{8373C506-AE05-4B79-9326-67C4201E1301}" type="pres">
      <dgm:prSet presAssocID="{99E04434-A32A-477D-B4EB-F9E17F7DAF90}" presName="conn2-1" presStyleLbl="parChTrans1D3" presStyleIdx="2" presStyleCnt="6"/>
      <dgm:spPr/>
      <dgm:t>
        <a:bodyPr/>
        <a:lstStyle/>
        <a:p>
          <a:endParaRPr lang="en-US"/>
        </a:p>
      </dgm:t>
    </dgm:pt>
    <dgm:pt modelId="{B26240D3-1CE9-42E8-A4D9-C27241775BC3}" type="pres">
      <dgm:prSet presAssocID="{99E04434-A32A-477D-B4EB-F9E17F7DAF90}" presName="connTx" presStyleLbl="parChTrans1D3" presStyleIdx="2" presStyleCnt="6"/>
      <dgm:spPr/>
      <dgm:t>
        <a:bodyPr/>
        <a:lstStyle/>
        <a:p>
          <a:endParaRPr lang="en-US"/>
        </a:p>
      </dgm:t>
    </dgm:pt>
    <dgm:pt modelId="{C43E9B09-E23B-4A11-9C98-3DF65BF97F3C}" type="pres">
      <dgm:prSet presAssocID="{8403800D-A374-4016-BB05-7DC9679D53F7}" presName="root2" presStyleCnt="0"/>
      <dgm:spPr/>
    </dgm:pt>
    <dgm:pt modelId="{E999C573-A7F2-49EA-A0CC-E2B189065E51}" type="pres">
      <dgm:prSet presAssocID="{8403800D-A374-4016-BB05-7DC9679D53F7}" presName="LevelTwoTextNode" presStyleLbl="node3" presStyleIdx="2" presStyleCnt="6" custScaleX="94768">
        <dgm:presLayoutVars>
          <dgm:chPref val="3"/>
        </dgm:presLayoutVars>
      </dgm:prSet>
      <dgm:spPr/>
      <dgm:t>
        <a:bodyPr/>
        <a:lstStyle/>
        <a:p>
          <a:endParaRPr lang="en-US"/>
        </a:p>
      </dgm:t>
    </dgm:pt>
    <dgm:pt modelId="{D0BB61DD-9D35-490B-ABB4-2EA14BDC973F}" type="pres">
      <dgm:prSet presAssocID="{8403800D-A374-4016-BB05-7DC9679D53F7}" presName="level3hierChild" presStyleCnt="0"/>
      <dgm:spPr/>
    </dgm:pt>
    <dgm:pt modelId="{6B20A15A-7B3F-49AC-8478-8923CC4E0AA9}" type="pres">
      <dgm:prSet presAssocID="{1162A59D-B9A6-4BFC-8EB6-F62DAD0BA499}" presName="conn2-1" presStyleLbl="parChTrans1D4" presStyleIdx="2" presStyleCnt="6"/>
      <dgm:spPr/>
      <dgm:t>
        <a:bodyPr/>
        <a:lstStyle/>
        <a:p>
          <a:endParaRPr lang="en-US"/>
        </a:p>
      </dgm:t>
    </dgm:pt>
    <dgm:pt modelId="{8F7DE3F3-FA18-43C2-9B81-08D638A9A1F3}" type="pres">
      <dgm:prSet presAssocID="{1162A59D-B9A6-4BFC-8EB6-F62DAD0BA499}" presName="connTx" presStyleLbl="parChTrans1D4" presStyleIdx="2" presStyleCnt="6"/>
      <dgm:spPr/>
      <dgm:t>
        <a:bodyPr/>
        <a:lstStyle/>
        <a:p>
          <a:endParaRPr lang="en-US"/>
        </a:p>
      </dgm:t>
    </dgm:pt>
    <dgm:pt modelId="{F9959823-546A-4A37-B99A-50D19B9CADE5}" type="pres">
      <dgm:prSet presAssocID="{0EB9EC55-B447-491C-BAD7-2A45940C2A0E}" presName="root2" presStyleCnt="0"/>
      <dgm:spPr/>
    </dgm:pt>
    <dgm:pt modelId="{00BF4AE5-8832-4AE1-8334-2F3FB8DEC564}" type="pres">
      <dgm:prSet presAssocID="{0EB9EC55-B447-491C-BAD7-2A45940C2A0E}" presName="LevelTwoTextNode" presStyleLbl="node4" presStyleIdx="2" presStyleCnt="6" custScaleX="200005">
        <dgm:presLayoutVars>
          <dgm:chPref val="3"/>
        </dgm:presLayoutVars>
      </dgm:prSet>
      <dgm:spPr/>
      <dgm:t>
        <a:bodyPr/>
        <a:lstStyle/>
        <a:p>
          <a:endParaRPr lang="en-US"/>
        </a:p>
      </dgm:t>
    </dgm:pt>
    <dgm:pt modelId="{5BC2D830-7252-436C-80AB-1458DCD4D281}" type="pres">
      <dgm:prSet presAssocID="{0EB9EC55-B447-491C-BAD7-2A45940C2A0E}" presName="level3hierChild" presStyleCnt="0"/>
      <dgm:spPr/>
    </dgm:pt>
    <dgm:pt modelId="{2B82DA65-3F33-439F-A5C7-8DB30BFA99CC}" type="pres">
      <dgm:prSet presAssocID="{4F5F06FA-9E8D-4577-82E8-34F3E37FBB68}" presName="conn2-1" presStyleLbl="parChTrans1D3" presStyleIdx="3" presStyleCnt="6"/>
      <dgm:spPr/>
      <dgm:t>
        <a:bodyPr/>
        <a:lstStyle/>
        <a:p>
          <a:endParaRPr lang="en-US"/>
        </a:p>
      </dgm:t>
    </dgm:pt>
    <dgm:pt modelId="{C5BE5294-A3C5-4231-ABCF-37275953F141}" type="pres">
      <dgm:prSet presAssocID="{4F5F06FA-9E8D-4577-82E8-34F3E37FBB68}" presName="connTx" presStyleLbl="parChTrans1D3" presStyleIdx="3" presStyleCnt="6"/>
      <dgm:spPr/>
      <dgm:t>
        <a:bodyPr/>
        <a:lstStyle/>
        <a:p>
          <a:endParaRPr lang="en-US"/>
        </a:p>
      </dgm:t>
    </dgm:pt>
    <dgm:pt modelId="{9EEF4C19-E6B4-4E56-B15C-E984DEB2C491}" type="pres">
      <dgm:prSet presAssocID="{A75F26B8-7CA2-476E-A42D-74C50FE59D77}" presName="root2" presStyleCnt="0"/>
      <dgm:spPr/>
    </dgm:pt>
    <dgm:pt modelId="{9986E96C-A005-4593-93C7-B4DECCE832B7}" type="pres">
      <dgm:prSet presAssocID="{A75F26B8-7CA2-476E-A42D-74C50FE59D77}" presName="LevelTwoTextNode" presStyleLbl="node3" presStyleIdx="3" presStyleCnt="6" custScaleX="105781" custLinFactNeighborX="2218">
        <dgm:presLayoutVars>
          <dgm:chPref val="3"/>
        </dgm:presLayoutVars>
      </dgm:prSet>
      <dgm:spPr/>
      <dgm:t>
        <a:bodyPr/>
        <a:lstStyle/>
        <a:p>
          <a:endParaRPr lang="en-US"/>
        </a:p>
      </dgm:t>
    </dgm:pt>
    <dgm:pt modelId="{506168FB-5F4F-4D65-B299-F4045829AA54}" type="pres">
      <dgm:prSet presAssocID="{A75F26B8-7CA2-476E-A42D-74C50FE59D77}" presName="level3hierChild" presStyleCnt="0"/>
      <dgm:spPr/>
    </dgm:pt>
    <dgm:pt modelId="{5D5A3175-D39C-4BC9-974C-A9F286D75EDF}" type="pres">
      <dgm:prSet presAssocID="{7220DC00-E21D-4D99-AAEC-8F495E9CDD9A}" presName="conn2-1" presStyleLbl="parChTrans1D4" presStyleIdx="3" presStyleCnt="6"/>
      <dgm:spPr/>
      <dgm:t>
        <a:bodyPr/>
        <a:lstStyle/>
        <a:p>
          <a:endParaRPr lang="en-US"/>
        </a:p>
      </dgm:t>
    </dgm:pt>
    <dgm:pt modelId="{7125D226-74E3-4924-A0B0-7C7F5FE4C10D}" type="pres">
      <dgm:prSet presAssocID="{7220DC00-E21D-4D99-AAEC-8F495E9CDD9A}" presName="connTx" presStyleLbl="parChTrans1D4" presStyleIdx="3" presStyleCnt="6"/>
      <dgm:spPr/>
      <dgm:t>
        <a:bodyPr/>
        <a:lstStyle/>
        <a:p>
          <a:endParaRPr lang="en-US"/>
        </a:p>
      </dgm:t>
    </dgm:pt>
    <dgm:pt modelId="{4EC53C86-B162-4512-B213-EF38F765D46E}" type="pres">
      <dgm:prSet presAssocID="{C5E6E807-438A-4BD7-B623-244E10AC6BD5}" presName="root2" presStyleCnt="0"/>
      <dgm:spPr/>
    </dgm:pt>
    <dgm:pt modelId="{C70A010F-9377-4F37-A90F-92A36DCF42B7}" type="pres">
      <dgm:prSet presAssocID="{C5E6E807-438A-4BD7-B623-244E10AC6BD5}" presName="LevelTwoTextNode" presStyleLbl="node4" presStyleIdx="3" presStyleCnt="6" custScaleX="259983">
        <dgm:presLayoutVars>
          <dgm:chPref val="3"/>
        </dgm:presLayoutVars>
      </dgm:prSet>
      <dgm:spPr/>
      <dgm:t>
        <a:bodyPr/>
        <a:lstStyle/>
        <a:p>
          <a:endParaRPr lang="en-US"/>
        </a:p>
      </dgm:t>
    </dgm:pt>
    <dgm:pt modelId="{9931F879-B880-4EC5-A6FC-20ED993113D1}" type="pres">
      <dgm:prSet presAssocID="{C5E6E807-438A-4BD7-B623-244E10AC6BD5}" presName="level3hierChild" presStyleCnt="0"/>
      <dgm:spPr/>
    </dgm:pt>
    <dgm:pt modelId="{582FD8F1-D264-4641-B933-67E2D016FB4B}" type="pres">
      <dgm:prSet presAssocID="{CFB61557-61DE-49D6-8B16-D4F5C0ADED88}" presName="conn2-1" presStyleLbl="parChTrans1D2" presStyleIdx="2" presStyleCnt="3"/>
      <dgm:spPr/>
      <dgm:t>
        <a:bodyPr/>
        <a:lstStyle/>
        <a:p>
          <a:endParaRPr lang="en-US"/>
        </a:p>
      </dgm:t>
    </dgm:pt>
    <dgm:pt modelId="{24372759-7EA5-4BAF-A369-B75465380157}" type="pres">
      <dgm:prSet presAssocID="{CFB61557-61DE-49D6-8B16-D4F5C0ADED88}" presName="connTx" presStyleLbl="parChTrans1D2" presStyleIdx="2" presStyleCnt="3"/>
      <dgm:spPr/>
      <dgm:t>
        <a:bodyPr/>
        <a:lstStyle/>
        <a:p>
          <a:endParaRPr lang="en-US"/>
        </a:p>
      </dgm:t>
    </dgm:pt>
    <dgm:pt modelId="{17FBEAAF-0819-404D-BD01-0DB95AB565F7}" type="pres">
      <dgm:prSet presAssocID="{638036AE-6119-44DF-B652-41A2840F9D7E}" presName="root2" presStyleCnt="0"/>
      <dgm:spPr/>
    </dgm:pt>
    <dgm:pt modelId="{8DC6A7DA-99CC-44DE-AE48-4F209C3BFFAF}" type="pres">
      <dgm:prSet presAssocID="{638036AE-6119-44DF-B652-41A2840F9D7E}" presName="LevelTwoTextNode" presStyleLbl="node2" presStyleIdx="2" presStyleCnt="3" custScaleX="120967">
        <dgm:presLayoutVars>
          <dgm:chPref val="3"/>
        </dgm:presLayoutVars>
      </dgm:prSet>
      <dgm:spPr/>
      <dgm:t>
        <a:bodyPr/>
        <a:lstStyle/>
        <a:p>
          <a:endParaRPr lang="en-US"/>
        </a:p>
      </dgm:t>
    </dgm:pt>
    <dgm:pt modelId="{E585BB1E-A367-4D71-A245-B4BDB6BBB55F}" type="pres">
      <dgm:prSet presAssocID="{638036AE-6119-44DF-B652-41A2840F9D7E}" presName="level3hierChild" presStyleCnt="0"/>
      <dgm:spPr/>
    </dgm:pt>
    <dgm:pt modelId="{960A201A-E780-4B66-9535-C12D4AAA0657}" type="pres">
      <dgm:prSet presAssocID="{A6AEE12B-3A62-4CFB-B39D-F615BA844C5C}" presName="conn2-1" presStyleLbl="parChTrans1D3" presStyleIdx="4" presStyleCnt="6"/>
      <dgm:spPr/>
      <dgm:t>
        <a:bodyPr/>
        <a:lstStyle/>
        <a:p>
          <a:endParaRPr lang="en-US"/>
        </a:p>
      </dgm:t>
    </dgm:pt>
    <dgm:pt modelId="{0EB16D4A-49DA-40DA-A7EA-D3423F0CB111}" type="pres">
      <dgm:prSet presAssocID="{A6AEE12B-3A62-4CFB-B39D-F615BA844C5C}" presName="connTx" presStyleLbl="parChTrans1D3" presStyleIdx="4" presStyleCnt="6"/>
      <dgm:spPr/>
      <dgm:t>
        <a:bodyPr/>
        <a:lstStyle/>
        <a:p>
          <a:endParaRPr lang="en-US"/>
        </a:p>
      </dgm:t>
    </dgm:pt>
    <dgm:pt modelId="{2AB71851-32B9-4A7A-9C5C-B157927266C3}" type="pres">
      <dgm:prSet presAssocID="{259BC9C5-0952-46DA-958C-42250C940856}" presName="root2" presStyleCnt="0"/>
      <dgm:spPr/>
    </dgm:pt>
    <dgm:pt modelId="{B208D9A6-A982-4038-9D7B-5189DD5B2610}" type="pres">
      <dgm:prSet presAssocID="{259BC9C5-0952-46DA-958C-42250C940856}" presName="LevelTwoTextNode" presStyleLbl="node3" presStyleIdx="4" presStyleCnt="6" custScaleX="87739">
        <dgm:presLayoutVars>
          <dgm:chPref val="3"/>
        </dgm:presLayoutVars>
      </dgm:prSet>
      <dgm:spPr/>
      <dgm:t>
        <a:bodyPr/>
        <a:lstStyle/>
        <a:p>
          <a:endParaRPr lang="en-US"/>
        </a:p>
      </dgm:t>
    </dgm:pt>
    <dgm:pt modelId="{984F6A0C-3DD1-4DCA-BACC-79847CE827A6}" type="pres">
      <dgm:prSet presAssocID="{259BC9C5-0952-46DA-958C-42250C940856}" presName="level3hierChild" presStyleCnt="0"/>
      <dgm:spPr/>
    </dgm:pt>
    <dgm:pt modelId="{1D8009A1-F7DC-4873-AB5E-A2CD90908BAE}" type="pres">
      <dgm:prSet presAssocID="{CC71FA60-0D0A-4FDC-8637-C841BF01F479}" presName="conn2-1" presStyleLbl="parChTrans1D4" presStyleIdx="4" presStyleCnt="6"/>
      <dgm:spPr/>
      <dgm:t>
        <a:bodyPr/>
        <a:lstStyle/>
        <a:p>
          <a:endParaRPr lang="en-US"/>
        </a:p>
      </dgm:t>
    </dgm:pt>
    <dgm:pt modelId="{849844CD-1794-4D17-B832-F5444BD3F513}" type="pres">
      <dgm:prSet presAssocID="{CC71FA60-0D0A-4FDC-8637-C841BF01F479}" presName="connTx" presStyleLbl="parChTrans1D4" presStyleIdx="4" presStyleCnt="6"/>
      <dgm:spPr/>
      <dgm:t>
        <a:bodyPr/>
        <a:lstStyle/>
        <a:p>
          <a:endParaRPr lang="en-US"/>
        </a:p>
      </dgm:t>
    </dgm:pt>
    <dgm:pt modelId="{ABC2AE11-DA2D-4A5D-B3CD-A70A56C1E1D6}" type="pres">
      <dgm:prSet presAssocID="{19924516-4A34-467A-BCD9-CCF2FC6E64B3}" presName="root2" presStyleCnt="0"/>
      <dgm:spPr/>
    </dgm:pt>
    <dgm:pt modelId="{A7BA408F-F2A9-4E67-9463-4B758849E2F4}" type="pres">
      <dgm:prSet presAssocID="{19924516-4A34-467A-BCD9-CCF2FC6E64B3}" presName="LevelTwoTextNode" presStyleLbl="node4" presStyleIdx="4" presStyleCnt="6" custScaleX="264784">
        <dgm:presLayoutVars>
          <dgm:chPref val="3"/>
        </dgm:presLayoutVars>
      </dgm:prSet>
      <dgm:spPr/>
      <dgm:t>
        <a:bodyPr/>
        <a:lstStyle/>
        <a:p>
          <a:endParaRPr lang="en-US"/>
        </a:p>
      </dgm:t>
    </dgm:pt>
    <dgm:pt modelId="{9DF2598E-7E4C-4297-A8E2-EFF8CCD69821}" type="pres">
      <dgm:prSet presAssocID="{19924516-4A34-467A-BCD9-CCF2FC6E64B3}" presName="level3hierChild" presStyleCnt="0"/>
      <dgm:spPr/>
    </dgm:pt>
    <dgm:pt modelId="{6F916753-DB63-45A9-B758-2B49F4A39DC6}" type="pres">
      <dgm:prSet presAssocID="{FF867C00-04BD-4B12-95C5-25B2E4E5439F}" presName="conn2-1" presStyleLbl="parChTrans1D3" presStyleIdx="5" presStyleCnt="6"/>
      <dgm:spPr/>
      <dgm:t>
        <a:bodyPr/>
        <a:lstStyle/>
        <a:p>
          <a:endParaRPr lang="en-US"/>
        </a:p>
      </dgm:t>
    </dgm:pt>
    <dgm:pt modelId="{179BAC84-BDF4-450B-8151-B080E4285D2E}" type="pres">
      <dgm:prSet presAssocID="{FF867C00-04BD-4B12-95C5-25B2E4E5439F}" presName="connTx" presStyleLbl="parChTrans1D3" presStyleIdx="5" presStyleCnt="6"/>
      <dgm:spPr/>
      <dgm:t>
        <a:bodyPr/>
        <a:lstStyle/>
        <a:p>
          <a:endParaRPr lang="en-US"/>
        </a:p>
      </dgm:t>
    </dgm:pt>
    <dgm:pt modelId="{8E827411-5630-43CA-9D08-42F883561CC0}" type="pres">
      <dgm:prSet presAssocID="{D0D6DF34-B5AA-4C80-A478-36C47D956DD1}" presName="root2" presStyleCnt="0"/>
      <dgm:spPr/>
    </dgm:pt>
    <dgm:pt modelId="{977A7A50-9078-47A5-A13A-FCE75AB94FB7}" type="pres">
      <dgm:prSet presAssocID="{D0D6DF34-B5AA-4C80-A478-36C47D956DD1}" presName="LevelTwoTextNode" presStyleLbl="node3" presStyleIdx="5" presStyleCnt="6" custScaleX="94449">
        <dgm:presLayoutVars>
          <dgm:chPref val="3"/>
        </dgm:presLayoutVars>
      </dgm:prSet>
      <dgm:spPr/>
      <dgm:t>
        <a:bodyPr/>
        <a:lstStyle/>
        <a:p>
          <a:endParaRPr lang="en-US"/>
        </a:p>
      </dgm:t>
    </dgm:pt>
    <dgm:pt modelId="{AD79E607-C45F-4649-B176-3218FF7574C0}" type="pres">
      <dgm:prSet presAssocID="{D0D6DF34-B5AA-4C80-A478-36C47D956DD1}" presName="level3hierChild" presStyleCnt="0"/>
      <dgm:spPr/>
    </dgm:pt>
    <dgm:pt modelId="{99F5B9B6-F179-45B1-B1A4-B579C469F856}" type="pres">
      <dgm:prSet presAssocID="{59A3F6FA-8BD8-47E4-B9AA-5CC81D5A96A6}" presName="conn2-1" presStyleLbl="parChTrans1D4" presStyleIdx="5" presStyleCnt="6"/>
      <dgm:spPr/>
      <dgm:t>
        <a:bodyPr/>
        <a:lstStyle/>
        <a:p>
          <a:endParaRPr lang="en-US"/>
        </a:p>
      </dgm:t>
    </dgm:pt>
    <dgm:pt modelId="{A076FCD4-E047-4F44-A5C1-09C773772774}" type="pres">
      <dgm:prSet presAssocID="{59A3F6FA-8BD8-47E4-B9AA-5CC81D5A96A6}" presName="connTx" presStyleLbl="parChTrans1D4" presStyleIdx="5" presStyleCnt="6"/>
      <dgm:spPr/>
      <dgm:t>
        <a:bodyPr/>
        <a:lstStyle/>
        <a:p>
          <a:endParaRPr lang="en-US"/>
        </a:p>
      </dgm:t>
    </dgm:pt>
    <dgm:pt modelId="{4B311400-6C12-4A66-A80A-2180E32640AB}" type="pres">
      <dgm:prSet presAssocID="{C973B6E3-EB01-4DA3-8384-429A4F8F52B1}" presName="root2" presStyleCnt="0"/>
      <dgm:spPr/>
    </dgm:pt>
    <dgm:pt modelId="{6BE003B5-6895-4D18-8255-142B454AE231}" type="pres">
      <dgm:prSet presAssocID="{C973B6E3-EB01-4DA3-8384-429A4F8F52B1}" presName="LevelTwoTextNode" presStyleLbl="node4" presStyleIdx="5" presStyleCnt="6" custScaleX="251196">
        <dgm:presLayoutVars>
          <dgm:chPref val="3"/>
        </dgm:presLayoutVars>
      </dgm:prSet>
      <dgm:spPr/>
      <dgm:t>
        <a:bodyPr/>
        <a:lstStyle/>
        <a:p>
          <a:endParaRPr lang="en-US"/>
        </a:p>
      </dgm:t>
    </dgm:pt>
    <dgm:pt modelId="{1C064E1F-9777-4598-9B72-D816729C1D17}" type="pres">
      <dgm:prSet presAssocID="{C973B6E3-EB01-4DA3-8384-429A4F8F52B1}" presName="level3hierChild" presStyleCnt="0"/>
      <dgm:spPr/>
    </dgm:pt>
  </dgm:ptLst>
  <dgm:cxnLst>
    <dgm:cxn modelId="{290C263D-D9BD-44BA-8E8B-F2F670C065E4}" type="presOf" srcId="{A6AEE12B-3A62-4CFB-B39D-F615BA844C5C}" destId="{0EB16D4A-49DA-40DA-A7EA-D3423F0CB111}" srcOrd="1" destOrd="0" presId="urn:microsoft.com/office/officeart/2005/8/layout/hierarchy2"/>
    <dgm:cxn modelId="{F7AAF588-B732-4A8F-899B-27DE5A7E8CA1}" type="presOf" srcId="{69F0F9EB-7C4D-46F0-B2FE-ADDCFAC71012}" destId="{E514355D-63AA-4A1E-AE89-549CCC587DAF}" srcOrd="0" destOrd="0" presId="urn:microsoft.com/office/officeart/2005/8/layout/hierarchy2"/>
    <dgm:cxn modelId="{D6E4E5B0-E873-4016-BEA7-980651717A07}" srcId="{1D07E7C4-2E0C-4670-B203-41B11072BC7C}" destId="{A75F26B8-7CA2-476E-A42D-74C50FE59D77}" srcOrd="1" destOrd="0" parTransId="{4F5F06FA-9E8D-4577-82E8-34F3E37FBB68}" sibTransId="{4AA24E17-1B3E-4E8F-A809-82DB547642BE}"/>
    <dgm:cxn modelId="{CC9853F5-11AE-44B5-AA1A-DEB6C7CE64C9}" type="presOf" srcId="{FF867C00-04BD-4B12-95C5-25B2E4E5439F}" destId="{179BAC84-BDF4-450B-8151-B080E4285D2E}" srcOrd="1" destOrd="0" presId="urn:microsoft.com/office/officeart/2005/8/layout/hierarchy2"/>
    <dgm:cxn modelId="{6111E699-6FC8-49B0-B89D-D184424557A3}" type="presOf" srcId="{21A63463-F4EA-4582-B587-1D9E0929CA8B}" destId="{BB130F5D-8068-4D42-9944-283CE94E2B6E}" srcOrd="0" destOrd="0" presId="urn:microsoft.com/office/officeart/2005/8/layout/hierarchy2"/>
    <dgm:cxn modelId="{F444D573-466B-470E-BEFE-7A1CB5A5F360}" type="presOf" srcId="{638036AE-6119-44DF-B652-41A2840F9D7E}" destId="{8DC6A7DA-99CC-44DE-AE48-4F209C3BFFAF}" srcOrd="0" destOrd="0" presId="urn:microsoft.com/office/officeart/2005/8/layout/hierarchy2"/>
    <dgm:cxn modelId="{9E9D73CB-9334-44ED-8D97-3D0798E13B10}" type="presOf" srcId="{2E2BE530-AD0C-4D0B-B1A2-BF8DCC630EA9}" destId="{6A1F411F-EC9F-4163-BAF6-1A3846074B6A}" srcOrd="1" destOrd="0" presId="urn:microsoft.com/office/officeart/2005/8/layout/hierarchy2"/>
    <dgm:cxn modelId="{5AE0E60E-99A7-4137-8378-A52CE0423357}" type="presOf" srcId="{2E2BE530-AD0C-4D0B-B1A2-BF8DCC630EA9}" destId="{55F2E52C-55DB-4813-B088-2A8ED75C1B35}" srcOrd="0" destOrd="0" presId="urn:microsoft.com/office/officeart/2005/8/layout/hierarchy2"/>
    <dgm:cxn modelId="{D7EF5A44-441B-4B4B-BA79-A3A8C953E7C8}" type="presOf" srcId="{30688619-D3B3-4B36-B2C5-9B307EF9DE7A}" destId="{1DFA703D-F4F5-4E9F-A734-6202952D4E7F}" srcOrd="0" destOrd="0" presId="urn:microsoft.com/office/officeart/2005/8/layout/hierarchy2"/>
    <dgm:cxn modelId="{331F626E-29CF-496A-AC3A-718C01641B96}" type="presOf" srcId="{CFB61557-61DE-49D6-8B16-D4F5C0ADED88}" destId="{582FD8F1-D264-4641-B933-67E2D016FB4B}" srcOrd="0" destOrd="0" presId="urn:microsoft.com/office/officeart/2005/8/layout/hierarchy2"/>
    <dgm:cxn modelId="{0F0D92FB-9821-4A09-8CA7-A54836B6AE48}" type="presOf" srcId="{FF867C00-04BD-4B12-95C5-25B2E4E5439F}" destId="{6F916753-DB63-45A9-B758-2B49F4A39DC6}" srcOrd="0" destOrd="0" presId="urn:microsoft.com/office/officeart/2005/8/layout/hierarchy2"/>
    <dgm:cxn modelId="{6EDCE9C7-C621-4F52-8984-A3B4E78CD7F6}" srcId="{21A63463-F4EA-4582-B587-1D9E0929CA8B}" destId="{69F0F9EB-7C4D-46F0-B2FE-ADDCFAC71012}" srcOrd="0" destOrd="0" parTransId="{ACDAA245-4021-4990-A473-A201CB82090A}" sibTransId="{933072AE-51C1-420B-9612-85B67724578C}"/>
    <dgm:cxn modelId="{3BAE7842-D822-42A8-9494-0432583EE7DD}" type="presOf" srcId="{D039DDC5-B20D-4F08-A60E-15FE4C63CE05}" destId="{F80BAC60-95E2-4A6A-99A9-BC23DC5E8E17}" srcOrd="0" destOrd="0" presId="urn:microsoft.com/office/officeart/2005/8/layout/hierarchy2"/>
    <dgm:cxn modelId="{241E85C4-1D79-4854-AC3F-9899F1BB3B97}" type="presOf" srcId="{68060DE8-6BA7-4795-9B2B-9D7C827DC202}" destId="{F9B035ED-EC30-4D55-A87A-2760383A697A}" srcOrd="1" destOrd="0" presId="urn:microsoft.com/office/officeart/2005/8/layout/hierarchy2"/>
    <dgm:cxn modelId="{F6285B32-C385-4EC7-AC3D-50FEF3A57F29}" srcId="{21A63463-F4EA-4582-B587-1D9E0929CA8B}" destId="{638036AE-6119-44DF-B652-41A2840F9D7E}" srcOrd="2" destOrd="0" parTransId="{CFB61557-61DE-49D6-8B16-D4F5C0ADED88}" sibTransId="{268C73E9-E76B-4BF1-97D6-E3E259235FC8}"/>
    <dgm:cxn modelId="{DDB10A5F-6791-4D98-BA02-78CAA66516D0}" type="presOf" srcId="{1C040FE7-2A39-4BB3-8A4D-B3CFDA208A6B}" destId="{E3D0F53D-AAD3-4485-BC74-31B97D9887B4}" srcOrd="0" destOrd="0" presId="urn:microsoft.com/office/officeart/2005/8/layout/hierarchy2"/>
    <dgm:cxn modelId="{4D608B29-3536-48AA-9C25-8294AD71260F}" type="presOf" srcId="{ACDAA245-4021-4990-A473-A201CB82090A}" destId="{22920647-8B87-427E-9A9A-7905A3A76831}" srcOrd="0" destOrd="0" presId="urn:microsoft.com/office/officeart/2005/8/layout/hierarchy2"/>
    <dgm:cxn modelId="{16476422-10BC-4642-9C77-280FE83C4518}" srcId="{638036AE-6119-44DF-B652-41A2840F9D7E}" destId="{D0D6DF34-B5AA-4C80-A478-36C47D956DD1}" srcOrd="1" destOrd="0" parTransId="{FF867C00-04BD-4B12-95C5-25B2E4E5439F}" sibTransId="{1F259E54-9C81-4A9C-97B3-087DA77A96B8}"/>
    <dgm:cxn modelId="{6E7D0B9D-8A0E-4AB8-B1AD-D362195D0810}" srcId="{D0D6DF34-B5AA-4C80-A478-36C47D956DD1}" destId="{C973B6E3-EB01-4DA3-8384-429A4F8F52B1}" srcOrd="0" destOrd="0" parTransId="{59A3F6FA-8BD8-47E4-B9AA-5CC81D5A96A6}" sibTransId="{B21A7216-61C5-4BDE-991F-E6BDA96171EE}"/>
    <dgm:cxn modelId="{21E94EA9-60CE-432A-AEF1-D67695608EC9}" type="presOf" srcId="{C5E6E807-438A-4BD7-B623-244E10AC6BD5}" destId="{C70A010F-9377-4F37-A90F-92A36DCF42B7}" srcOrd="0" destOrd="0" presId="urn:microsoft.com/office/officeart/2005/8/layout/hierarchy2"/>
    <dgm:cxn modelId="{6CE0AC58-B578-4893-A441-F98263DC9014}" srcId="{A75F26B8-7CA2-476E-A42D-74C50FE59D77}" destId="{C5E6E807-438A-4BD7-B623-244E10AC6BD5}" srcOrd="0" destOrd="0" parTransId="{7220DC00-E21D-4D99-AAEC-8F495E9CDD9A}" sibTransId="{66694E10-4A22-407B-BFD6-161EFA3E449C}"/>
    <dgm:cxn modelId="{A28518F3-00BA-408E-A70F-D60E5BBBC2FD}" type="presOf" srcId="{30688619-D3B3-4B36-B2C5-9B307EF9DE7A}" destId="{5D510E66-8B6C-4A80-AA52-AB59555AC6B6}" srcOrd="1" destOrd="0" presId="urn:microsoft.com/office/officeart/2005/8/layout/hierarchy2"/>
    <dgm:cxn modelId="{12194AEB-86C5-4354-8C1F-3836FA0BC946}" type="presOf" srcId="{C973B6E3-EB01-4DA3-8384-429A4F8F52B1}" destId="{6BE003B5-6895-4D18-8255-142B454AE231}" srcOrd="0" destOrd="0" presId="urn:microsoft.com/office/officeart/2005/8/layout/hierarchy2"/>
    <dgm:cxn modelId="{0051F4FA-8287-4770-AC4E-417E3BEDCCB0}" type="presOf" srcId="{99E04434-A32A-477D-B4EB-F9E17F7DAF90}" destId="{8373C506-AE05-4B79-9326-67C4201E1301}" srcOrd="0" destOrd="0" presId="urn:microsoft.com/office/officeart/2005/8/layout/hierarchy2"/>
    <dgm:cxn modelId="{36D26FC9-88FB-436F-A757-50B99C0D1CB9}" srcId="{638036AE-6119-44DF-B652-41A2840F9D7E}" destId="{259BC9C5-0952-46DA-958C-42250C940856}" srcOrd="0" destOrd="0" parTransId="{A6AEE12B-3A62-4CFB-B39D-F615BA844C5C}" sibTransId="{32B9BBE2-8FAE-40DD-B3EE-FB59B1957EA8}"/>
    <dgm:cxn modelId="{F97A3015-0603-4EBC-AF79-FFA0C237523D}" type="presOf" srcId="{E2BA2972-D9C5-4EB3-9E14-D223F998EE78}" destId="{38D4B814-0D1D-4B3C-9BAB-6FFDBB143AF3}" srcOrd="0" destOrd="0" presId="urn:microsoft.com/office/officeart/2005/8/layout/hierarchy2"/>
    <dgm:cxn modelId="{3CCF8DB8-1F89-4208-8399-ACEA3FD42572}" type="presOf" srcId="{D039DDC5-B20D-4F08-A60E-15FE4C63CE05}" destId="{F69C0B48-9153-4E27-9B2E-C8E713CB474F}" srcOrd="1" destOrd="0" presId="urn:microsoft.com/office/officeart/2005/8/layout/hierarchy2"/>
    <dgm:cxn modelId="{BF91037B-F5E8-4267-90B3-A80D23F7253F}" type="presOf" srcId="{A6AEE12B-3A62-4CFB-B39D-F615BA844C5C}" destId="{960A201A-E780-4B66-9535-C12D4AAA0657}" srcOrd="0" destOrd="0" presId="urn:microsoft.com/office/officeart/2005/8/layout/hierarchy2"/>
    <dgm:cxn modelId="{76EEAFE6-460D-4DDA-A3EF-72E76D56084A}" type="presOf" srcId="{7220DC00-E21D-4D99-AAEC-8F495E9CDD9A}" destId="{7125D226-74E3-4924-A0B0-7C7F5FE4C10D}" srcOrd="1" destOrd="0" presId="urn:microsoft.com/office/officeart/2005/8/layout/hierarchy2"/>
    <dgm:cxn modelId="{F7576B3D-8E38-4523-B4E9-9AE1F090BD0A}" srcId="{69F0F9EB-7C4D-46F0-B2FE-ADDCFAC71012}" destId="{1C040FE7-2A39-4BB3-8A4D-B3CFDA208A6B}" srcOrd="1" destOrd="0" parTransId="{68060DE8-6BA7-4795-9B2B-9D7C827DC202}" sibTransId="{DAAAAD76-860D-4F5F-999A-3ED177816E9D}"/>
    <dgm:cxn modelId="{23C467F0-DC9A-4D08-BA90-F68EE64B9204}" type="presOf" srcId="{99E04434-A32A-477D-B4EB-F9E17F7DAF90}" destId="{B26240D3-1CE9-42E8-A4D9-C27241775BC3}" srcOrd="1" destOrd="0" presId="urn:microsoft.com/office/officeart/2005/8/layout/hierarchy2"/>
    <dgm:cxn modelId="{649551A8-3D20-494A-BA1D-6C2D880540F1}" type="presOf" srcId="{CC71FA60-0D0A-4FDC-8637-C841BF01F479}" destId="{849844CD-1794-4D17-B832-F5444BD3F513}" srcOrd="1" destOrd="0" presId="urn:microsoft.com/office/officeart/2005/8/layout/hierarchy2"/>
    <dgm:cxn modelId="{64FDB77C-9795-4980-8451-1F5C120964BE}" srcId="{259BC9C5-0952-46DA-958C-42250C940856}" destId="{19924516-4A34-467A-BCD9-CCF2FC6E64B3}" srcOrd="0" destOrd="0" parTransId="{CC71FA60-0D0A-4FDC-8637-C841BF01F479}" sibTransId="{794D8AEA-34FD-45E2-98F0-AA5A8E6E9115}"/>
    <dgm:cxn modelId="{74954100-412B-4C0C-A478-3702AA2ED650}" srcId="{69F0F9EB-7C4D-46F0-B2FE-ADDCFAC71012}" destId="{2E45F3F8-5E71-434D-BF90-044B3BA3583C}" srcOrd="0" destOrd="0" parTransId="{3F86A2CE-B6E2-4FA2-9194-B935172D064D}" sibTransId="{33874EC8-C5CF-40BC-980A-79D43CCB2627}"/>
    <dgm:cxn modelId="{06BB2333-FCA2-41B3-AA49-24532FA47C78}" srcId="{21A63463-F4EA-4582-B587-1D9E0929CA8B}" destId="{1D07E7C4-2E0C-4670-B203-41B11072BC7C}" srcOrd="1" destOrd="0" parTransId="{2E2BE530-AD0C-4D0B-B1A2-BF8DCC630EA9}" sibTransId="{DFC8106E-6F63-4BD1-813E-E8A2C7C58EFD}"/>
    <dgm:cxn modelId="{1023AA59-68D4-46BA-AA25-61752ADF9A60}" type="presOf" srcId="{8403800D-A374-4016-BB05-7DC9679D53F7}" destId="{E999C573-A7F2-49EA-A0CC-E2B189065E51}" srcOrd="0" destOrd="0" presId="urn:microsoft.com/office/officeart/2005/8/layout/hierarchy2"/>
    <dgm:cxn modelId="{CE441E2B-2EC4-40CD-92F1-A911F5E4C8AD}" type="presOf" srcId="{A75F26B8-7CA2-476E-A42D-74C50FE59D77}" destId="{9986E96C-A005-4593-93C7-B4DECCE832B7}" srcOrd="0" destOrd="0" presId="urn:microsoft.com/office/officeart/2005/8/layout/hierarchy2"/>
    <dgm:cxn modelId="{24200BD8-62AD-43A6-BCCE-54EB92DFE739}" type="presOf" srcId="{68060DE8-6BA7-4795-9B2B-9D7C827DC202}" destId="{30D7AB1B-04D1-4A11-B262-6BD1BF6AE9DC}" srcOrd="0" destOrd="0" presId="urn:microsoft.com/office/officeart/2005/8/layout/hierarchy2"/>
    <dgm:cxn modelId="{95E47B7F-6E36-41CB-B21A-95D38C5759E8}" type="presOf" srcId="{4F5F06FA-9E8D-4577-82E8-34F3E37FBB68}" destId="{C5BE5294-A3C5-4231-ABCF-37275953F141}" srcOrd="1" destOrd="0" presId="urn:microsoft.com/office/officeart/2005/8/layout/hierarchy2"/>
    <dgm:cxn modelId="{DF49D835-8BA8-4FCA-9DEE-CF98221A7B8F}" type="presOf" srcId="{1162A59D-B9A6-4BFC-8EB6-F62DAD0BA499}" destId="{8F7DE3F3-FA18-43C2-9B81-08D638A9A1F3}" srcOrd="1" destOrd="0" presId="urn:microsoft.com/office/officeart/2005/8/layout/hierarchy2"/>
    <dgm:cxn modelId="{4EDF505E-5D97-46C0-BBC2-27E05AA05804}" type="presOf" srcId="{59A3F6FA-8BD8-47E4-B9AA-5CC81D5A96A6}" destId="{A076FCD4-E047-4F44-A5C1-09C773772774}" srcOrd="1" destOrd="0" presId="urn:microsoft.com/office/officeart/2005/8/layout/hierarchy2"/>
    <dgm:cxn modelId="{027151A9-5283-4CB1-B694-B003A2D172EC}" type="presOf" srcId="{2E45F3F8-5E71-434D-BF90-044B3BA3583C}" destId="{3C3F15FB-8794-4678-BA1C-4F275811754A}" srcOrd="0" destOrd="0" presId="urn:microsoft.com/office/officeart/2005/8/layout/hierarchy2"/>
    <dgm:cxn modelId="{D06FD90D-EA75-4707-9E1D-DAE7B4FEF517}" type="presOf" srcId="{65411EE3-16EF-4350-85A1-794CC847525B}" destId="{1BE9BC4B-52F7-485A-A14C-A32CB6249ECB}" srcOrd="0" destOrd="0" presId="urn:microsoft.com/office/officeart/2005/8/layout/hierarchy2"/>
    <dgm:cxn modelId="{6A325FF4-4157-4C67-8456-37F90740130D}" type="presOf" srcId="{3F86A2CE-B6E2-4FA2-9194-B935172D064D}" destId="{773E3833-D568-4026-AAAD-7B36D89FFCE3}" srcOrd="0" destOrd="0" presId="urn:microsoft.com/office/officeart/2005/8/layout/hierarchy2"/>
    <dgm:cxn modelId="{26FF1917-370E-4BFE-920C-175A1C0BCEA8}" srcId="{1D07E7C4-2E0C-4670-B203-41B11072BC7C}" destId="{8403800D-A374-4016-BB05-7DC9679D53F7}" srcOrd="0" destOrd="0" parTransId="{99E04434-A32A-477D-B4EB-F9E17F7DAF90}" sibTransId="{CB4D9F2B-BA7E-4F3E-BB6A-C1DBD8594DD0}"/>
    <dgm:cxn modelId="{C092B208-F330-4E2C-80F9-365136873AD3}" type="presOf" srcId="{CFB61557-61DE-49D6-8B16-D4F5C0ADED88}" destId="{24372759-7EA5-4BAF-A369-B75465380157}" srcOrd="1" destOrd="0" presId="urn:microsoft.com/office/officeart/2005/8/layout/hierarchy2"/>
    <dgm:cxn modelId="{FF21E7AC-A6A7-4DEA-B968-0D605F738BC8}" type="presOf" srcId="{4F5F06FA-9E8D-4577-82E8-34F3E37FBB68}" destId="{2B82DA65-3F33-439F-A5C7-8DB30BFA99CC}" srcOrd="0" destOrd="0" presId="urn:microsoft.com/office/officeart/2005/8/layout/hierarchy2"/>
    <dgm:cxn modelId="{7354AE7B-2B7A-421D-AD3E-EAEBC2C0FB18}" srcId="{8403800D-A374-4016-BB05-7DC9679D53F7}" destId="{0EB9EC55-B447-491C-BAD7-2A45940C2A0E}" srcOrd="0" destOrd="0" parTransId="{1162A59D-B9A6-4BFC-8EB6-F62DAD0BA499}" sibTransId="{1BFD2CE0-FABF-427E-9D92-9ABCCA5D5734}"/>
    <dgm:cxn modelId="{5BD0FCC9-3C8F-4472-98FC-10FA6791DBD0}" type="presOf" srcId="{CC71FA60-0D0A-4FDC-8637-C841BF01F479}" destId="{1D8009A1-F7DC-4873-AB5E-A2CD90908BAE}" srcOrd="0" destOrd="0" presId="urn:microsoft.com/office/officeart/2005/8/layout/hierarchy2"/>
    <dgm:cxn modelId="{E0D9B42F-B61F-4D5D-B0FE-E25D6501DC0D}" type="presOf" srcId="{ACDAA245-4021-4990-A473-A201CB82090A}" destId="{F04D114D-CDA5-4F7A-931A-2B5460222658}" srcOrd="1" destOrd="0" presId="urn:microsoft.com/office/officeart/2005/8/layout/hierarchy2"/>
    <dgm:cxn modelId="{3536062B-8FF5-420D-AAED-4EBFEE9DDA96}" type="presOf" srcId="{259BC9C5-0952-46DA-958C-42250C940856}" destId="{B208D9A6-A982-4038-9D7B-5189DD5B2610}" srcOrd="0" destOrd="0" presId="urn:microsoft.com/office/officeart/2005/8/layout/hierarchy2"/>
    <dgm:cxn modelId="{9EA20A07-13E6-43E9-87EC-FFC27B8B91AD}" type="presOf" srcId="{19924516-4A34-467A-BCD9-CCF2FC6E64B3}" destId="{A7BA408F-F2A9-4E67-9463-4B758849E2F4}" srcOrd="0" destOrd="0" presId="urn:microsoft.com/office/officeart/2005/8/layout/hierarchy2"/>
    <dgm:cxn modelId="{BB3169AE-775F-401C-98A4-5330E1B825E8}" type="presOf" srcId="{15FB8258-8164-4EBC-8271-428346042B05}" destId="{E140765D-3731-4C5F-B4B2-4FAA54DFF6E5}" srcOrd="0" destOrd="0" presId="urn:microsoft.com/office/officeart/2005/8/layout/hierarchy2"/>
    <dgm:cxn modelId="{0983E82F-406A-4637-9A94-7D58815E1519}" type="presOf" srcId="{3F86A2CE-B6E2-4FA2-9194-B935172D064D}" destId="{726EF80D-A775-41A2-AD59-A0B1F2F05702}" srcOrd="1" destOrd="0" presId="urn:microsoft.com/office/officeart/2005/8/layout/hierarchy2"/>
    <dgm:cxn modelId="{B81BB86A-662C-4CC3-8C9E-061CB7A1BEE4}" srcId="{65411EE3-16EF-4350-85A1-794CC847525B}" destId="{21A63463-F4EA-4582-B587-1D9E0929CA8B}" srcOrd="0" destOrd="0" parTransId="{1C8D3C6A-1012-4CA2-800A-F532F09A7F7B}" sibTransId="{FAD31515-D41A-4B1A-B1B3-27D0C804A2FD}"/>
    <dgm:cxn modelId="{35FB4AD5-1BA6-47CE-8DAA-411AEE76F65F}" type="presOf" srcId="{1D07E7C4-2E0C-4670-B203-41B11072BC7C}" destId="{01B9445F-4171-4B5F-89CD-575D206FEFD5}" srcOrd="0" destOrd="0" presId="urn:microsoft.com/office/officeart/2005/8/layout/hierarchy2"/>
    <dgm:cxn modelId="{AB41CC38-8BFA-488E-80BA-0C7EC084E8C6}" type="presOf" srcId="{59A3F6FA-8BD8-47E4-B9AA-5CC81D5A96A6}" destId="{99F5B9B6-F179-45B1-B1A4-B579C469F856}" srcOrd="0" destOrd="0" presId="urn:microsoft.com/office/officeart/2005/8/layout/hierarchy2"/>
    <dgm:cxn modelId="{00D7A1A8-7692-4AFF-BD69-B5A965725F1D}" type="presOf" srcId="{7220DC00-E21D-4D99-AAEC-8F495E9CDD9A}" destId="{5D5A3175-D39C-4BC9-974C-A9F286D75EDF}" srcOrd="0" destOrd="0" presId="urn:microsoft.com/office/officeart/2005/8/layout/hierarchy2"/>
    <dgm:cxn modelId="{F6E92920-E7C6-45A0-A183-CCF3DBFDFF30}" type="presOf" srcId="{0EB9EC55-B447-491C-BAD7-2A45940C2A0E}" destId="{00BF4AE5-8832-4AE1-8334-2F3FB8DEC564}" srcOrd="0" destOrd="0" presId="urn:microsoft.com/office/officeart/2005/8/layout/hierarchy2"/>
    <dgm:cxn modelId="{B79D647D-D625-472D-BFB1-4C480F3CB989}" type="presOf" srcId="{D0D6DF34-B5AA-4C80-A478-36C47D956DD1}" destId="{977A7A50-9078-47A5-A13A-FCE75AB94FB7}" srcOrd="0" destOrd="0" presId="urn:microsoft.com/office/officeart/2005/8/layout/hierarchy2"/>
    <dgm:cxn modelId="{2391FF9E-DBD1-4DBD-983F-3D4C8A61AFF4}" srcId="{1C040FE7-2A39-4BB3-8A4D-B3CFDA208A6B}" destId="{E2BA2972-D9C5-4EB3-9E14-D223F998EE78}" srcOrd="0" destOrd="0" parTransId="{D039DDC5-B20D-4F08-A60E-15FE4C63CE05}" sibTransId="{D57BE71A-B236-4A9C-9D2F-7E6496D2506E}"/>
    <dgm:cxn modelId="{63FA107F-EAC0-48BC-A486-7E038BD8EAE9}" srcId="{2E45F3F8-5E71-434D-BF90-044B3BA3583C}" destId="{15FB8258-8164-4EBC-8271-428346042B05}" srcOrd="0" destOrd="0" parTransId="{30688619-D3B3-4B36-B2C5-9B307EF9DE7A}" sibTransId="{F8C75256-2829-48E8-8E60-1BA09249E0D4}"/>
    <dgm:cxn modelId="{6132CCED-6883-4AD4-945E-4BEBB8C2DBCA}" type="presOf" srcId="{1162A59D-B9A6-4BFC-8EB6-F62DAD0BA499}" destId="{6B20A15A-7B3F-49AC-8478-8923CC4E0AA9}" srcOrd="0" destOrd="0" presId="urn:microsoft.com/office/officeart/2005/8/layout/hierarchy2"/>
    <dgm:cxn modelId="{4DDF2A66-A378-4D58-BF90-558D222796CB}" type="presParOf" srcId="{1BE9BC4B-52F7-485A-A14C-A32CB6249ECB}" destId="{651B9C31-345B-4BF5-9DEE-F7E7A0C8D963}" srcOrd="0" destOrd="0" presId="urn:microsoft.com/office/officeart/2005/8/layout/hierarchy2"/>
    <dgm:cxn modelId="{B7BBD593-6B05-40E5-80A5-D1FEB1CB8AC4}" type="presParOf" srcId="{651B9C31-345B-4BF5-9DEE-F7E7A0C8D963}" destId="{BB130F5D-8068-4D42-9944-283CE94E2B6E}" srcOrd="0" destOrd="0" presId="urn:microsoft.com/office/officeart/2005/8/layout/hierarchy2"/>
    <dgm:cxn modelId="{3FCB52F0-296D-4F15-9A9F-BB89C2641A12}" type="presParOf" srcId="{651B9C31-345B-4BF5-9DEE-F7E7A0C8D963}" destId="{BF8300A1-637C-4BA0-B03F-8E212A3C0AEB}" srcOrd="1" destOrd="0" presId="urn:microsoft.com/office/officeart/2005/8/layout/hierarchy2"/>
    <dgm:cxn modelId="{83D37381-1153-4B75-BDBB-2433CE41A734}" type="presParOf" srcId="{BF8300A1-637C-4BA0-B03F-8E212A3C0AEB}" destId="{22920647-8B87-427E-9A9A-7905A3A76831}" srcOrd="0" destOrd="0" presId="urn:microsoft.com/office/officeart/2005/8/layout/hierarchy2"/>
    <dgm:cxn modelId="{7F56B701-9BA7-4F65-BCC1-42E886417237}" type="presParOf" srcId="{22920647-8B87-427E-9A9A-7905A3A76831}" destId="{F04D114D-CDA5-4F7A-931A-2B5460222658}" srcOrd="0" destOrd="0" presId="urn:microsoft.com/office/officeart/2005/8/layout/hierarchy2"/>
    <dgm:cxn modelId="{4E2F879A-BF6B-4D4E-ADF3-A9D27EBD52A3}" type="presParOf" srcId="{BF8300A1-637C-4BA0-B03F-8E212A3C0AEB}" destId="{6123111C-B6A5-45BD-B08B-2F48FAB13231}" srcOrd="1" destOrd="0" presId="urn:microsoft.com/office/officeart/2005/8/layout/hierarchy2"/>
    <dgm:cxn modelId="{8D177655-2A29-403C-9DC8-4CF4A5F72A36}" type="presParOf" srcId="{6123111C-B6A5-45BD-B08B-2F48FAB13231}" destId="{E514355D-63AA-4A1E-AE89-549CCC587DAF}" srcOrd="0" destOrd="0" presId="urn:microsoft.com/office/officeart/2005/8/layout/hierarchy2"/>
    <dgm:cxn modelId="{D84C51FE-EBF2-4457-B09B-2A50B7FD2DC1}" type="presParOf" srcId="{6123111C-B6A5-45BD-B08B-2F48FAB13231}" destId="{3C3FCA6C-1A13-4377-BD23-D871ACEA101D}" srcOrd="1" destOrd="0" presId="urn:microsoft.com/office/officeart/2005/8/layout/hierarchy2"/>
    <dgm:cxn modelId="{27C42ECA-E083-4485-AD7B-CA9F510577AE}" type="presParOf" srcId="{3C3FCA6C-1A13-4377-BD23-D871ACEA101D}" destId="{773E3833-D568-4026-AAAD-7B36D89FFCE3}" srcOrd="0" destOrd="0" presId="urn:microsoft.com/office/officeart/2005/8/layout/hierarchy2"/>
    <dgm:cxn modelId="{A7F68D98-ED0A-43A8-BCD7-5781819097D1}" type="presParOf" srcId="{773E3833-D568-4026-AAAD-7B36D89FFCE3}" destId="{726EF80D-A775-41A2-AD59-A0B1F2F05702}" srcOrd="0" destOrd="0" presId="urn:microsoft.com/office/officeart/2005/8/layout/hierarchy2"/>
    <dgm:cxn modelId="{1AE5136B-1E0E-4C43-B602-EC5D77F900D5}" type="presParOf" srcId="{3C3FCA6C-1A13-4377-BD23-D871ACEA101D}" destId="{B20B6F82-7FFC-4813-825A-1F65CDB5F2E6}" srcOrd="1" destOrd="0" presId="urn:microsoft.com/office/officeart/2005/8/layout/hierarchy2"/>
    <dgm:cxn modelId="{4754F8BD-0A0B-4DFF-97CE-36D5EBE37DFC}" type="presParOf" srcId="{B20B6F82-7FFC-4813-825A-1F65CDB5F2E6}" destId="{3C3F15FB-8794-4678-BA1C-4F275811754A}" srcOrd="0" destOrd="0" presId="urn:microsoft.com/office/officeart/2005/8/layout/hierarchy2"/>
    <dgm:cxn modelId="{6007203F-63A2-4DC1-B780-344FBD52748A}" type="presParOf" srcId="{B20B6F82-7FFC-4813-825A-1F65CDB5F2E6}" destId="{3168AAF1-B1F8-4CEE-8B9B-0D1D2C1B378A}" srcOrd="1" destOrd="0" presId="urn:microsoft.com/office/officeart/2005/8/layout/hierarchy2"/>
    <dgm:cxn modelId="{F0B86E1B-190B-4B42-B4C6-BF3AB16A0DB4}" type="presParOf" srcId="{3168AAF1-B1F8-4CEE-8B9B-0D1D2C1B378A}" destId="{1DFA703D-F4F5-4E9F-A734-6202952D4E7F}" srcOrd="0" destOrd="0" presId="urn:microsoft.com/office/officeart/2005/8/layout/hierarchy2"/>
    <dgm:cxn modelId="{7BC51263-E95A-4681-9BD1-8C08D5859543}" type="presParOf" srcId="{1DFA703D-F4F5-4E9F-A734-6202952D4E7F}" destId="{5D510E66-8B6C-4A80-AA52-AB59555AC6B6}" srcOrd="0" destOrd="0" presId="urn:microsoft.com/office/officeart/2005/8/layout/hierarchy2"/>
    <dgm:cxn modelId="{D2042D3E-E2E2-4E27-AA64-C8EDDFCD671A}" type="presParOf" srcId="{3168AAF1-B1F8-4CEE-8B9B-0D1D2C1B378A}" destId="{6A0AA49A-64E4-4F79-B70C-0F3199EF3036}" srcOrd="1" destOrd="0" presId="urn:microsoft.com/office/officeart/2005/8/layout/hierarchy2"/>
    <dgm:cxn modelId="{CBC1B4DE-865B-4E86-9D4E-371D129EC0E3}" type="presParOf" srcId="{6A0AA49A-64E4-4F79-B70C-0F3199EF3036}" destId="{E140765D-3731-4C5F-B4B2-4FAA54DFF6E5}" srcOrd="0" destOrd="0" presId="urn:microsoft.com/office/officeart/2005/8/layout/hierarchy2"/>
    <dgm:cxn modelId="{05044531-A03F-4CB2-9891-D2805E5E0797}" type="presParOf" srcId="{6A0AA49A-64E4-4F79-B70C-0F3199EF3036}" destId="{7FA50A99-427D-4250-961D-A8234DD15949}" srcOrd="1" destOrd="0" presId="urn:microsoft.com/office/officeart/2005/8/layout/hierarchy2"/>
    <dgm:cxn modelId="{721C9FB5-89F6-4554-B795-6F2D28246B74}" type="presParOf" srcId="{3C3FCA6C-1A13-4377-BD23-D871ACEA101D}" destId="{30D7AB1B-04D1-4A11-B262-6BD1BF6AE9DC}" srcOrd="2" destOrd="0" presId="urn:microsoft.com/office/officeart/2005/8/layout/hierarchy2"/>
    <dgm:cxn modelId="{7DEC1DA9-EB91-4B6E-B86A-9D956038F97D}" type="presParOf" srcId="{30D7AB1B-04D1-4A11-B262-6BD1BF6AE9DC}" destId="{F9B035ED-EC30-4D55-A87A-2760383A697A}" srcOrd="0" destOrd="0" presId="urn:microsoft.com/office/officeart/2005/8/layout/hierarchy2"/>
    <dgm:cxn modelId="{1A29D738-8ED6-4CD3-AB67-8149C3150A1A}" type="presParOf" srcId="{3C3FCA6C-1A13-4377-BD23-D871ACEA101D}" destId="{78955A7F-8479-4D4C-9467-4EBB3BF40561}" srcOrd="3" destOrd="0" presId="urn:microsoft.com/office/officeart/2005/8/layout/hierarchy2"/>
    <dgm:cxn modelId="{6FDFE476-03BF-4436-B66A-FC468AEA0260}" type="presParOf" srcId="{78955A7F-8479-4D4C-9467-4EBB3BF40561}" destId="{E3D0F53D-AAD3-4485-BC74-31B97D9887B4}" srcOrd="0" destOrd="0" presId="urn:microsoft.com/office/officeart/2005/8/layout/hierarchy2"/>
    <dgm:cxn modelId="{D8B5D1AC-6B10-4ACD-8B15-F0605590C8E8}" type="presParOf" srcId="{78955A7F-8479-4D4C-9467-4EBB3BF40561}" destId="{7FC5ED45-CD3A-494A-A503-F1F46D53EA6F}" srcOrd="1" destOrd="0" presId="urn:microsoft.com/office/officeart/2005/8/layout/hierarchy2"/>
    <dgm:cxn modelId="{648E9A7E-44F3-41F9-989D-F6EA7A5F3AD3}" type="presParOf" srcId="{7FC5ED45-CD3A-494A-A503-F1F46D53EA6F}" destId="{F80BAC60-95E2-4A6A-99A9-BC23DC5E8E17}" srcOrd="0" destOrd="0" presId="urn:microsoft.com/office/officeart/2005/8/layout/hierarchy2"/>
    <dgm:cxn modelId="{F6A540A3-3750-4554-864B-9F856A3406CF}" type="presParOf" srcId="{F80BAC60-95E2-4A6A-99A9-BC23DC5E8E17}" destId="{F69C0B48-9153-4E27-9B2E-C8E713CB474F}" srcOrd="0" destOrd="0" presId="urn:microsoft.com/office/officeart/2005/8/layout/hierarchy2"/>
    <dgm:cxn modelId="{75A9F174-2AA6-4BD8-A3EA-3878927E9A15}" type="presParOf" srcId="{7FC5ED45-CD3A-494A-A503-F1F46D53EA6F}" destId="{B27EE9A4-4438-49D7-B4C9-42FEBD0BA71B}" srcOrd="1" destOrd="0" presId="urn:microsoft.com/office/officeart/2005/8/layout/hierarchy2"/>
    <dgm:cxn modelId="{C92BC2E2-346C-4EF0-B07B-EDE56B63F536}" type="presParOf" srcId="{B27EE9A4-4438-49D7-B4C9-42FEBD0BA71B}" destId="{38D4B814-0D1D-4B3C-9BAB-6FFDBB143AF3}" srcOrd="0" destOrd="0" presId="urn:microsoft.com/office/officeart/2005/8/layout/hierarchy2"/>
    <dgm:cxn modelId="{05D73E80-4D54-4E80-B621-24F7420C975D}" type="presParOf" srcId="{B27EE9A4-4438-49D7-B4C9-42FEBD0BA71B}" destId="{7C81A132-6BB2-49F0-A8D6-79AC98CEEBEE}" srcOrd="1" destOrd="0" presId="urn:microsoft.com/office/officeart/2005/8/layout/hierarchy2"/>
    <dgm:cxn modelId="{42942859-D4CC-4AF0-A049-B0CFC2906400}" type="presParOf" srcId="{BF8300A1-637C-4BA0-B03F-8E212A3C0AEB}" destId="{55F2E52C-55DB-4813-B088-2A8ED75C1B35}" srcOrd="2" destOrd="0" presId="urn:microsoft.com/office/officeart/2005/8/layout/hierarchy2"/>
    <dgm:cxn modelId="{04A45C2A-8C70-479E-A4CC-D74D27D3C80E}" type="presParOf" srcId="{55F2E52C-55DB-4813-B088-2A8ED75C1B35}" destId="{6A1F411F-EC9F-4163-BAF6-1A3846074B6A}" srcOrd="0" destOrd="0" presId="urn:microsoft.com/office/officeart/2005/8/layout/hierarchy2"/>
    <dgm:cxn modelId="{5D539E59-4282-42F0-91F1-8DB994D84E1D}" type="presParOf" srcId="{BF8300A1-637C-4BA0-B03F-8E212A3C0AEB}" destId="{F711A4FB-C820-441B-BABB-198EE4B85894}" srcOrd="3" destOrd="0" presId="urn:microsoft.com/office/officeart/2005/8/layout/hierarchy2"/>
    <dgm:cxn modelId="{7B3BF7E4-E740-4E9E-AA5C-4D2F9E0F323F}" type="presParOf" srcId="{F711A4FB-C820-441B-BABB-198EE4B85894}" destId="{01B9445F-4171-4B5F-89CD-575D206FEFD5}" srcOrd="0" destOrd="0" presId="urn:microsoft.com/office/officeart/2005/8/layout/hierarchy2"/>
    <dgm:cxn modelId="{977EFF97-F97A-4351-8194-624256BF0E45}" type="presParOf" srcId="{F711A4FB-C820-441B-BABB-198EE4B85894}" destId="{6D009C83-DE73-46CF-A4C4-7FB9F605DEFB}" srcOrd="1" destOrd="0" presId="urn:microsoft.com/office/officeart/2005/8/layout/hierarchy2"/>
    <dgm:cxn modelId="{084FFEBA-2D0D-4ABD-AF7B-4457CDBC4E8A}" type="presParOf" srcId="{6D009C83-DE73-46CF-A4C4-7FB9F605DEFB}" destId="{8373C506-AE05-4B79-9326-67C4201E1301}" srcOrd="0" destOrd="0" presId="urn:microsoft.com/office/officeart/2005/8/layout/hierarchy2"/>
    <dgm:cxn modelId="{2E55523A-B368-49F4-9D4A-C3268A1F3710}" type="presParOf" srcId="{8373C506-AE05-4B79-9326-67C4201E1301}" destId="{B26240D3-1CE9-42E8-A4D9-C27241775BC3}" srcOrd="0" destOrd="0" presId="urn:microsoft.com/office/officeart/2005/8/layout/hierarchy2"/>
    <dgm:cxn modelId="{A71E632E-8A61-406E-B13A-2093F18AFB78}" type="presParOf" srcId="{6D009C83-DE73-46CF-A4C4-7FB9F605DEFB}" destId="{C43E9B09-E23B-4A11-9C98-3DF65BF97F3C}" srcOrd="1" destOrd="0" presId="urn:microsoft.com/office/officeart/2005/8/layout/hierarchy2"/>
    <dgm:cxn modelId="{A35EEBD3-47B6-479A-9FF3-D5260B240C04}" type="presParOf" srcId="{C43E9B09-E23B-4A11-9C98-3DF65BF97F3C}" destId="{E999C573-A7F2-49EA-A0CC-E2B189065E51}" srcOrd="0" destOrd="0" presId="urn:microsoft.com/office/officeart/2005/8/layout/hierarchy2"/>
    <dgm:cxn modelId="{C1E4A2EC-701E-44B2-AC77-EE5BABF394F6}" type="presParOf" srcId="{C43E9B09-E23B-4A11-9C98-3DF65BF97F3C}" destId="{D0BB61DD-9D35-490B-ABB4-2EA14BDC973F}" srcOrd="1" destOrd="0" presId="urn:microsoft.com/office/officeart/2005/8/layout/hierarchy2"/>
    <dgm:cxn modelId="{0AD32F74-8E0A-4FB3-98D8-AD8ECCD7EB43}" type="presParOf" srcId="{D0BB61DD-9D35-490B-ABB4-2EA14BDC973F}" destId="{6B20A15A-7B3F-49AC-8478-8923CC4E0AA9}" srcOrd="0" destOrd="0" presId="urn:microsoft.com/office/officeart/2005/8/layout/hierarchy2"/>
    <dgm:cxn modelId="{2426E520-7AA7-40F3-8097-E8796B880D15}" type="presParOf" srcId="{6B20A15A-7B3F-49AC-8478-8923CC4E0AA9}" destId="{8F7DE3F3-FA18-43C2-9B81-08D638A9A1F3}" srcOrd="0" destOrd="0" presId="urn:microsoft.com/office/officeart/2005/8/layout/hierarchy2"/>
    <dgm:cxn modelId="{F5920BBA-63CD-4C7D-971C-1A8190EBFA72}" type="presParOf" srcId="{D0BB61DD-9D35-490B-ABB4-2EA14BDC973F}" destId="{F9959823-546A-4A37-B99A-50D19B9CADE5}" srcOrd="1" destOrd="0" presId="urn:microsoft.com/office/officeart/2005/8/layout/hierarchy2"/>
    <dgm:cxn modelId="{76E9F6D0-BDB5-4449-A708-D094AABCE81E}" type="presParOf" srcId="{F9959823-546A-4A37-B99A-50D19B9CADE5}" destId="{00BF4AE5-8832-4AE1-8334-2F3FB8DEC564}" srcOrd="0" destOrd="0" presId="urn:microsoft.com/office/officeart/2005/8/layout/hierarchy2"/>
    <dgm:cxn modelId="{10327DA9-5DA9-4307-8E28-D9BEAB48604E}" type="presParOf" srcId="{F9959823-546A-4A37-B99A-50D19B9CADE5}" destId="{5BC2D830-7252-436C-80AB-1458DCD4D281}" srcOrd="1" destOrd="0" presId="urn:microsoft.com/office/officeart/2005/8/layout/hierarchy2"/>
    <dgm:cxn modelId="{1D6E9DC0-60B5-4819-8ABB-174D4309E5BE}" type="presParOf" srcId="{6D009C83-DE73-46CF-A4C4-7FB9F605DEFB}" destId="{2B82DA65-3F33-439F-A5C7-8DB30BFA99CC}" srcOrd="2" destOrd="0" presId="urn:microsoft.com/office/officeart/2005/8/layout/hierarchy2"/>
    <dgm:cxn modelId="{F8A4891B-A8CB-44FD-8979-63CAD9B4E309}" type="presParOf" srcId="{2B82DA65-3F33-439F-A5C7-8DB30BFA99CC}" destId="{C5BE5294-A3C5-4231-ABCF-37275953F141}" srcOrd="0" destOrd="0" presId="urn:microsoft.com/office/officeart/2005/8/layout/hierarchy2"/>
    <dgm:cxn modelId="{34F14AAA-D7DE-4219-ABF0-029C3E548C28}" type="presParOf" srcId="{6D009C83-DE73-46CF-A4C4-7FB9F605DEFB}" destId="{9EEF4C19-E6B4-4E56-B15C-E984DEB2C491}" srcOrd="3" destOrd="0" presId="urn:microsoft.com/office/officeart/2005/8/layout/hierarchy2"/>
    <dgm:cxn modelId="{2EF4A757-F492-437D-ABEA-D3B758F74E43}" type="presParOf" srcId="{9EEF4C19-E6B4-4E56-B15C-E984DEB2C491}" destId="{9986E96C-A005-4593-93C7-B4DECCE832B7}" srcOrd="0" destOrd="0" presId="urn:microsoft.com/office/officeart/2005/8/layout/hierarchy2"/>
    <dgm:cxn modelId="{B34ABAC5-7792-47ED-9209-2108B7F79039}" type="presParOf" srcId="{9EEF4C19-E6B4-4E56-B15C-E984DEB2C491}" destId="{506168FB-5F4F-4D65-B299-F4045829AA54}" srcOrd="1" destOrd="0" presId="urn:microsoft.com/office/officeart/2005/8/layout/hierarchy2"/>
    <dgm:cxn modelId="{088E56DB-1D6F-4B83-971E-0FF2593F13DC}" type="presParOf" srcId="{506168FB-5F4F-4D65-B299-F4045829AA54}" destId="{5D5A3175-D39C-4BC9-974C-A9F286D75EDF}" srcOrd="0" destOrd="0" presId="urn:microsoft.com/office/officeart/2005/8/layout/hierarchy2"/>
    <dgm:cxn modelId="{CE27325B-BA13-4866-8307-1C796806F9A8}" type="presParOf" srcId="{5D5A3175-D39C-4BC9-974C-A9F286D75EDF}" destId="{7125D226-74E3-4924-A0B0-7C7F5FE4C10D}" srcOrd="0" destOrd="0" presId="urn:microsoft.com/office/officeart/2005/8/layout/hierarchy2"/>
    <dgm:cxn modelId="{BD147656-88FA-4907-96AB-6EFF74F4CB9C}" type="presParOf" srcId="{506168FB-5F4F-4D65-B299-F4045829AA54}" destId="{4EC53C86-B162-4512-B213-EF38F765D46E}" srcOrd="1" destOrd="0" presId="urn:microsoft.com/office/officeart/2005/8/layout/hierarchy2"/>
    <dgm:cxn modelId="{879329A5-BA5A-4EAE-A285-4D5DDC852C1C}" type="presParOf" srcId="{4EC53C86-B162-4512-B213-EF38F765D46E}" destId="{C70A010F-9377-4F37-A90F-92A36DCF42B7}" srcOrd="0" destOrd="0" presId="urn:microsoft.com/office/officeart/2005/8/layout/hierarchy2"/>
    <dgm:cxn modelId="{0C5EE5DB-FAA1-481A-844E-783144A24739}" type="presParOf" srcId="{4EC53C86-B162-4512-B213-EF38F765D46E}" destId="{9931F879-B880-4EC5-A6FC-20ED993113D1}" srcOrd="1" destOrd="0" presId="urn:microsoft.com/office/officeart/2005/8/layout/hierarchy2"/>
    <dgm:cxn modelId="{2C644346-E8D5-4567-BA63-81C7E5B93AC6}" type="presParOf" srcId="{BF8300A1-637C-4BA0-B03F-8E212A3C0AEB}" destId="{582FD8F1-D264-4641-B933-67E2D016FB4B}" srcOrd="4" destOrd="0" presId="urn:microsoft.com/office/officeart/2005/8/layout/hierarchy2"/>
    <dgm:cxn modelId="{391BFCF1-A7EA-4546-BACA-FF9E9BD7784B}" type="presParOf" srcId="{582FD8F1-D264-4641-B933-67E2D016FB4B}" destId="{24372759-7EA5-4BAF-A369-B75465380157}" srcOrd="0" destOrd="0" presId="urn:microsoft.com/office/officeart/2005/8/layout/hierarchy2"/>
    <dgm:cxn modelId="{4192E070-F822-4463-B2B5-54FA7BE9FF31}" type="presParOf" srcId="{BF8300A1-637C-4BA0-B03F-8E212A3C0AEB}" destId="{17FBEAAF-0819-404D-BD01-0DB95AB565F7}" srcOrd="5" destOrd="0" presId="urn:microsoft.com/office/officeart/2005/8/layout/hierarchy2"/>
    <dgm:cxn modelId="{E8A3E17B-2E62-4FD7-8DB4-3EDD8A64CC70}" type="presParOf" srcId="{17FBEAAF-0819-404D-BD01-0DB95AB565F7}" destId="{8DC6A7DA-99CC-44DE-AE48-4F209C3BFFAF}" srcOrd="0" destOrd="0" presId="urn:microsoft.com/office/officeart/2005/8/layout/hierarchy2"/>
    <dgm:cxn modelId="{E6D192FE-E697-4E8E-B305-1F25895661CB}" type="presParOf" srcId="{17FBEAAF-0819-404D-BD01-0DB95AB565F7}" destId="{E585BB1E-A367-4D71-A245-B4BDB6BBB55F}" srcOrd="1" destOrd="0" presId="urn:microsoft.com/office/officeart/2005/8/layout/hierarchy2"/>
    <dgm:cxn modelId="{DCC7E49D-7FE1-4538-B47A-CB658B1CD6ED}" type="presParOf" srcId="{E585BB1E-A367-4D71-A245-B4BDB6BBB55F}" destId="{960A201A-E780-4B66-9535-C12D4AAA0657}" srcOrd="0" destOrd="0" presId="urn:microsoft.com/office/officeart/2005/8/layout/hierarchy2"/>
    <dgm:cxn modelId="{C5FE6B20-6B00-444D-883D-EF72838C3F28}" type="presParOf" srcId="{960A201A-E780-4B66-9535-C12D4AAA0657}" destId="{0EB16D4A-49DA-40DA-A7EA-D3423F0CB111}" srcOrd="0" destOrd="0" presId="urn:microsoft.com/office/officeart/2005/8/layout/hierarchy2"/>
    <dgm:cxn modelId="{15917DB5-3714-4A1D-98DC-DE2A5DDAF768}" type="presParOf" srcId="{E585BB1E-A367-4D71-A245-B4BDB6BBB55F}" destId="{2AB71851-32B9-4A7A-9C5C-B157927266C3}" srcOrd="1" destOrd="0" presId="urn:microsoft.com/office/officeart/2005/8/layout/hierarchy2"/>
    <dgm:cxn modelId="{98224CAA-10A9-4877-97C1-DFABD1F37656}" type="presParOf" srcId="{2AB71851-32B9-4A7A-9C5C-B157927266C3}" destId="{B208D9A6-A982-4038-9D7B-5189DD5B2610}" srcOrd="0" destOrd="0" presId="urn:microsoft.com/office/officeart/2005/8/layout/hierarchy2"/>
    <dgm:cxn modelId="{03E007CB-1ECC-492A-801B-8A5E7469BCA4}" type="presParOf" srcId="{2AB71851-32B9-4A7A-9C5C-B157927266C3}" destId="{984F6A0C-3DD1-4DCA-BACC-79847CE827A6}" srcOrd="1" destOrd="0" presId="urn:microsoft.com/office/officeart/2005/8/layout/hierarchy2"/>
    <dgm:cxn modelId="{BEC05273-C00A-48E7-8FD3-F6A0832CA089}" type="presParOf" srcId="{984F6A0C-3DD1-4DCA-BACC-79847CE827A6}" destId="{1D8009A1-F7DC-4873-AB5E-A2CD90908BAE}" srcOrd="0" destOrd="0" presId="urn:microsoft.com/office/officeart/2005/8/layout/hierarchy2"/>
    <dgm:cxn modelId="{EB1295C5-4145-4E51-AE65-043A4D12C994}" type="presParOf" srcId="{1D8009A1-F7DC-4873-AB5E-A2CD90908BAE}" destId="{849844CD-1794-4D17-B832-F5444BD3F513}" srcOrd="0" destOrd="0" presId="urn:microsoft.com/office/officeart/2005/8/layout/hierarchy2"/>
    <dgm:cxn modelId="{B03E8C82-8C38-4069-BB9C-EFA9A46A7249}" type="presParOf" srcId="{984F6A0C-3DD1-4DCA-BACC-79847CE827A6}" destId="{ABC2AE11-DA2D-4A5D-B3CD-A70A56C1E1D6}" srcOrd="1" destOrd="0" presId="urn:microsoft.com/office/officeart/2005/8/layout/hierarchy2"/>
    <dgm:cxn modelId="{BF90936E-CEC6-446C-82C3-A12B139BEBC2}" type="presParOf" srcId="{ABC2AE11-DA2D-4A5D-B3CD-A70A56C1E1D6}" destId="{A7BA408F-F2A9-4E67-9463-4B758849E2F4}" srcOrd="0" destOrd="0" presId="urn:microsoft.com/office/officeart/2005/8/layout/hierarchy2"/>
    <dgm:cxn modelId="{0A1F898B-C3C2-4A98-A341-86143E7C40DE}" type="presParOf" srcId="{ABC2AE11-DA2D-4A5D-B3CD-A70A56C1E1D6}" destId="{9DF2598E-7E4C-4297-A8E2-EFF8CCD69821}" srcOrd="1" destOrd="0" presId="urn:microsoft.com/office/officeart/2005/8/layout/hierarchy2"/>
    <dgm:cxn modelId="{FE99EE10-2C69-48A0-A78A-ED6C48C83739}" type="presParOf" srcId="{E585BB1E-A367-4D71-A245-B4BDB6BBB55F}" destId="{6F916753-DB63-45A9-B758-2B49F4A39DC6}" srcOrd="2" destOrd="0" presId="urn:microsoft.com/office/officeart/2005/8/layout/hierarchy2"/>
    <dgm:cxn modelId="{0C4566E8-D6D4-4D33-A967-AF455E42C369}" type="presParOf" srcId="{6F916753-DB63-45A9-B758-2B49F4A39DC6}" destId="{179BAC84-BDF4-450B-8151-B080E4285D2E}" srcOrd="0" destOrd="0" presId="urn:microsoft.com/office/officeart/2005/8/layout/hierarchy2"/>
    <dgm:cxn modelId="{A63C60F7-6CAB-4BB4-8987-3F9D5598AB49}" type="presParOf" srcId="{E585BB1E-A367-4D71-A245-B4BDB6BBB55F}" destId="{8E827411-5630-43CA-9D08-42F883561CC0}" srcOrd="3" destOrd="0" presId="urn:microsoft.com/office/officeart/2005/8/layout/hierarchy2"/>
    <dgm:cxn modelId="{D36A9FC3-8B71-4179-B77E-E93401D631A9}" type="presParOf" srcId="{8E827411-5630-43CA-9D08-42F883561CC0}" destId="{977A7A50-9078-47A5-A13A-FCE75AB94FB7}" srcOrd="0" destOrd="0" presId="urn:microsoft.com/office/officeart/2005/8/layout/hierarchy2"/>
    <dgm:cxn modelId="{7760237D-A319-4B47-AB5E-7E2A82FD0B9C}" type="presParOf" srcId="{8E827411-5630-43CA-9D08-42F883561CC0}" destId="{AD79E607-C45F-4649-B176-3218FF7574C0}" srcOrd="1" destOrd="0" presId="urn:microsoft.com/office/officeart/2005/8/layout/hierarchy2"/>
    <dgm:cxn modelId="{EEF6466C-A255-4DAD-B993-DB00A8B22878}" type="presParOf" srcId="{AD79E607-C45F-4649-B176-3218FF7574C0}" destId="{99F5B9B6-F179-45B1-B1A4-B579C469F856}" srcOrd="0" destOrd="0" presId="urn:microsoft.com/office/officeart/2005/8/layout/hierarchy2"/>
    <dgm:cxn modelId="{024ED5F8-3B9C-4C6A-B6B1-B69E77B89EB7}" type="presParOf" srcId="{99F5B9B6-F179-45B1-B1A4-B579C469F856}" destId="{A076FCD4-E047-4F44-A5C1-09C773772774}" srcOrd="0" destOrd="0" presId="urn:microsoft.com/office/officeart/2005/8/layout/hierarchy2"/>
    <dgm:cxn modelId="{83B1CD90-91CC-4040-BDC3-4CEEB1B916D0}" type="presParOf" srcId="{AD79E607-C45F-4649-B176-3218FF7574C0}" destId="{4B311400-6C12-4A66-A80A-2180E32640AB}" srcOrd="1" destOrd="0" presId="urn:microsoft.com/office/officeart/2005/8/layout/hierarchy2"/>
    <dgm:cxn modelId="{868E9A84-5A33-4699-992C-98FEE8F342B7}" type="presParOf" srcId="{4B311400-6C12-4A66-A80A-2180E32640AB}" destId="{6BE003B5-6895-4D18-8255-142B454AE231}" srcOrd="0" destOrd="0" presId="urn:microsoft.com/office/officeart/2005/8/layout/hierarchy2"/>
    <dgm:cxn modelId="{20C27ED0-4910-4C02-91EC-5D9174643C7C}" type="presParOf" srcId="{4B311400-6C12-4A66-A80A-2180E32640AB}" destId="{1C064E1F-9777-4598-9B72-D816729C1D17}"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11EE3-16EF-4350-85A1-794CC847525B}"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21A63463-F4EA-4582-B587-1D9E0929CA8B}">
      <dgm:prSet phldrT="[Text]" custT="1"/>
      <dgm:spPr>
        <a:ln w="3175">
          <a:noFill/>
        </a:ln>
      </dgm:spPr>
      <dgm:t>
        <a:bodyPr/>
        <a:lstStyle/>
        <a:p>
          <a:endParaRPr lang="en-US" sz="2400" dirty="0">
            <a:ln w="3175">
              <a:solidFill>
                <a:schemeClr val="tx1"/>
              </a:solidFill>
            </a:ln>
          </a:endParaRPr>
        </a:p>
      </dgm:t>
    </dgm:pt>
    <dgm:pt modelId="{1C8D3C6A-1012-4CA2-800A-F532F09A7F7B}" type="parTrans" cxnId="{B81BB86A-662C-4CC3-8C9E-061CB7A1BEE4}">
      <dgm:prSet/>
      <dgm:spPr/>
      <dgm:t>
        <a:bodyPr/>
        <a:lstStyle/>
        <a:p>
          <a:endParaRPr lang="en-US" sz="2400"/>
        </a:p>
      </dgm:t>
    </dgm:pt>
    <dgm:pt modelId="{FAD31515-D41A-4B1A-B1B3-27D0C804A2FD}" type="sibTrans" cxnId="{B81BB86A-662C-4CC3-8C9E-061CB7A1BEE4}">
      <dgm:prSet/>
      <dgm:spPr/>
      <dgm:t>
        <a:bodyPr/>
        <a:lstStyle/>
        <a:p>
          <a:endParaRPr lang="en-US" sz="2400"/>
        </a:p>
      </dgm:t>
    </dgm:pt>
    <dgm:pt modelId="{1D07E7C4-2E0C-4670-B203-41B11072BC7C}">
      <dgm:prSet phldrT="[Text]" custT="1"/>
      <dgm:spPr>
        <a:ln w="3175">
          <a:noFill/>
        </a:ln>
      </dgm:spPr>
      <dgm:t>
        <a:bodyPr/>
        <a:lstStyle/>
        <a:p>
          <a:pPr algn="l"/>
          <a:r>
            <a:rPr lang="en-US" sz="2400" dirty="0">
              <a:ln w="3175">
                <a:noFill/>
              </a:ln>
              <a:latin typeface="Times New Roman" pitchFamily="18" charset="0"/>
              <a:cs typeface="Times New Roman" pitchFamily="18" charset="0"/>
            </a:rPr>
            <a:t>orange</a:t>
          </a:r>
        </a:p>
      </dgm:t>
    </dgm:pt>
    <dgm:pt modelId="{2E2BE530-AD0C-4D0B-B1A2-BF8DCC630EA9}" type="parTrans" cxnId="{06BB2333-FCA2-41B3-AA49-24532FA47C78}">
      <dgm:prSet custT="1"/>
      <dgm:spPr>
        <a:ln w="3175"/>
      </dgm:spPr>
      <dgm:t>
        <a:bodyPr/>
        <a:lstStyle/>
        <a:p>
          <a:endParaRPr lang="en-US" sz="2400">
            <a:ln w="3175">
              <a:solidFill>
                <a:schemeClr val="tx1"/>
              </a:solidFill>
            </a:ln>
          </a:endParaRPr>
        </a:p>
      </dgm:t>
    </dgm:pt>
    <dgm:pt modelId="{DFC8106E-6F63-4BD1-813E-E8A2C7C58EFD}" type="sibTrans" cxnId="{06BB2333-FCA2-41B3-AA49-24532FA47C78}">
      <dgm:prSet/>
      <dgm:spPr/>
      <dgm:t>
        <a:bodyPr/>
        <a:lstStyle/>
        <a:p>
          <a:endParaRPr lang="en-US" sz="2400"/>
        </a:p>
      </dgm:t>
    </dgm:pt>
    <dgm:pt modelId="{638036AE-6119-44DF-B652-41A2840F9D7E}">
      <dgm:prSet phldrT="[Text]" custT="1"/>
      <dgm:spPr>
        <a:ln w="3175">
          <a:noFill/>
        </a:ln>
      </dgm:spPr>
      <dgm:t>
        <a:bodyPr/>
        <a:lstStyle/>
        <a:p>
          <a:pPr algn="l"/>
          <a:r>
            <a:rPr lang="en-US" sz="2400" dirty="0">
              <a:ln w="3175">
                <a:noFill/>
              </a:ln>
              <a:latin typeface="Times New Roman" pitchFamily="18" charset="0"/>
              <a:cs typeface="Times New Roman" pitchFamily="18" charset="0"/>
            </a:rPr>
            <a:t>yellow</a:t>
          </a:r>
        </a:p>
      </dgm:t>
    </dgm:pt>
    <dgm:pt modelId="{CFB61557-61DE-49D6-8B16-D4F5C0ADED88}" type="parTrans" cxnId="{F6285B32-C385-4EC7-AC3D-50FEF3A57F29}">
      <dgm:prSet custT="1"/>
      <dgm:spPr>
        <a:ln w="3175"/>
      </dgm:spPr>
      <dgm:t>
        <a:bodyPr/>
        <a:lstStyle/>
        <a:p>
          <a:endParaRPr lang="en-US" sz="2400">
            <a:ln w="3175">
              <a:solidFill>
                <a:schemeClr val="tx1"/>
              </a:solidFill>
            </a:ln>
          </a:endParaRPr>
        </a:p>
      </dgm:t>
    </dgm:pt>
    <dgm:pt modelId="{268C73E9-E76B-4BF1-97D6-E3E259235FC8}" type="sibTrans" cxnId="{F6285B32-C385-4EC7-AC3D-50FEF3A57F29}">
      <dgm:prSet/>
      <dgm:spPr/>
      <dgm:t>
        <a:bodyPr/>
        <a:lstStyle/>
        <a:p>
          <a:endParaRPr lang="en-US" sz="2400"/>
        </a:p>
      </dgm:t>
    </dgm:pt>
    <dgm:pt modelId="{69F0F9EB-7C4D-46F0-B2FE-ADDCFAC71012}">
      <dgm:prSet custT="1"/>
      <dgm:spPr>
        <a:ln w="3175">
          <a:noFill/>
        </a:ln>
      </dgm:spPr>
      <dgm:t>
        <a:bodyPr/>
        <a:lstStyle/>
        <a:p>
          <a:pPr algn="l"/>
          <a:r>
            <a:rPr lang="en-US" sz="2400" dirty="0">
              <a:ln w="3175">
                <a:noFill/>
              </a:ln>
              <a:latin typeface="Times New Roman" pitchFamily="18" charset="0"/>
              <a:cs typeface="Times New Roman" pitchFamily="18" charset="0"/>
            </a:rPr>
            <a:t>green</a:t>
          </a:r>
        </a:p>
      </dgm:t>
    </dgm:pt>
    <dgm:pt modelId="{ACDAA245-4021-4990-A473-A201CB82090A}" type="parTrans" cxnId="{6EDCE9C7-C621-4F52-8984-A3B4E78CD7F6}">
      <dgm:prSet custT="1"/>
      <dgm:spPr>
        <a:ln w="3175"/>
      </dgm:spPr>
      <dgm:t>
        <a:bodyPr/>
        <a:lstStyle/>
        <a:p>
          <a:endParaRPr lang="en-US" sz="2400">
            <a:ln w="3175">
              <a:solidFill>
                <a:schemeClr val="tx1"/>
              </a:solidFill>
            </a:ln>
          </a:endParaRPr>
        </a:p>
      </dgm:t>
    </dgm:pt>
    <dgm:pt modelId="{933072AE-51C1-420B-9612-85B67724578C}" type="sibTrans" cxnId="{6EDCE9C7-C621-4F52-8984-A3B4E78CD7F6}">
      <dgm:prSet/>
      <dgm:spPr/>
      <dgm:t>
        <a:bodyPr/>
        <a:lstStyle/>
        <a:p>
          <a:endParaRPr lang="en-US" sz="2400"/>
        </a:p>
      </dgm:t>
    </dgm:pt>
    <dgm:pt modelId="{2E45F3F8-5E71-434D-BF90-044B3BA3583C}">
      <dgm:prSet custT="1"/>
      <dgm:spPr>
        <a:ln w="3175">
          <a:noFill/>
        </a:ln>
      </dgm:spPr>
      <dgm:t>
        <a:bodyPr/>
        <a:lstStyle/>
        <a:p>
          <a:r>
            <a:rPr lang="en-US" sz="2400" dirty="0">
              <a:latin typeface="Times New Roman" pitchFamily="18" charset="0"/>
              <a:cs typeface="Times New Roman" pitchFamily="18" charset="0"/>
            </a:rPr>
            <a:t>blue</a:t>
          </a:r>
        </a:p>
      </dgm:t>
    </dgm:pt>
    <dgm:pt modelId="{3F86A2CE-B6E2-4FA2-9194-B935172D064D}" type="parTrans" cxnId="{74954100-412B-4C0C-A478-3702AA2ED650}">
      <dgm:prSet custT="1"/>
      <dgm:spPr>
        <a:ln w="3175">
          <a:solidFill>
            <a:schemeClr val="tx1"/>
          </a:solidFill>
        </a:ln>
      </dgm:spPr>
      <dgm:t>
        <a:bodyPr/>
        <a:lstStyle/>
        <a:p>
          <a:endParaRPr lang="en-US" sz="2400">
            <a:ln w="3175">
              <a:solidFill>
                <a:schemeClr val="tx1"/>
              </a:solidFill>
            </a:ln>
          </a:endParaRPr>
        </a:p>
      </dgm:t>
    </dgm:pt>
    <dgm:pt modelId="{33874EC8-C5CF-40BC-980A-79D43CCB2627}" type="sibTrans" cxnId="{74954100-412B-4C0C-A478-3702AA2ED650}">
      <dgm:prSet/>
      <dgm:spPr/>
      <dgm:t>
        <a:bodyPr/>
        <a:lstStyle/>
        <a:p>
          <a:endParaRPr lang="en-US" sz="2400"/>
        </a:p>
      </dgm:t>
    </dgm:pt>
    <dgm:pt modelId="{1C040FE7-2A39-4BB3-8A4D-B3CFDA208A6B}">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68060DE8-6BA7-4795-9B2B-9D7C827DC202}" type="parTrans" cxnId="{F7576B3D-8E38-4523-B4E9-9AE1F090BD0A}">
      <dgm:prSet custT="1"/>
      <dgm:spPr>
        <a:ln w="3175"/>
      </dgm:spPr>
      <dgm:t>
        <a:bodyPr/>
        <a:lstStyle/>
        <a:p>
          <a:endParaRPr lang="en-US" sz="2400">
            <a:ln w="3175">
              <a:solidFill>
                <a:schemeClr val="tx1"/>
              </a:solidFill>
            </a:ln>
            <a:latin typeface="Times New Roman" pitchFamily="18" charset="0"/>
            <a:cs typeface="Times New Roman" pitchFamily="18" charset="0"/>
          </a:endParaRPr>
        </a:p>
      </dgm:t>
    </dgm:pt>
    <dgm:pt modelId="{DAAAAD76-860D-4F5F-999A-3ED177816E9D}" type="sibTrans" cxnId="{F7576B3D-8E38-4523-B4E9-9AE1F090BD0A}">
      <dgm:prSet/>
      <dgm:spPr/>
      <dgm:t>
        <a:bodyPr/>
        <a:lstStyle/>
        <a:p>
          <a:endParaRPr lang="en-US" sz="2400"/>
        </a:p>
      </dgm:t>
    </dgm:pt>
    <dgm:pt modelId="{8403800D-A374-4016-BB05-7DC9679D53F7}">
      <dgm:prSet custT="1"/>
      <dgm:spPr>
        <a:ln w="3175">
          <a:noFill/>
        </a:ln>
      </dgm:spPr>
      <dgm:t>
        <a:bodyPr/>
        <a:lstStyle/>
        <a:p>
          <a:r>
            <a:rPr lang="en-US" sz="2400" dirty="0">
              <a:ln w="3175">
                <a:noFill/>
              </a:ln>
              <a:latin typeface="Times New Roman" pitchFamily="18" charset="0"/>
              <a:cs typeface="Times New Roman" pitchFamily="18" charset="0"/>
            </a:rPr>
            <a:t>blue</a:t>
          </a:r>
        </a:p>
      </dgm:t>
    </dgm:pt>
    <dgm:pt modelId="{99E04434-A32A-477D-B4EB-F9E17F7DAF90}" type="parTrans" cxnId="{26FF1917-370E-4BFE-920C-175A1C0BCEA8}">
      <dgm:prSet custT="1"/>
      <dgm:spPr>
        <a:ln w="3175"/>
      </dgm:spPr>
      <dgm:t>
        <a:bodyPr/>
        <a:lstStyle/>
        <a:p>
          <a:endParaRPr lang="en-US" sz="2400">
            <a:ln w="3175">
              <a:noFill/>
            </a:ln>
            <a:latin typeface="Times New Roman" pitchFamily="18" charset="0"/>
            <a:cs typeface="Times New Roman" pitchFamily="18" charset="0"/>
          </a:endParaRPr>
        </a:p>
      </dgm:t>
    </dgm:pt>
    <dgm:pt modelId="{CB4D9F2B-BA7E-4F3E-BB6A-C1DBD8594DD0}" type="sibTrans" cxnId="{26FF1917-370E-4BFE-920C-175A1C0BCEA8}">
      <dgm:prSet/>
      <dgm:spPr/>
      <dgm:t>
        <a:bodyPr/>
        <a:lstStyle/>
        <a:p>
          <a:endParaRPr lang="en-US" sz="2400"/>
        </a:p>
      </dgm:t>
    </dgm:pt>
    <dgm:pt modelId="{A75F26B8-7CA2-476E-A42D-74C50FE59D77}">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4F5F06FA-9E8D-4577-82E8-34F3E37FBB68}" type="parTrans" cxnId="{D6E4E5B0-E873-4016-BEA7-980651717A07}">
      <dgm:prSet custT="1"/>
      <dgm:spPr>
        <a:ln w="3175"/>
      </dgm:spPr>
      <dgm:t>
        <a:bodyPr/>
        <a:lstStyle/>
        <a:p>
          <a:endParaRPr lang="en-US" sz="2400">
            <a:ln w="3175">
              <a:noFill/>
            </a:ln>
            <a:latin typeface="Times New Roman" pitchFamily="18" charset="0"/>
            <a:cs typeface="Times New Roman" pitchFamily="18" charset="0"/>
          </a:endParaRPr>
        </a:p>
      </dgm:t>
    </dgm:pt>
    <dgm:pt modelId="{4AA24E17-1B3E-4E8F-A809-82DB547642BE}" type="sibTrans" cxnId="{D6E4E5B0-E873-4016-BEA7-980651717A07}">
      <dgm:prSet/>
      <dgm:spPr/>
      <dgm:t>
        <a:bodyPr/>
        <a:lstStyle/>
        <a:p>
          <a:endParaRPr lang="en-US" sz="2400"/>
        </a:p>
      </dgm:t>
    </dgm:pt>
    <dgm:pt modelId="{259BC9C5-0952-46DA-958C-42250C940856}">
      <dgm:prSet custT="1"/>
      <dgm:spPr>
        <a:ln w="3175">
          <a:noFill/>
        </a:ln>
      </dgm:spPr>
      <dgm:t>
        <a:bodyPr/>
        <a:lstStyle/>
        <a:p>
          <a:r>
            <a:rPr lang="en-US" sz="2400" dirty="0">
              <a:ln w="3175">
                <a:noFill/>
              </a:ln>
              <a:latin typeface="Times New Roman" pitchFamily="18" charset="0"/>
              <a:cs typeface="Times New Roman" pitchFamily="18" charset="0"/>
            </a:rPr>
            <a:t>blue</a:t>
          </a:r>
        </a:p>
      </dgm:t>
    </dgm:pt>
    <dgm:pt modelId="{A6AEE12B-3A62-4CFB-B39D-F615BA844C5C}" type="parTrans" cxnId="{36D26FC9-88FB-436F-A757-50B99C0D1CB9}">
      <dgm:prSet custT="1"/>
      <dgm:spPr>
        <a:ln w="3175"/>
      </dgm:spPr>
      <dgm:t>
        <a:bodyPr/>
        <a:lstStyle/>
        <a:p>
          <a:endParaRPr lang="en-US" sz="2400">
            <a:ln w="3175">
              <a:noFill/>
            </a:ln>
            <a:latin typeface="Times New Roman" pitchFamily="18" charset="0"/>
            <a:cs typeface="Times New Roman" pitchFamily="18" charset="0"/>
          </a:endParaRPr>
        </a:p>
      </dgm:t>
    </dgm:pt>
    <dgm:pt modelId="{32B9BBE2-8FAE-40DD-B3EE-FB59B1957EA8}" type="sibTrans" cxnId="{36D26FC9-88FB-436F-A757-50B99C0D1CB9}">
      <dgm:prSet/>
      <dgm:spPr/>
      <dgm:t>
        <a:bodyPr/>
        <a:lstStyle/>
        <a:p>
          <a:endParaRPr lang="en-US" sz="2400"/>
        </a:p>
      </dgm:t>
    </dgm:pt>
    <dgm:pt modelId="{D0D6DF34-B5AA-4C80-A478-36C47D956DD1}">
      <dgm:prSet custT="1"/>
      <dgm:spPr>
        <a:ln w="3175">
          <a:noFill/>
        </a:ln>
      </dgm:spPr>
      <dgm:t>
        <a:bodyPr/>
        <a:lstStyle/>
        <a:p>
          <a:r>
            <a:rPr lang="en-US" sz="2400" dirty="0">
              <a:ln w="3175">
                <a:noFill/>
              </a:ln>
              <a:latin typeface="Times New Roman" pitchFamily="18" charset="0"/>
              <a:cs typeface="Times New Roman" pitchFamily="18" charset="0"/>
            </a:rPr>
            <a:t>white</a:t>
          </a:r>
        </a:p>
      </dgm:t>
    </dgm:pt>
    <dgm:pt modelId="{FF867C00-04BD-4B12-95C5-25B2E4E5439F}" type="parTrans" cxnId="{16476422-10BC-4642-9C77-280FE83C4518}">
      <dgm:prSet custT="1"/>
      <dgm:spPr>
        <a:ln w="3175"/>
      </dgm:spPr>
      <dgm:t>
        <a:bodyPr/>
        <a:lstStyle/>
        <a:p>
          <a:endParaRPr lang="en-US" sz="2400">
            <a:ln w="3175">
              <a:noFill/>
            </a:ln>
            <a:latin typeface="Times New Roman" pitchFamily="18" charset="0"/>
            <a:cs typeface="Times New Roman" pitchFamily="18" charset="0"/>
          </a:endParaRPr>
        </a:p>
      </dgm:t>
    </dgm:pt>
    <dgm:pt modelId="{1F259E54-9C81-4A9C-97B3-087DA77A96B8}" type="sibTrans" cxnId="{16476422-10BC-4642-9C77-280FE83C4518}">
      <dgm:prSet/>
      <dgm:spPr/>
      <dgm:t>
        <a:bodyPr/>
        <a:lstStyle/>
        <a:p>
          <a:endParaRPr lang="en-US" sz="2400"/>
        </a:p>
      </dgm:t>
    </dgm:pt>
    <dgm:pt modelId="{15FB8258-8164-4EBC-8271-428346042B05}">
      <dgm:prSet custT="1"/>
      <dgm:spPr>
        <a:ln>
          <a:noFill/>
        </a:ln>
      </dgm:spPr>
      <dgm:t>
        <a:bodyPr/>
        <a:lstStyle/>
        <a:p>
          <a:r>
            <a:rPr lang="en-US" sz="2400" dirty="0" err="1">
              <a:latin typeface="Times New Roman" pitchFamily="18" charset="0"/>
              <a:cs typeface="Times New Roman" pitchFamily="18" charset="0"/>
            </a:rPr>
            <a:t>green,blue</a:t>
          </a:r>
          <a:endParaRPr lang="en-US" sz="2400" dirty="0">
            <a:latin typeface="Times New Roman" pitchFamily="18" charset="0"/>
            <a:cs typeface="Times New Roman" pitchFamily="18" charset="0"/>
          </a:endParaRPr>
        </a:p>
      </dgm:t>
    </dgm:pt>
    <dgm:pt modelId="{30688619-D3B3-4B36-B2C5-9B307EF9DE7A}" type="parTrans" cxnId="{63FA107F-EAC0-48BC-A486-7E038BD8EAE9}">
      <dgm:prSet custT="1"/>
      <dgm:spPr>
        <a:ln w="3175" cmpd="sng">
          <a:solidFill>
            <a:schemeClr val="tx1"/>
          </a:solidFill>
          <a:tailEnd type="arrow"/>
        </a:ln>
      </dgm:spPr>
      <dgm:t>
        <a:bodyPr/>
        <a:lstStyle/>
        <a:p>
          <a:endParaRPr lang="en-US" sz="2400"/>
        </a:p>
      </dgm:t>
    </dgm:pt>
    <dgm:pt modelId="{F8C75256-2829-48E8-8E60-1BA09249E0D4}" type="sibTrans" cxnId="{63FA107F-EAC0-48BC-A486-7E038BD8EAE9}">
      <dgm:prSet/>
      <dgm:spPr/>
      <dgm:t>
        <a:bodyPr/>
        <a:lstStyle/>
        <a:p>
          <a:endParaRPr lang="en-US" sz="2400"/>
        </a:p>
      </dgm:t>
    </dgm:pt>
    <dgm:pt modelId="{E2BA2972-D9C5-4EB3-9E14-D223F998EE78}">
      <dgm:prSet custT="1"/>
      <dgm:spPr>
        <a:ln>
          <a:noFill/>
        </a:ln>
      </dgm:spPr>
      <dgm:t>
        <a:bodyPr/>
        <a:lstStyle/>
        <a:p>
          <a:r>
            <a:rPr lang="en-US" sz="2400" dirty="0">
              <a:latin typeface="Times New Roman" pitchFamily="18" charset="0"/>
              <a:cs typeface="Times New Roman" pitchFamily="18" charset="0"/>
            </a:rPr>
            <a:t>green, white</a:t>
          </a:r>
        </a:p>
      </dgm:t>
    </dgm:pt>
    <dgm:pt modelId="{D039DDC5-B20D-4F08-A60E-15FE4C63CE05}" type="parTrans" cxnId="{2391FF9E-DBD1-4DBD-983F-3D4C8A61AFF4}">
      <dgm:prSet custT="1"/>
      <dgm:spPr>
        <a:ln w="3175">
          <a:tailEnd type="arrow"/>
        </a:ln>
      </dgm:spPr>
      <dgm:t>
        <a:bodyPr/>
        <a:lstStyle/>
        <a:p>
          <a:endParaRPr lang="en-US" sz="2400"/>
        </a:p>
      </dgm:t>
    </dgm:pt>
    <dgm:pt modelId="{D57BE71A-B236-4A9C-9D2F-7E6496D2506E}" type="sibTrans" cxnId="{2391FF9E-DBD1-4DBD-983F-3D4C8A61AFF4}">
      <dgm:prSet/>
      <dgm:spPr/>
      <dgm:t>
        <a:bodyPr/>
        <a:lstStyle/>
        <a:p>
          <a:endParaRPr lang="en-US" sz="2400"/>
        </a:p>
      </dgm:t>
    </dgm:pt>
    <dgm:pt modelId="{0EB9EC55-B447-491C-BAD7-2A45940C2A0E}">
      <dgm:prSet custT="1"/>
      <dgm:spPr>
        <a:ln>
          <a:noFill/>
        </a:ln>
      </dgm:spPr>
      <dgm:t>
        <a:bodyPr/>
        <a:lstStyle/>
        <a:p>
          <a:r>
            <a:rPr lang="en-US" sz="2400" dirty="0">
              <a:latin typeface="Times New Roman" pitchFamily="18" charset="0"/>
              <a:cs typeface="Times New Roman" pitchFamily="18" charset="0"/>
            </a:rPr>
            <a:t>orange, blue</a:t>
          </a:r>
        </a:p>
      </dgm:t>
    </dgm:pt>
    <dgm:pt modelId="{1162A59D-B9A6-4BFC-8EB6-F62DAD0BA499}" type="parTrans" cxnId="{7354AE7B-2B7A-421D-AD3E-EAEBC2C0FB18}">
      <dgm:prSet custT="1"/>
      <dgm:spPr>
        <a:ln w="3175">
          <a:tailEnd type="arrow"/>
        </a:ln>
      </dgm:spPr>
      <dgm:t>
        <a:bodyPr/>
        <a:lstStyle/>
        <a:p>
          <a:endParaRPr lang="en-US" sz="2400"/>
        </a:p>
      </dgm:t>
    </dgm:pt>
    <dgm:pt modelId="{1BFD2CE0-FABF-427E-9D92-9ABCCA5D5734}" type="sibTrans" cxnId="{7354AE7B-2B7A-421D-AD3E-EAEBC2C0FB18}">
      <dgm:prSet/>
      <dgm:spPr/>
      <dgm:t>
        <a:bodyPr/>
        <a:lstStyle/>
        <a:p>
          <a:endParaRPr lang="en-US" sz="2400"/>
        </a:p>
      </dgm:t>
    </dgm:pt>
    <dgm:pt modelId="{C5E6E807-438A-4BD7-B623-244E10AC6BD5}">
      <dgm:prSet custT="1"/>
      <dgm:spPr>
        <a:ln>
          <a:noFill/>
        </a:ln>
      </dgm:spPr>
      <dgm:t>
        <a:bodyPr/>
        <a:lstStyle/>
        <a:p>
          <a:r>
            <a:rPr lang="en-US" sz="2400" dirty="0">
              <a:latin typeface="Times New Roman" pitchFamily="18" charset="0"/>
              <a:cs typeface="Times New Roman" pitchFamily="18" charset="0"/>
            </a:rPr>
            <a:t>orange, white</a:t>
          </a:r>
        </a:p>
      </dgm:t>
    </dgm:pt>
    <dgm:pt modelId="{7220DC00-E21D-4D99-AAEC-8F495E9CDD9A}" type="parTrans" cxnId="{6CE0AC58-B578-4893-A441-F98263DC9014}">
      <dgm:prSet custT="1"/>
      <dgm:spPr>
        <a:ln w="3175">
          <a:tailEnd type="arrow"/>
        </a:ln>
      </dgm:spPr>
      <dgm:t>
        <a:bodyPr/>
        <a:lstStyle/>
        <a:p>
          <a:endParaRPr lang="en-US" sz="2400"/>
        </a:p>
      </dgm:t>
    </dgm:pt>
    <dgm:pt modelId="{66694E10-4A22-407B-BFD6-161EFA3E449C}" type="sibTrans" cxnId="{6CE0AC58-B578-4893-A441-F98263DC9014}">
      <dgm:prSet/>
      <dgm:spPr/>
      <dgm:t>
        <a:bodyPr/>
        <a:lstStyle/>
        <a:p>
          <a:endParaRPr lang="en-US" sz="2400"/>
        </a:p>
      </dgm:t>
    </dgm:pt>
    <dgm:pt modelId="{19924516-4A34-467A-BCD9-CCF2FC6E64B3}">
      <dgm:prSet custT="1"/>
      <dgm:spPr>
        <a:ln>
          <a:noFill/>
        </a:ln>
      </dgm:spPr>
      <dgm:t>
        <a:bodyPr/>
        <a:lstStyle/>
        <a:p>
          <a:r>
            <a:rPr lang="en-US" sz="2400" dirty="0">
              <a:latin typeface="Times New Roman" pitchFamily="18" charset="0"/>
              <a:cs typeface="Times New Roman" pitchFamily="18" charset="0"/>
            </a:rPr>
            <a:t>yellow, blue</a:t>
          </a:r>
        </a:p>
      </dgm:t>
    </dgm:pt>
    <dgm:pt modelId="{CC71FA60-0D0A-4FDC-8637-C841BF01F479}" type="parTrans" cxnId="{64FDB77C-9795-4980-8451-1F5C120964BE}">
      <dgm:prSet custT="1"/>
      <dgm:spPr>
        <a:ln w="3175">
          <a:tailEnd type="arrow"/>
        </a:ln>
      </dgm:spPr>
      <dgm:t>
        <a:bodyPr/>
        <a:lstStyle/>
        <a:p>
          <a:endParaRPr lang="en-US" sz="2400"/>
        </a:p>
      </dgm:t>
    </dgm:pt>
    <dgm:pt modelId="{794D8AEA-34FD-45E2-98F0-AA5A8E6E9115}" type="sibTrans" cxnId="{64FDB77C-9795-4980-8451-1F5C120964BE}">
      <dgm:prSet/>
      <dgm:spPr/>
      <dgm:t>
        <a:bodyPr/>
        <a:lstStyle/>
        <a:p>
          <a:endParaRPr lang="en-US" sz="2400"/>
        </a:p>
      </dgm:t>
    </dgm:pt>
    <dgm:pt modelId="{C973B6E3-EB01-4DA3-8384-429A4F8F52B1}">
      <dgm:prSet custT="1"/>
      <dgm:spPr>
        <a:ln>
          <a:noFill/>
        </a:ln>
      </dgm:spPr>
      <dgm:t>
        <a:bodyPr/>
        <a:lstStyle/>
        <a:p>
          <a:r>
            <a:rPr lang="en-US" sz="2400" dirty="0">
              <a:latin typeface="Times New Roman" pitchFamily="18" charset="0"/>
              <a:cs typeface="Times New Roman" pitchFamily="18" charset="0"/>
            </a:rPr>
            <a:t>yellow, white</a:t>
          </a:r>
        </a:p>
      </dgm:t>
    </dgm:pt>
    <dgm:pt modelId="{59A3F6FA-8BD8-47E4-B9AA-5CC81D5A96A6}" type="parTrans" cxnId="{6E7D0B9D-8A0E-4AB8-B1AD-D362195D0810}">
      <dgm:prSet custT="1"/>
      <dgm:spPr>
        <a:ln w="3175">
          <a:tailEnd type="arrow"/>
        </a:ln>
      </dgm:spPr>
      <dgm:t>
        <a:bodyPr/>
        <a:lstStyle/>
        <a:p>
          <a:endParaRPr lang="en-US" sz="2400"/>
        </a:p>
      </dgm:t>
    </dgm:pt>
    <dgm:pt modelId="{B21A7216-61C5-4BDE-991F-E6BDA96171EE}" type="sibTrans" cxnId="{6E7D0B9D-8A0E-4AB8-B1AD-D362195D0810}">
      <dgm:prSet/>
      <dgm:spPr/>
      <dgm:t>
        <a:bodyPr/>
        <a:lstStyle/>
        <a:p>
          <a:endParaRPr lang="en-US" sz="2400"/>
        </a:p>
      </dgm:t>
    </dgm:pt>
    <dgm:pt modelId="{1BE9BC4B-52F7-485A-A14C-A32CB6249ECB}" type="pres">
      <dgm:prSet presAssocID="{65411EE3-16EF-4350-85A1-794CC847525B}" presName="diagram" presStyleCnt="0">
        <dgm:presLayoutVars>
          <dgm:chPref val="1"/>
          <dgm:dir/>
          <dgm:animOne val="branch"/>
          <dgm:animLvl val="lvl"/>
          <dgm:resizeHandles val="exact"/>
        </dgm:presLayoutVars>
      </dgm:prSet>
      <dgm:spPr/>
      <dgm:t>
        <a:bodyPr/>
        <a:lstStyle/>
        <a:p>
          <a:endParaRPr lang="en-US"/>
        </a:p>
      </dgm:t>
    </dgm:pt>
    <dgm:pt modelId="{651B9C31-345B-4BF5-9DEE-F7E7A0C8D963}" type="pres">
      <dgm:prSet presAssocID="{21A63463-F4EA-4582-B587-1D9E0929CA8B}" presName="root1" presStyleCnt="0"/>
      <dgm:spPr/>
    </dgm:pt>
    <dgm:pt modelId="{BB130F5D-8068-4D42-9944-283CE94E2B6E}" type="pres">
      <dgm:prSet presAssocID="{21A63463-F4EA-4582-B587-1D9E0929CA8B}" presName="LevelOneTextNode" presStyleLbl="node0" presStyleIdx="0" presStyleCnt="1" custAng="218866" custFlipHor="1" custScaleX="89725" custScaleY="171848">
        <dgm:presLayoutVars>
          <dgm:chPref val="3"/>
        </dgm:presLayoutVars>
      </dgm:prSet>
      <dgm:spPr/>
      <dgm:t>
        <a:bodyPr/>
        <a:lstStyle/>
        <a:p>
          <a:endParaRPr lang="en-US"/>
        </a:p>
      </dgm:t>
    </dgm:pt>
    <dgm:pt modelId="{BF8300A1-637C-4BA0-B03F-8E212A3C0AEB}" type="pres">
      <dgm:prSet presAssocID="{21A63463-F4EA-4582-B587-1D9E0929CA8B}" presName="level2hierChild" presStyleCnt="0"/>
      <dgm:spPr/>
    </dgm:pt>
    <dgm:pt modelId="{22920647-8B87-427E-9A9A-7905A3A76831}" type="pres">
      <dgm:prSet presAssocID="{ACDAA245-4021-4990-A473-A201CB82090A}" presName="conn2-1" presStyleLbl="parChTrans1D2" presStyleIdx="0" presStyleCnt="3"/>
      <dgm:spPr/>
      <dgm:t>
        <a:bodyPr/>
        <a:lstStyle/>
        <a:p>
          <a:endParaRPr lang="en-US"/>
        </a:p>
      </dgm:t>
    </dgm:pt>
    <dgm:pt modelId="{F04D114D-CDA5-4F7A-931A-2B5460222658}" type="pres">
      <dgm:prSet presAssocID="{ACDAA245-4021-4990-A473-A201CB82090A}" presName="connTx" presStyleLbl="parChTrans1D2" presStyleIdx="0" presStyleCnt="3"/>
      <dgm:spPr/>
      <dgm:t>
        <a:bodyPr/>
        <a:lstStyle/>
        <a:p>
          <a:endParaRPr lang="en-US"/>
        </a:p>
      </dgm:t>
    </dgm:pt>
    <dgm:pt modelId="{6123111C-B6A5-45BD-B08B-2F48FAB13231}" type="pres">
      <dgm:prSet presAssocID="{69F0F9EB-7C4D-46F0-B2FE-ADDCFAC71012}" presName="root2" presStyleCnt="0"/>
      <dgm:spPr/>
    </dgm:pt>
    <dgm:pt modelId="{E514355D-63AA-4A1E-AE89-549CCC587DAF}" type="pres">
      <dgm:prSet presAssocID="{69F0F9EB-7C4D-46F0-B2FE-ADDCFAC71012}" presName="LevelTwoTextNode" presStyleLbl="node2" presStyleIdx="0" presStyleCnt="3" custScaleX="100792" custLinFactNeighborX="6228">
        <dgm:presLayoutVars>
          <dgm:chPref val="3"/>
        </dgm:presLayoutVars>
      </dgm:prSet>
      <dgm:spPr/>
      <dgm:t>
        <a:bodyPr/>
        <a:lstStyle/>
        <a:p>
          <a:endParaRPr lang="en-US"/>
        </a:p>
      </dgm:t>
    </dgm:pt>
    <dgm:pt modelId="{3C3FCA6C-1A13-4377-BD23-D871ACEA101D}" type="pres">
      <dgm:prSet presAssocID="{69F0F9EB-7C4D-46F0-B2FE-ADDCFAC71012}" presName="level3hierChild" presStyleCnt="0"/>
      <dgm:spPr/>
    </dgm:pt>
    <dgm:pt modelId="{773E3833-D568-4026-AAAD-7B36D89FFCE3}" type="pres">
      <dgm:prSet presAssocID="{3F86A2CE-B6E2-4FA2-9194-B935172D064D}" presName="conn2-1" presStyleLbl="parChTrans1D3" presStyleIdx="0" presStyleCnt="6"/>
      <dgm:spPr/>
      <dgm:t>
        <a:bodyPr/>
        <a:lstStyle/>
        <a:p>
          <a:endParaRPr lang="en-US"/>
        </a:p>
      </dgm:t>
    </dgm:pt>
    <dgm:pt modelId="{726EF80D-A775-41A2-AD59-A0B1F2F05702}" type="pres">
      <dgm:prSet presAssocID="{3F86A2CE-B6E2-4FA2-9194-B935172D064D}" presName="connTx" presStyleLbl="parChTrans1D3" presStyleIdx="0" presStyleCnt="6"/>
      <dgm:spPr/>
      <dgm:t>
        <a:bodyPr/>
        <a:lstStyle/>
        <a:p>
          <a:endParaRPr lang="en-US"/>
        </a:p>
      </dgm:t>
    </dgm:pt>
    <dgm:pt modelId="{B20B6F82-7FFC-4813-825A-1F65CDB5F2E6}" type="pres">
      <dgm:prSet presAssocID="{2E45F3F8-5E71-434D-BF90-044B3BA3583C}" presName="root2" presStyleCnt="0"/>
      <dgm:spPr/>
    </dgm:pt>
    <dgm:pt modelId="{3C3F15FB-8794-4678-BA1C-4F275811754A}" type="pres">
      <dgm:prSet presAssocID="{2E45F3F8-5E71-434D-BF90-044B3BA3583C}" presName="LevelTwoTextNode" presStyleLbl="node3" presStyleIdx="0" presStyleCnt="6" custScaleX="73550">
        <dgm:presLayoutVars>
          <dgm:chPref val="3"/>
        </dgm:presLayoutVars>
      </dgm:prSet>
      <dgm:spPr/>
      <dgm:t>
        <a:bodyPr/>
        <a:lstStyle/>
        <a:p>
          <a:endParaRPr lang="en-US"/>
        </a:p>
      </dgm:t>
    </dgm:pt>
    <dgm:pt modelId="{3168AAF1-B1F8-4CEE-8B9B-0D1D2C1B378A}" type="pres">
      <dgm:prSet presAssocID="{2E45F3F8-5E71-434D-BF90-044B3BA3583C}" presName="level3hierChild" presStyleCnt="0"/>
      <dgm:spPr/>
    </dgm:pt>
    <dgm:pt modelId="{1DFA703D-F4F5-4E9F-A734-6202952D4E7F}" type="pres">
      <dgm:prSet presAssocID="{30688619-D3B3-4B36-B2C5-9B307EF9DE7A}" presName="conn2-1" presStyleLbl="parChTrans1D4" presStyleIdx="0" presStyleCnt="6"/>
      <dgm:spPr/>
      <dgm:t>
        <a:bodyPr/>
        <a:lstStyle/>
        <a:p>
          <a:endParaRPr lang="en-US"/>
        </a:p>
      </dgm:t>
    </dgm:pt>
    <dgm:pt modelId="{5D510E66-8B6C-4A80-AA52-AB59555AC6B6}" type="pres">
      <dgm:prSet presAssocID="{30688619-D3B3-4B36-B2C5-9B307EF9DE7A}" presName="connTx" presStyleLbl="parChTrans1D4" presStyleIdx="0" presStyleCnt="6"/>
      <dgm:spPr/>
      <dgm:t>
        <a:bodyPr/>
        <a:lstStyle/>
        <a:p>
          <a:endParaRPr lang="en-US"/>
        </a:p>
      </dgm:t>
    </dgm:pt>
    <dgm:pt modelId="{6A0AA49A-64E4-4F79-B70C-0F3199EF3036}" type="pres">
      <dgm:prSet presAssocID="{15FB8258-8164-4EBC-8271-428346042B05}" presName="root2" presStyleCnt="0"/>
      <dgm:spPr/>
    </dgm:pt>
    <dgm:pt modelId="{E140765D-3731-4C5F-B4B2-4FAA54DFF6E5}" type="pres">
      <dgm:prSet presAssocID="{15FB8258-8164-4EBC-8271-428346042B05}" presName="LevelTwoTextNode" presStyleLbl="node4" presStyleIdx="0" presStyleCnt="6" custScaleX="193336">
        <dgm:presLayoutVars>
          <dgm:chPref val="3"/>
        </dgm:presLayoutVars>
      </dgm:prSet>
      <dgm:spPr/>
      <dgm:t>
        <a:bodyPr/>
        <a:lstStyle/>
        <a:p>
          <a:endParaRPr lang="en-US"/>
        </a:p>
      </dgm:t>
    </dgm:pt>
    <dgm:pt modelId="{7FA50A99-427D-4250-961D-A8234DD15949}" type="pres">
      <dgm:prSet presAssocID="{15FB8258-8164-4EBC-8271-428346042B05}" presName="level3hierChild" presStyleCnt="0"/>
      <dgm:spPr/>
    </dgm:pt>
    <dgm:pt modelId="{30D7AB1B-04D1-4A11-B262-6BD1BF6AE9DC}" type="pres">
      <dgm:prSet presAssocID="{68060DE8-6BA7-4795-9B2B-9D7C827DC202}" presName="conn2-1" presStyleLbl="parChTrans1D3" presStyleIdx="1" presStyleCnt="6"/>
      <dgm:spPr/>
      <dgm:t>
        <a:bodyPr/>
        <a:lstStyle/>
        <a:p>
          <a:endParaRPr lang="en-US"/>
        </a:p>
      </dgm:t>
    </dgm:pt>
    <dgm:pt modelId="{F9B035ED-EC30-4D55-A87A-2760383A697A}" type="pres">
      <dgm:prSet presAssocID="{68060DE8-6BA7-4795-9B2B-9D7C827DC202}" presName="connTx" presStyleLbl="parChTrans1D3" presStyleIdx="1" presStyleCnt="6"/>
      <dgm:spPr/>
      <dgm:t>
        <a:bodyPr/>
        <a:lstStyle/>
        <a:p>
          <a:endParaRPr lang="en-US"/>
        </a:p>
      </dgm:t>
    </dgm:pt>
    <dgm:pt modelId="{78955A7F-8479-4D4C-9467-4EBB3BF40561}" type="pres">
      <dgm:prSet presAssocID="{1C040FE7-2A39-4BB3-8A4D-B3CFDA208A6B}" presName="root2" presStyleCnt="0"/>
      <dgm:spPr/>
    </dgm:pt>
    <dgm:pt modelId="{E3D0F53D-AAD3-4485-BC74-31B97D9887B4}" type="pres">
      <dgm:prSet presAssocID="{1C040FE7-2A39-4BB3-8A4D-B3CFDA208A6B}" presName="LevelTwoTextNode" presStyleLbl="node3" presStyleIdx="1" presStyleCnt="6" custScaleX="120461" custLinFactNeighborX="2754">
        <dgm:presLayoutVars>
          <dgm:chPref val="3"/>
        </dgm:presLayoutVars>
      </dgm:prSet>
      <dgm:spPr/>
      <dgm:t>
        <a:bodyPr/>
        <a:lstStyle/>
        <a:p>
          <a:endParaRPr lang="en-US"/>
        </a:p>
      </dgm:t>
    </dgm:pt>
    <dgm:pt modelId="{7FC5ED45-CD3A-494A-A503-F1F46D53EA6F}" type="pres">
      <dgm:prSet presAssocID="{1C040FE7-2A39-4BB3-8A4D-B3CFDA208A6B}" presName="level3hierChild" presStyleCnt="0"/>
      <dgm:spPr/>
    </dgm:pt>
    <dgm:pt modelId="{F80BAC60-95E2-4A6A-99A9-BC23DC5E8E17}" type="pres">
      <dgm:prSet presAssocID="{D039DDC5-B20D-4F08-A60E-15FE4C63CE05}" presName="conn2-1" presStyleLbl="parChTrans1D4" presStyleIdx="1" presStyleCnt="6"/>
      <dgm:spPr/>
      <dgm:t>
        <a:bodyPr/>
        <a:lstStyle/>
        <a:p>
          <a:endParaRPr lang="en-US"/>
        </a:p>
      </dgm:t>
    </dgm:pt>
    <dgm:pt modelId="{F69C0B48-9153-4E27-9B2E-C8E713CB474F}" type="pres">
      <dgm:prSet presAssocID="{D039DDC5-B20D-4F08-A60E-15FE4C63CE05}" presName="connTx" presStyleLbl="parChTrans1D4" presStyleIdx="1" presStyleCnt="6"/>
      <dgm:spPr/>
      <dgm:t>
        <a:bodyPr/>
        <a:lstStyle/>
        <a:p>
          <a:endParaRPr lang="en-US"/>
        </a:p>
      </dgm:t>
    </dgm:pt>
    <dgm:pt modelId="{B27EE9A4-4438-49D7-B4C9-42FEBD0BA71B}" type="pres">
      <dgm:prSet presAssocID="{E2BA2972-D9C5-4EB3-9E14-D223F998EE78}" presName="root2" presStyleCnt="0"/>
      <dgm:spPr/>
    </dgm:pt>
    <dgm:pt modelId="{38D4B814-0D1D-4B3C-9BAB-6FFDBB143AF3}" type="pres">
      <dgm:prSet presAssocID="{E2BA2972-D9C5-4EB3-9E14-D223F998EE78}" presName="LevelTwoTextNode" presStyleLbl="node4" presStyleIdx="1" presStyleCnt="6" custScaleX="210553">
        <dgm:presLayoutVars>
          <dgm:chPref val="3"/>
        </dgm:presLayoutVars>
      </dgm:prSet>
      <dgm:spPr/>
      <dgm:t>
        <a:bodyPr/>
        <a:lstStyle/>
        <a:p>
          <a:endParaRPr lang="en-US"/>
        </a:p>
      </dgm:t>
    </dgm:pt>
    <dgm:pt modelId="{7C81A132-6BB2-49F0-A8D6-79AC98CEEBEE}" type="pres">
      <dgm:prSet presAssocID="{E2BA2972-D9C5-4EB3-9E14-D223F998EE78}" presName="level3hierChild" presStyleCnt="0"/>
      <dgm:spPr/>
    </dgm:pt>
    <dgm:pt modelId="{55F2E52C-55DB-4813-B088-2A8ED75C1B35}" type="pres">
      <dgm:prSet presAssocID="{2E2BE530-AD0C-4D0B-B1A2-BF8DCC630EA9}" presName="conn2-1" presStyleLbl="parChTrans1D2" presStyleIdx="1" presStyleCnt="3"/>
      <dgm:spPr/>
      <dgm:t>
        <a:bodyPr/>
        <a:lstStyle/>
        <a:p>
          <a:endParaRPr lang="en-US"/>
        </a:p>
      </dgm:t>
    </dgm:pt>
    <dgm:pt modelId="{6A1F411F-EC9F-4163-BAF6-1A3846074B6A}" type="pres">
      <dgm:prSet presAssocID="{2E2BE530-AD0C-4D0B-B1A2-BF8DCC630EA9}" presName="connTx" presStyleLbl="parChTrans1D2" presStyleIdx="1" presStyleCnt="3"/>
      <dgm:spPr/>
      <dgm:t>
        <a:bodyPr/>
        <a:lstStyle/>
        <a:p>
          <a:endParaRPr lang="en-US"/>
        </a:p>
      </dgm:t>
    </dgm:pt>
    <dgm:pt modelId="{F711A4FB-C820-441B-BABB-198EE4B85894}" type="pres">
      <dgm:prSet presAssocID="{1D07E7C4-2E0C-4670-B203-41B11072BC7C}" presName="root2" presStyleCnt="0"/>
      <dgm:spPr/>
    </dgm:pt>
    <dgm:pt modelId="{01B9445F-4171-4B5F-89CD-575D206FEFD5}" type="pres">
      <dgm:prSet presAssocID="{1D07E7C4-2E0C-4670-B203-41B11072BC7C}" presName="LevelTwoTextNode" presStyleLbl="node2" presStyleIdx="1" presStyleCnt="3" custScaleX="131426" custScaleY="84697" custLinFactNeighborX="10484">
        <dgm:presLayoutVars>
          <dgm:chPref val="3"/>
        </dgm:presLayoutVars>
      </dgm:prSet>
      <dgm:spPr/>
      <dgm:t>
        <a:bodyPr/>
        <a:lstStyle/>
        <a:p>
          <a:endParaRPr lang="en-US"/>
        </a:p>
      </dgm:t>
    </dgm:pt>
    <dgm:pt modelId="{6D009C83-DE73-46CF-A4C4-7FB9F605DEFB}" type="pres">
      <dgm:prSet presAssocID="{1D07E7C4-2E0C-4670-B203-41B11072BC7C}" presName="level3hierChild" presStyleCnt="0"/>
      <dgm:spPr/>
    </dgm:pt>
    <dgm:pt modelId="{8373C506-AE05-4B79-9326-67C4201E1301}" type="pres">
      <dgm:prSet presAssocID="{99E04434-A32A-477D-B4EB-F9E17F7DAF90}" presName="conn2-1" presStyleLbl="parChTrans1D3" presStyleIdx="2" presStyleCnt="6"/>
      <dgm:spPr/>
      <dgm:t>
        <a:bodyPr/>
        <a:lstStyle/>
        <a:p>
          <a:endParaRPr lang="en-US"/>
        </a:p>
      </dgm:t>
    </dgm:pt>
    <dgm:pt modelId="{B26240D3-1CE9-42E8-A4D9-C27241775BC3}" type="pres">
      <dgm:prSet presAssocID="{99E04434-A32A-477D-B4EB-F9E17F7DAF90}" presName="connTx" presStyleLbl="parChTrans1D3" presStyleIdx="2" presStyleCnt="6"/>
      <dgm:spPr/>
      <dgm:t>
        <a:bodyPr/>
        <a:lstStyle/>
        <a:p>
          <a:endParaRPr lang="en-US"/>
        </a:p>
      </dgm:t>
    </dgm:pt>
    <dgm:pt modelId="{C43E9B09-E23B-4A11-9C98-3DF65BF97F3C}" type="pres">
      <dgm:prSet presAssocID="{8403800D-A374-4016-BB05-7DC9679D53F7}" presName="root2" presStyleCnt="0"/>
      <dgm:spPr/>
    </dgm:pt>
    <dgm:pt modelId="{E999C573-A7F2-49EA-A0CC-E2B189065E51}" type="pres">
      <dgm:prSet presAssocID="{8403800D-A374-4016-BB05-7DC9679D53F7}" presName="LevelTwoTextNode" presStyleLbl="node3" presStyleIdx="2" presStyleCnt="6" custScaleX="94768">
        <dgm:presLayoutVars>
          <dgm:chPref val="3"/>
        </dgm:presLayoutVars>
      </dgm:prSet>
      <dgm:spPr/>
      <dgm:t>
        <a:bodyPr/>
        <a:lstStyle/>
        <a:p>
          <a:endParaRPr lang="en-US"/>
        </a:p>
      </dgm:t>
    </dgm:pt>
    <dgm:pt modelId="{D0BB61DD-9D35-490B-ABB4-2EA14BDC973F}" type="pres">
      <dgm:prSet presAssocID="{8403800D-A374-4016-BB05-7DC9679D53F7}" presName="level3hierChild" presStyleCnt="0"/>
      <dgm:spPr/>
    </dgm:pt>
    <dgm:pt modelId="{6B20A15A-7B3F-49AC-8478-8923CC4E0AA9}" type="pres">
      <dgm:prSet presAssocID="{1162A59D-B9A6-4BFC-8EB6-F62DAD0BA499}" presName="conn2-1" presStyleLbl="parChTrans1D4" presStyleIdx="2" presStyleCnt="6"/>
      <dgm:spPr/>
      <dgm:t>
        <a:bodyPr/>
        <a:lstStyle/>
        <a:p>
          <a:endParaRPr lang="en-US"/>
        </a:p>
      </dgm:t>
    </dgm:pt>
    <dgm:pt modelId="{8F7DE3F3-FA18-43C2-9B81-08D638A9A1F3}" type="pres">
      <dgm:prSet presAssocID="{1162A59D-B9A6-4BFC-8EB6-F62DAD0BA499}" presName="connTx" presStyleLbl="parChTrans1D4" presStyleIdx="2" presStyleCnt="6"/>
      <dgm:spPr/>
      <dgm:t>
        <a:bodyPr/>
        <a:lstStyle/>
        <a:p>
          <a:endParaRPr lang="en-US"/>
        </a:p>
      </dgm:t>
    </dgm:pt>
    <dgm:pt modelId="{F9959823-546A-4A37-B99A-50D19B9CADE5}" type="pres">
      <dgm:prSet presAssocID="{0EB9EC55-B447-491C-BAD7-2A45940C2A0E}" presName="root2" presStyleCnt="0"/>
      <dgm:spPr/>
    </dgm:pt>
    <dgm:pt modelId="{00BF4AE5-8832-4AE1-8334-2F3FB8DEC564}" type="pres">
      <dgm:prSet presAssocID="{0EB9EC55-B447-491C-BAD7-2A45940C2A0E}" presName="LevelTwoTextNode" presStyleLbl="node4" presStyleIdx="2" presStyleCnt="6" custScaleX="200005">
        <dgm:presLayoutVars>
          <dgm:chPref val="3"/>
        </dgm:presLayoutVars>
      </dgm:prSet>
      <dgm:spPr/>
      <dgm:t>
        <a:bodyPr/>
        <a:lstStyle/>
        <a:p>
          <a:endParaRPr lang="en-US"/>
        </a:p>
      </dgm:t>
    </dgm:pt>
    <dgm:pt modelId="{5BC2D830-7252-436C-80AB-1458DCD4D281}" type="pres">
      <dgm:prSet presAssocID="{0EB9EC55-B447-491C-BAD7-2A45940C2A0E}" presName="level3hierChild" presStyleCnt="0"/>
      <dgm:spPr/>
    </dgm:pt>
    <dgm:pt modelId="{2B82DA65-3F33-439F-A5C7-8DB30BFA99CC}" type="pres">
      <dgm:prSet presAssocID="{4F5F06FA-9E8D-4577-82E8-34F3E37FBB68}" presName="conn2-1" presStyleLbl="parChTrans1D3" presStyleIdx="3" presStyleCnt="6"/>
      <dgm:spPr/>
      <dgm:t>
        <a:bodyPr/>
        <a:lstStyle/>
        <a:p>
          <a:endParaRPr lang="en-US"/>
        </a:p>
      </dgm:t>
    </dgm:pt>
    <dgm:pt modelId="{C5BE5294-A3C5-4231-ABCF-37275953F141}" type="pres">
      <dgm:prSet presAssocID="{4F5F06FA-9E8D-4577-82E8-34F3E37FBB68}" presName="connTx" presStyleLbl="parChTrans1D3" presStyleIdx="3" presStyleCnt="6"/>
      <dgm:spPr/>
      <dgm:t>
        <a:bodyPr/>
        <a:lstStyle/>
        <a:p>
          <a:endParaRPr lang="en-US"/>
        </a:p>
      </dgm:t>
    </dgm:pt>
    <dgm:pt modelId="{9EEF4C19-E6B4-4E56-B15C-E984DEB2C491}" type="pres">
      <dgm:prSet presAssocID="{A75F26B8-7CA2-476E-A42D-74C50FE59D77}" presName="root2" presStyleCnt="0"/>
      <dgm:spPr/>
    </dgm:pt>
    <dgm:pt modelId="{9986E96C-A005-4593-93C7-B4DECCE832B7}" type="pres">
      <dgm:prSet presAssocID="{A75F26B8-7CA2-476E-A42D-74C50FE59D77}" presName="LevelTwoTextNode" presStyleLbl="node3" presStyleIdx="3" presStyleCnt="6" custScaleX="105781" custLinFactNeighborX="2218">
        <dgm:presLayoutVars>
          <dgm:chPref val="3"/>
        </dgm:presLayoutVars>
      </dgm:prSet>
      <dgm:spPr/>
      <dgm:t>
        <a:bodyPr/>
        <a:lstStyle/>
        <a:p>
          <a:endParaRPr lang="en-US"/>
        </a:p>
      </dgm:t>
    </dgm:pt>
    <dgm:pt modelId="{506168FB-5F4F-4D65-B299-F4045829AA54}" type="pres">
      <dgm:prSet presAssocID="{A75F26B8-7CA2-476E-A42D-74C50FE59D77}" presName="level3hierChild" presStyleCnt="0"/>
      <dgm:spPr/>
    </dgm:pt>
    <dgm:pt modelId="{5D5A3175-D39C-4BC9-974C-A9F286D75EDF}" type="pres">
      <dgm:prSet presAssocID="{7220DC00-E21D-4D99-AAEC-8F495E9CDD9A}" presName="conn2-1" presStyleLbl="parChTrans1D4" presStyleIdx="3" presStyleCnt="6"/>
      <dgm:spPr/>
      <dgm:t>
        <a:bodyPr/>
        <a:lstStyle/>
        <a:p>
          <a:endParaRPr lang="en-US"/>
        </a:p>
      </dgm:t>
    </dgm:pt>
    <dgm:pt modelId="{7125D226-74E3-4924-A0B0-7C7F5FE4C10D}" type="pres">
      <dgm:prSet presAssocID="{7220DC00-E21D-4D99-AAEC-8F495E9CDD9A}" presName="connTx" presStyleLbl="parChTrans1D4" presStyleIdx="3" presStyleCnt="6"/>
      <dgm:spPr/>
      <dgm:t>
        <a:bodyPr/>
        <a:lstStyle/>
        <a:p>
          <a:endParaRPr lang="en-US"/>
        </a:p>
      </dgm:t>
    </dgm:pt>
    <dgm:pt modelId="{4EC53C86-B162-4512-B213-EF38F765D46E}" type="pres">
      <dgm:prSet presAssocID="{C5E6E807-438A-4BD7-B623-244E10AC6BD5}" presName="root2" presStyleCnt="0"/>
      <dgm:spPr/>
    </dgm:pt>
    <dgm:pt modelId="{C70A010F-9377-4F37-A90F-92A36DCF42B7}" type="pres">
      <dgm:prSet presAssocID="{C5E6E807-438A-4BD7-B623-244E10AC6BD5}" presName="LevelTwoTextNode" presStyleLbl="node4" presStyleIdx="3" presStyleCnt="6" custScaleX="259983">
        <dgm:presLayoutVars>
          <dgm:chPref val="3"/>
        </dgm:presLayoutVars>
      </dgm:prSet>
      <dgm:spPr/>
      <dgm:t>
        <a:bodyPr/>
        <a:lstStyle/>
        <a:p>
          <a:endParaRPr lang="en-US"/>
        </a:p>
      </dgm:t>
    </dgm:pt>
    <dgm:pt modelId="{9931F879-B880-4EC5-A6FC-20ED993113D1}" type="pres">
      <dgm:prSet presAssocID="{C5E6E807-438A-4BD7-B623-244E10AC6BD5}" presName="level3hierChild" presStyleCnt="0"/>
      <dgm:spPr/>
    </dgm:pt>
    <dgm:pt modelId="{582FD8F1-D264-4641-B933-67E2D016FB4B}" type="pres">
      <dgm:prSet presAssocID="{CFB61557-61DE-49D6-8B16-D4F5C0ADED88}" presName="conn2-1" presStyleLbl="parChTrans1D2" presStyleIdx="2" presStyleCnt="3"/>
      <dgm:spPr/>
      <dgm:t>
        <a:bodyPr/>
        <a:lstStyle/>
        <a:p>
          <a:endParaRPr lang="en-US"/>
        </a:p>
      </dgm:t>
    </dgm:pt>
    <dgm:pt modelId="{24372759-7EA5-4BAF-A369-B75465380157}" type="pres">
      <dgm:prSet presAssocID="{CFB61557-61DE-49D6-8B16-D4F5C0ADED88}" presName="connTx" presStyleLbl="parChTrans1D2" presStyleIdx="2" presStyleCnt="3"/>
      <dgm:spPr/>
      <dgm:t>
        <a:bodyPr/>
        <a:lstStyle/>
        <a:p>
          <a:endParaRPr lang="en-US"/>
        </a:p>
      </dgm:t>
    </dgm:pt>
    <dgm:pt modelId="{17FBEAAF-0819-404D-BD01-0DB95AB565F7}" type="pres">
      <dgm:prSet presAssocID="{638036AE-6119-44DF-B652-41A2840F9D7E}" presName="root2" presStyleCnt="0"/>
      <dgm:spPr/>
    </dgm:pt>
    <dgm:pt modelId="{8DC6A7DA-99CC-44DE-AE48-4F209C3BFFAF}" type="pres">
      <dgm:prSet presAssocID="{638036AE-6119-44DF-B652-41A2840F9D7E}" presName="LevelTwoTextNode" presStyleLbl="node2" presStyleIdx="2" presStyleCnt="3" custScaleX="120967">
        <dgm:presLayoutVars>
          <dgm:chPref val="3"/>
        </dgm:presLayoutVars>
      </dgm:prSet>
      <dgm:spPr/>
      <dgm:t>
        <a:bodyPr/>
        <a:lstStyle/>
        <a:p>
          <a:endParaRPr lang="en-US"/>
        </a:p>
      </dgm:t>
    </dgm:pt>
    <dgm:pt modelId="{E585BB1E-A367-4D71-A245-B4BDB6BBB55F}" type="pres">
      <dgm:prSet presAssocID="{638036AE-6119-44DF-B652-41A2840F9D7E}" presName="level3hierChild" presStyleCnt="0"/>
      <dgm:spPr/>
    </dgm:pt>
    <dgm:pt modelId="{960A201A-E780-4B66-9535-C12D4AAA0657}" type="pres">
      <dgm:prSet presAssocID="{A6AEE12B-3A62-4CFB-B39D-F615BA844C5C}" presName="conn2-1" presStyleLbl="parChTrans1D3" presStyleIdx="4" presStyleCnt="6"/>
      <dgm:spPr/>
      <dgm:t>
        <a:bodyPr/>
        <a:lstStyle/>
        <a:p>
          <a:endParaRPr lang="en-US"/>
        </a:p>
      </dgm:t>
    </dgm:pt>
    <dgm:pt modelId="{0EB16D4A-49DA-40DA-A7EA-D3423F0CB111}" type="pres">
      <dgm:prSet presAssocID="{A6AEE12B-3A62-4CFB-B39D-F615BA844C5C}" presName="connTx" presStyleLbl="parChTrans1D3" presStyleIdx="4" presStyleCnt="6"/>
      <dgm:spPr/>
      <dgm:t>
        <a:bodyPr/>
        <a:lstStyle/>
        <a:p>
          <a:endParaRPr lang="en-US"/>
        </a:p>
      </dgm:t>
    </dgm:pt>
    <dgm:pt modelId="{2AB71851-32B9-4A7A-9C5C-B157927266C3}" type="pres">
      <dgm:prSet presAssocID="{259BC9C5-0952-46DA-958C-42250C940856}" presName="root2" presStyleCnt="0"/>
      <dgm:spPr/>
    </dgm:pt>
    <dgm:pt modelId="{B208D9A6-A982-4038-9D7B-5189DD5B2610}" type="pres">
      <dgm:prSet presAssocID="{259BC9C5-0952-46DA-958C-42250C940856}" presName="LevelTwoTextNode" presStyleLbl="node3" presStyleIdx="4" presStyleCnt="6" custScaleX="87739">
        <dgm:presLayoutVars>
          <dgm:chPref val="3"/>
        </dgm:presLayoutVars>
      </dgm:prSet>
      <dgm:spPr/>
      <dgm:t>
        <a:bodyPr/>
        <a:lstStyle/>
        <a:p>
          <a:endParaRPr lang="en-US"/>
        </a:p>
      </dgm:t>
    </dgm:pt>
    <dgm:pt modelId="{984F6A0C-3DD1-4DCA-BACC-79847CE827A6}" type="pres">
      <dgm:prSet presAssocID="{259BC9C5-0952-46DA-958C-42250C940856}" presName="level3hierChild" presStyleCnt="0"/>
      <dgm:spPr/>
    </dgm:pt>
    <dgm:pt modelId="{1D8009A1-F7DC-4873-AB5E-A2CD90908BAE}" type="pres">
      <dgm:prSet presAssocID="{CC71FA60-0D0A-4FDC-8637-C841BF01F479}" presName="conn2-1" presStyleLbl="parChTrans1D4" presStyleIdx="4" presStyleCnt="6"/>
      <dgm:spPr/>
      <dgm:t>
        <a:bodyPr/>
        <a:lstStyle/>
        <a:p>
          <a:endParaRPr lang="en-US"/>
        </a:p>
      </dgm:t>
    </dgm:pt>
    <dgm:pt modelId="{849844CD-1794-4D17-B832-F5444BD3F513}" type="pres">
      <dgm:prSet presAssocID="{CC71FA60-0D0A-4FDC-8637-C841BF01F479}" presName="connTx" presStyleLbl="parChTrans1D4" presStyleIdx="4" presStyleCnt="6"/>
      <dgm:spPr/>
      <dgm:t>
        <a:bodyPr/>
        <a:lstStyle/>
        <a:p>
          <a:endParaRPr lang="en-US"/>
        </a:p>
      </dgm:t>
    </dgm:pt>
    <dgm:pt modelId="{ABC2AE11-DA2D-4A5D-B3CD-A70A56C1E1D6}" type="pres">
      <dgm:prSet presAssocID="{19924516-4A34-467A-BCD9-CCF2FC6E64B3}" presName="root2" presStyleCnt="0"/>
      <dgm:spPr/>
    </dgm:pt>
    <dgm:pt modelId="{A7BA408F-F2A9-4E67-9463-4B758849E2F4}" type="pres">
      <dgm:prSet presAssocID="{19924516-4A34-467A-BCD9-CCF2FC6E64B3}" presName="LevelTwoTextNode" presStyleLbl="node4" presStyleIdx="4" presStyleCnt="6" custScaleX="264784">
        <dgm:presLayoutVars>
          <dgm:chPref val="3"/>
        </dgm:presLayoutVars>
      </dgm:prSet>
      <dgm:spPr/>
      <dgm:t>
        <a:bodyPr/>
        <a:lstStyle/>
        <a:p>
          <a:endParaRPr lang="en-US"/>
        </a:p>
      </dgm:t>
    </dgm:pt>
    <dgm:pt modelId="{9DF2598E-7E4C-4297-A8E2-EFF8CCD69821}" type="pres">
      <dgm:prSet presAssocID="{19924516-4A34-467A-BCD9-CCF2FC6E64B3}" presName="level3hierChild" presStyleCnt="0"/>
      <dgm:spPr/>
    </dgm:pt>
    <dgm:pt modelId="{6F916753-DB63-45A9-B758-2B49F4A39DC6}" type="pres">
      <dgm:prSet presAssocID="{FF867C00-04BD-4B12-95C5-25B2E4E5439F}" presName="conn2-1" presStyleLbl="parChTrans1D3" presStyleIdx="5" presStyleCnt="6"/>
      <dgm:spPr/>
      <dgm:t>
        <a:bodyPr/>
        <a:lstStyle/>
        <a:p>
          <a:endParaRPr lang="en-US"/>
        </a:p>
      </dgm:t>
    </dgm:pt>
    <dgm:pt modelId="{179BAC84-BDF4-450B-8151-B080E4285D2E}" type="pres">
      <dgm:prSet presAssocID="{FF867C00-04BD-4B12-95C5-25B2E4E5439F}" presName="connTx" presStyleLbl="parChTrans1D3" presStyleIdx="5" presStyleCnt="6"/>
      <dgm:spPr/>
      <dgm:t>
        <a:bodyPr/>
        <a:lstStyle/>
        <a:p>
          <a:endParaRPr lang="en-US"/>
        </a:p>
      </dgm:t>
    </dgm:pt>
    <dgm:pt modelId="{8E827411-5630-43CA-9D08-42F883561CC0}" type="pres">
      <dgm:prSet presAssocID="{D0D6DF34-B5AA-4C80-A478-36C47D956DD1}" presName="root2" presStyleCnt="0"/>
      <dgm:spPr/>
    </dgm:pt>
    <dgm:pt modelId="{977A7A50-9078-47A5-A13A-FCE75AB94FB7}" type="pres">
      <dgm:prSet presAssocID="{D0D6DF34-B5AA-4C80-A478-36C47D956DD1}" presName="LevelTwoTextNode" presStyleLbl="node3" presStyleIdx="5" presStyleCnt="6" custScaleX="94449">
        <dgm:presLayoutVars>
          <dgm:chPref val="3"/>
        </dgm:presLayoutVars>
      </dgm:prSet>
      <dgm:spPr/>
      <dgm:t>
        <a:bodyPr/>
        <a:lstStyle/>
        <a:p>
          <a:endParaRPr lang="en-US"/>
        </a:p>
      </dgm:t>
    </dgm:pt>
    <dgm:pt modelId="{AD79E607-C45F-4649-B176-3218FF7574C0}" type="pres">
      <dgm:prSet presAssocID="{D0D6DF34-B5AA-4C80-A478-36C47D956DD1}" presName="level3hierChild" presStyleCnt="0"/>
      <dgm:spPr/>
    </dgm:pt>
    <dgm:pt modelId="{99F5B9B6-F179-45B1-B1A4-B579C469F856}" type="pres">
      <dgm:prSet presAssocID="{59A3F6FA-8BD8-47E4-B9AA-5CC81D5A96A6}" presName="conn2-1" presStyleLbl="parChTrans1D4" presStyleIdx="5" presStyleCnt="6"/>
      <dgm:spPr/>
      <dgm:t>
        <a:bodyPr/>
        <a:lstStyle/>
        <a:p>
          <a:endParaRPr lang="en-US"/>
        </a:p>
      </dgm:t>
    </dgm:pt>
    <dgm:pt modelId="{A076FCD4-E047-4F44-A5C1-09C773772774}" type="pres">
      <dgm:prSet presAssocID="{59A3F6FA-8BD8-47E4-B9AA-5CC81D5A96A6}" presName="connTx" presStyleLbl="parChTrans1D4" presStyleIdx="5" presStyleCnt="6"/>
      <dgm:spPr/>
      <dgm:t>
        <a:bodyPr/>
        <a:lstStyle/>
        <a:p>
          <a:endParaRPr lang="en-US"/>
        </a:p>
      </dgm:t>
    </dgm:pt>
    <dgm:pt modelId="{4B311400-6C12-4A66-A80A-2180E32640AB}" type="pres">
      <dgm:prSet presAssocID="{C973B6E3-EB01-4DA3-8384-429A4F8F52B1}" presName="root2" presStyleCnt="0"/>
      <dgm:spPr/>
    </dgm:pt>
    <dgm:pt modelId="{6BE003B5-6895-4D18-8255-142B454AE231}" type="pres">
      <dgm:prSet presAssocID="{C973B6E3-EB01-4DA3-8384-429A4F8F52B1}" presName="LevelTwoTextNode" presStyleLbl="node4" presStyleIdx="5" presStyleCnt="6" custScaleX="251196">
        <dgm:presLayoutVars>
          <dgm:chPref val="3"/>
        </dgm:presLayoutVars>
      </dgm:prSet>
      <dgm:spPr/>
      <dgm:t>
        <a:bodyPr/>
        <a:lstStyle/>
        <a:p>
          <a:endParaRPr lang="en-US"/>
        </a:p>
      </dgm:t>
    </dgm:pt>
    <dgm:pt modelId="{1C064E1F-9777-4598-9B72-D816729C1D17}" type="pres">
      <dgm:prSet presAssocID="{C973B6E3-EB01-4DA3-8384-429A4F8F52B1}" presName="level3hierChild" presStyleCnt="0"/>
      <dgm:spPr/>
    </dgm:pt>
  </dgm:ptLst>
  <dgm:cxnLst>
    <dgm:cxn modelId="{D6E4E5B0-E873-4016-BEA7-980651717A07}" srcId="{1D07E7C4-2E0C-4670-B203-41B11072BC7C}" destId="{A75F26B8-7CA2-476E-A42D-74C50FE59D77}" srcOrd="1" destOrd="0" parTransId="{4F5F06FA-9E8D-4577-82E8-34F3E37FBB68}" sibTransId="{4AA24E17-1B3E-4E8F-A809-82DB547642BE}"/>
    <dgm:cxn modelId="{F5EC3114-57B5-4D7E-875A-2C814FCC5A9E}" type="presOf" srcId="{1D07E7C4-2E0C-4670-B203-41B11072BC7C}" destId="{01B9445F-4171-4B5F-89CD-575D206FEFD5}" srcOrd="0" destOrd="0" presId="urn:microsoft.com/office/officeart/2005/8/layout/hierarchy2"/>
    <dgm:cxn modelId="{F290A6B1-2F91-42A8-96D2-FC2877E5307C}" type="presOf" srcId="{65411EE3-16EF-4350-85A1-794CC847525B}" destId="{1BE9BC4B-52F7-485A-A14C-A32CB6249ECB}" srcOrd="0" destOrd="0" presId="urn:microsoft.com/office/officeart/2005/8/layout/hierarchy2"/>
    <dgm:cxn modelId="{D6FE2957-EEEF-4421-8BC2-3F92A2BEB305}" type="presOf" srcId="{7220DC00-E21D-4D99-AAEC-8F495E9CDD9A}" destId="{5D5A3175-D39C-4BC9-974C-A9F286D75EDF}" srcOrd="0" destOrd="0" presId="urn:microsoft.com/office/officeart/2005/8/layout/hierarchy2"/>
    <dgm:cxn modelId="{969C10C0-943A-402D-A67D-26508D470A71}" type="presOf" srcId="{21A63463-F4EA-4582-B587-1D9E0929CA8B}" destId="{BB130F5D-8068-4D42-9944-283CE94E2B6E}" srcOrd="0" destOrd="0" presId="urn:microsoft.com/office/officeart/2005/8/layout/hierarchy2"/>
    <dgm:cxn modelId="{8C3B0197-B06B-47CA-9786-9EDC0D7F21A1}" type="presOf" srcId="{68060DE8-6BA7-4795-9B2B-9D7C827DC202}" destId="{F9B035ED-EC30-4D55-A87A-2760383A697A}" srcOrd="1" destOrd="0" presId="urn:microsoft.com/office/officeart/2005/8/layout/hierarchy2"/>
    <dgm:cxn modelId="{8C853F8E-66F7-420A-B918-815175CF01AE}" type="presOf" srcId="{99E04434-A32A-477D-B4EB-F9E17F7DAF90}" destId="{B26240D3-1CE9-42E8-A4D9-C27241775BC3}" srcOrd="1" destOrd="0" presId="urn:microsoft.com/office/officeart/2005/8/layout/hierarchy2"/>
    <dgm:cxn modelId="{21639C52-487D-4B4B-B97A-D77BE24D4AC0}" type="presOf" srcId="{FF867C00-04BD-4B12-95C5-25B2E4E5439F}" destId="{6F916753-DB63-45A9-B758-2B49F4A39DC6}" srcOrd="0" destOrd="0" presId="urn:microsoft.com/office/officeart/2005/8/layout/hierarchy2"/>
    <dgm:cxn modelId="{6EDCE9C7-C621-4F52-8984-A3B4E78CD7F6}" srcId="{21A63463-F4EA-4582-B587-1D9E0929CA8B}" destId="{69F0F9EB-7C4D-46F0-B2FE-ADDCFAC71012}" srcOrd="0" destOrd="0" parTransId="{ACDAA245-4021-4990-A473-A201CB82090A}" sibTransId="{933072AE-51C1-420B-9612-85B67724578C}"/>
    <dgm:cxn modelId="{8E673CFC-596D-4D95-AE3E-2266F39425C3}" type="presOf" srcId="{3F86A2CE-B6E2-4FA2-9194-B935172D064D}" destId="{726EF80D-A775-41A2-AD59-A0B1F2F05702}" srcOrd="1" destOrd="0" presId="urn:microsoft.com/office/officeart/2005/8/layout/hierarchy2"/>
    <dgm:cxn modelId="{C2550A36-119A-4E17-9A9E-DEA5DCEAFC90}" type="presOf" srcId="{68060DE8-6BA7-4795-9B2B-9D7C827DC202}" destId="{30D7AB1B-04D1-4A11-B262-6BD1BF6AE9DC}" srcOrd="0" destOrd="0" presId="urn:microsoft.com/office/officeart/2005/8/layout/hierarchy2"/>
    <dgm:cxn modelId="{F6285B32-C385-4EC7-AC3D-50FEF3A57F29}" srcId="{21A63463-F4EA-4582-B587-1D9E0929CA8B}" destId="{638036AE-6119-44DF-B652-41A2840F9D7E}" srcOrd="2" destOrd="0" parTransId="{CFB61557-61DE-49D6-8B16-D4F5C0ADED88}" sibTransId="{268C73E9-E76B-4BF1-97D6-E3E259235FC8}"/>
    <dgm:cxn modelId="{16476422-10BC-4642-9C77-280FE83C4518}" srcId="{638036AE-6119-44DF-B652-41A2840F9D7E}" destId="{D0D6DF34-B5AA-4C80-A478-36C47D956DD1}" srcOrd="1" destOrd="0" parTransId="{FF867C00-04BD-4B12-95C5-25B2E4E5439F}" sibTransId="{1F259E54-9C81-4A9C-97B3-087DA77A96B8}"/>
    <dgm:cxn modelId="{4D7D82B0-0397-414F-AC17-5F0C4F93E3C6}" type="presOf" srcId="{30688619-D3B3-4B36-B2C5-9B307EF9DE7A}" destId="{5D510E66-8B6C-4A80-AA52-AB59555AC6B6}" srcOrd="1" destOrd="0" presId="urn:microsoft.com/office/officeart/2005/8/layout/hierarchy2"/>
    <dgm:cxn modelId="{CEDDCA41-8E2A-4BF8-BE35-8AF2CAB46A76}" type="presOf" srcId="{59A3F6FA-8BD8-47E4-B9AA-5CC81D5A96A6}" destId="{99F5B9B6-F179-45B1-B1A4-B579C469F856}" srcOrd="0" destOrd="0" presId="urn:microsoft.com/office/officeart/2005/8/layout/hierarchy2"/>
    <dgm:cxn modelId="{6076254D-EAFE-4EA7-9D84-3C25E7E94367}" type="presOf" srcId="{C5E6E807-438A-4BD7-B623-244E10AC6BD5}" destId="{C70A010F-9377-4F37-A90F-92A36DCF42B7}" srcOrd="0" destOrd="0" presId="urn:microsoft.com/office/officeart/2005/8/layout/hierarchy2"/>
    <dgm:cxn modelId="{6E7D0B9D-8A0E-4AB8-B1AD-D362195D0810}" srcId="{D0D6DF34-B5AA-4C80-A478-36C47D956DD1}" destId="{C973B6E3-EB01-4DA3-8384-429A4F8F52B1}" srcOrd="0" destOrd="0" parTransId="{59A3F6FA-8BD8-47E4-B9AA-5CC81D5A96A6}" sibTransId="{B21A7216-61C5-4BDE-991F-E6BDA96171EE}"/>
    <dgm:cxn modelId="{7A2D2F3C-6A22-4F16-B196-4DF4F38E76C5}" type="presOf" srcId="{ACDAA245-4021-4990-A473-A201CB82090A}" destId="{22920647-8B87-427E-9A9A-7905A3A76831}" srcOrd="0" destOrd="0" presId="urn:microsoft.com/office/officeart/2005/8/layout/hierarchy2"/>
    <dgm:cxn modelId="{C31F10F4-DC3A-4BF6-8B71-43E90646544E}" type="presOf" srcId="{2E2BE530-AD0C-4D0B-B1A2-BF8DCC630EA9}" destId="{55F2E52C-55DB-4813-B088-2A8ED75C1B35}" srcOrd="0" destOrd="0" presId="urn:microsoft.com/office/officeart/2005/8/layout/hierarchy2"/>
    <dgm:cxn modelId="{6CE0AC58-B578-4893-A441-F98263DC9014}" srcId="{A75F26B8-7CA2-476E-A42D-74C50FE59D77}" destId="{C5E6E807-438A-4BD7-B623-244E10AC6BD5}" srcOrd="0" destOrd="0" parTransId="{7220DC00-E21D-4D99-AAEC-8F495E9CDD9A}" sibTransId="{66694E10-4A22-407B-BFD6-161EFA3E449C}"/>
    <dgm:cxn modelId="{59E862D1-CE71-4464-AC40-A74E2AE6E42D}" type="presOf" srcId="{69F0F9EB-7C4D-46F0-B2FE-ADDCFAC71012}" destId="{E514355D-63AA-4A1E-AE89-549CCC587DAF}" srcOrd="0" destOrd="0" presId="urn:microsoft.com/office/officeart/2005/8/layout/hierarchy2"/>
    <dgm:cxn modelId="{36D26FC9-88FB-436F-A757-50B99C0D1CB9}" srcId="{638036AE-6119-44DF-B652-41A2840F9D7E}" destId="{259BC9C5-0952-46DA-958C-42250C940856}" srcOrd="0" destOrd="0" parTransId="{A6AEE12B-3A62-4CFB-B39D-F615BA844C5C}" sibTransId="{32B9BBE2-8FAE-40DD-B3EE-FB59B1957EA8}"/>
    <dgm:cxn modelId="{971805F4-704C-46D5-9D1F-9D35A5C3884B}" type="presOf" srcId="{E2BA2972-D9C5-4EB3-9E14-D223F998EE78}" destId="{38D4B814-0D1D-4B3C-9BAB-6FFDBB143AF3}" srcOrd="0" destOrd="0" presId="urn:microsoft.com/office/officeart/2005/8/layout/hierarchy2"/>
    <dgm:cxn modelId="{2B5FDA74-D827-4880-A776-E754A783B560}" type="presOf" srcId="{CC71FA60-0D0A-4FDC-8637-C841BF01F479}" destId="{849844CD-1794-4D17-B832-F5444BD3F513}" srcOrd="1" destOrd="0" presId="urn:microsoft.com/office/officeart/2005/8/layout/hierarchy2"/>
    <dgm:cxn modelId="{79046619-DA69-47AF-A408-36330C969762}" type="presOf" srcId="{A6AEE12B-3A62-4CFB-B39D-F615BA844C5C}" destId="{0EB16D4A-49DA-40DA-A7EA-D3423F0CB111}" srcOrd="1" destOrd="0" presId="urn:microsoft.com/office/officeart/2005/8/layout/hierarchy2"/>
    <dgm:cxn modelId="{DF0E29F1-33DC-439D-9281-C34213E49CA9}" type="presOf" srcId="{8403800D-A374-4016-BB05-7DC9679D53F7}" destId="{E999C573-A7F2-49EA-A0CC-E2B189065E51}" srcOrd="0" destOrd="0" presId="urn:microsoft.com/office/officeart/2005/8/layout/hierarchy2"/>
    <dgm:cxn modelId="{0D47AC7F-C2C4-4640-9A7E-2B88F74DAB90}" type="presOf" srcId="{4F5F06FA-9E8D-4577-82E8-34F3E37FBB68}" destId="{2B82DA65-3F33-439F-A5C7-8DB30BFA99CC}" srcOrd="0" destOrd="0" presId="urn:microsoft.com/office/officeart/2005/8/layout/hierarchy2"/>
    <dgm:cxn modelId="{F7576B3D-8E38-4523-B4E9-9AE1F090BD0A}" srcId="{69F0F9EB-7C4D-46F0-B2FE-ADDCFAC71012}" destId="{1C040FE7-2A39-4BB3-8A4D-B3CFDA208A6B}" srcOrd="1" destOrd="0" parTransId="{68060DE8-6BA7-4795-9B2B-9D7C827DC202}" sibTransId="{DAAAAD76-860D-4F5F-999A-3ED177816E9D}"/>
    <dgm:cxn modelId="{7E4BD0F4-A8CC-42FB-BF15-39BFCD0BE034}" type="presOf" srcId="{4F5F06FA-9E8D-4577-82E8-34F3E37FBB68}" destId="{C5BE5294-A3C5-4231-ABCF-37275953F141}" srcOrd="1" destOrd="0" presId="urn:microsoft.com/office/officeart/2005/8/layout/hierarchy2"/>
    <dgm:cxn modelId="{74A75872-DD41-45E0-9743-C4CFFA4B4969}" type="presOf" srcId="{1162A59D-B9A6-4BFC-8EB6-F62DAD0BA499}" destId="{6B20A15A-7B3F-49AC-8478-8923CC4E0AA9}" srcOrd="0" destOrd="0" presId="urn:microsoft.com/office/officeart/2005/8/layout/hierarchy2"/>
    <dgm:cxn modelId="{64FDB77C-9795-4980-8451-1F5C120964BE}" srcId="{259BC9C5-0952-46DA-958C-42250C940856}" destId="{19924516-4A34-467A-BCD9-CCF2FC6E64B3}" srcOrd="0" destOrd="0" parTransId="{CC71FA60-0D0A-4FDC-8637-C841BF01F479}" sibTransId="{794D8AEA-34FD-45E2-98F0-AA5A8E6E9115}"/>
    <dgm:cxn modelId="{74954100-412B-4C0C-A478-3702AA2ED650}" srcId="{69F0F9EB-7C4D-46F0-B2FE-ADDCFAC71012}" destId="{2E45F3F8-5E71-434D-BF90-044B3BA3583C}" srcOrd="0" destOrd="0" parTransId="{3F86A2CE-B6E2-4FA2-9194-B935172D064D}" sibTransId="{33874EC8-C5CF-40BC-980A-79D43CCB2627}"/>
    <dgm:cxn modelId="{06BB2333-FCA2-41B3-AA49-24532FA47C78}" srcId="{21A63463-F4EA-4582-B587-1D9E0929CA8B}" destId="{1D07E7C4-2E0C-4670-B203-41B11072BC7C}" srcOrd="1" destOrd="0" parTransId="{2E2BE530-AD0C-4D0B-B1A2-BF8DCC630EA9}" sibTransId="{DFC8106E-6F63-4BD1-813E-E8A2C7C58EFD}"/>
    <dgm:cxn modelId="{7029307F-26E5-4237-B1D3-8755672B4989}" type="presOf" srcId="{CC71FA60-0D0A-4FDC-8637-C841BF01F479}" destId="{1D8009A1-F7DC-4873-AB5E-A2CD90908BAE}" srcOrd="0" destOrd="0" presId="urn:microsoft.com/office/officeart/2005/8/layout/hierarchy2"/>
    <dgm:cxn modelId="{783B981A-CE50-49F6-8682-7C266E24BDA1}" type="presOf" srcId="{638036AE-6119-44DF-B652-41A2840F9D7E}" destId="{8DC6A7DA-99CC-44DE-AE48-4F209C3BFFAF}" srcOrd="0" destOrd="0" presId="urn:microsoft.com/office/officeart/2005/8/layout/hierarchy2"/>
    <dgm:cxn modelId="{C536375D-D976-4E10-8FCA-5773EC99E1E0}" type="presOf" srcId="{A6AEE12B-3A62-4CFB-B39D-F615BA844C5C}" destId="{960A201A-E780-4B66-9535-C12D4AAA0657}" srcOrd="0" destOrd="0" presId="urn:microsoft.com/office/officeart/2005/8/layout/hierarchy2"/>
    <dgm:cxn modelId="{9A4A34BE-6EDF-45D7-809B-06D8CA517A21}" type="presOf" srcId="{0EB9EC55-B447-491C-BAD7-2A45940C2A0E}" destId="{00BF4AE5-8832-4AE1-8334-2F3FB8DEC564}" srcOrd="0" destOrd="0" presId="urn:microsoft.com/office/officeart/2005/8/layout/hierarchy2"/>
    <dgm:cxn modelId="{CD685AE8-E46A-4F09-A5C4-110760450C71}" type="presOf" srcId="{1C040FE7-2A39-4BB3-8A4D-B3CFDA208A6B}" destId="{E3D0F53D-AAD3-4485-BC74-31B97D9887B4}" srcOrd="0" destOrd="0" presId="urn:microsoft.com/office/officeart/2005/8/layout/hierarchy2"/>
    <dgm:cxn modelId="{01B59B05-63EA-43B7-9CA4-89C3193C3BB9}" type="presOf" srcId="{D039DDC5-B20D-4F08-A60E-15FE4C63CE05}" destId="{F80BAC60-95E2-4A6A-99A9-BC23DC5E8E17}" srcOrd="0" destOrd="0" presId="urn:microsoft.com/office/officeart/2005/8/layout/hierarchy2"/>
    <dgm:cxn modelId="{1B6DAAD8-074B-487A-BB43-A1D56D6BCD8B}" type="presOf" srcId="{A75F26B8-7CA2-476E-A42D-74C50FE59D77}" destId="{9986E96C-A005-4593-93C7-B4DECCE832B7}" srcOrd="0" destOrd="0" presId="urn:microsoft.com/office/officeart/2005/8/layout/hierarchy2"/>
    <dgm:cxn modelId="{821B2152-1ECA-4E40-973B-E26E0D32A99A}" type="presOf" srcId="{99E04434-A32A-477D-B4EB-F9E17F7DAF90}" destId="{8373C506-AE05-4B79-9326-67C4201E1301}" srcOrd="0" destOrd="0" presId="urn:microsoft.com/office/officeart/2005/8/layout/hierarchy2"/>
    <dgm:cxn modelId="{FE90326E-39C4-49E2-84E6-4423FCF91FE8}" type="presOf" srcId="{2E2BE530-AD0C-4D0B-B1A2-BF8DCC630EA9}" destId="{6A1F411F-EC9F-4163-BAF6-1A3846074B6A}" srcOrd="1" destOrd="0" presId="urn:microsoft.com/office/officeart/2005/8/layout/hierarchy2"/>
    <dgm:cxn modelId="{7985FB0E-ABEE-4515-93E4-538CAF1B61D4}" type="presOf" srcId="{30688619-D3B3-4B36-B2C5-9B307EF9DE7A}" destId="{1DFA703D-F4F5-4E9F-A734-6202952D4E7F}" srcOrd="0" destOrd="0" presId="urn:microsoft.com/office/officeart/2005/8/layout/hierarchy2"/>
    <dgm:cxn modelId="{AE23100E-57E0-44EA-897F-241A04932E3F}" type="presOf" srcId="{D0D6DF34-B5AA-4C80-A478-36C47D956DD1}" destId="{977A7A50-9078-47A5-A13A-FCE75AB94FB7}" srcOrd="0" destOrd="0" presId="urn:microsoft.com/office/officeart/2005/8/layout/hierarchy2"/>
    <dgm:cxn modelId="{016EAD4F-9FD5-44D2-8127-732F6370A5D6}" type="presOf" srcId="{3F86A2CE-B6E2-4FA2-9194-B935172D064D}" destId="{773E3833-D568-4026-AAAD-7B36D89FFCE3}" srcOrd="0" destOrd="0" presId="urn:microsoft.com/office/officeart/2005/8/layout/hierarchy2"/>
    <dgm:cxn modelId="{1985DE75-37E7-4AAD-9200-BC0F9597DF7A}" type="presOf" srcId="{CFB61557-61DE-49D6-8B16-D4F5C0ADED88}" destId="{24372759-7EA5-4BAF-A369-B75465380157}" srcOrd="1" destOrd="0" presId="urn:microsoft.com/office/officeart/2005/8/layout/hierarchy2"/>
    <dgm:cxn modelId="{F98AF6E4-EEF1-4483-8EF9-E658035AF868}" type="presOf" srcId="{7220DC00-E21D-4D99-AAEC-8F495E9CDD9A}" destId="{7125D226-74E3-4924-A0B0-7C7F5FE4C10D}" srcOrd="1" destOrd="0" presId="urn:microsoft.com/office/officeart/2005/8/layout/hierarchy2"/>
    <dgm:cxn modelId="{559BD8BB-242F-4C79-B45A-131D4E959C6D}" type="presOf" srcId="{59A3F6FA-8BD8-47E4-B9AA-5CC81D5A96A6}" destId="{A076FCD4-E047-4F44-A5C1-09C773772774}" srcOrd="1" destOrd="0" presId="urn:microsoft.com/office/officeart/2005/8/layout/hierarchy2"/>
    <dgm:cxn modelId="{07DAA8C1-8805-4A02-A16E-24BE3033C5A4}" type="presOf" srcId="{FF867C00-04BD-4B12-95C5-25B2E4E5439F}" destId="{179BAC84-BDF4-450B-8151-B080E4285D2E}" srcOrd="1" destOrd="0" presId="urn:microsoft.com/office/officeart/2005/8/layout/hierarchy2"/>
    <dgm:cxn modelId="{26FF1917-370E-4BFE-920C-175A1C0BCEA8}" srcId="{1D07E7C4-2E0C-4670-B203-41B11072BC7C}" destId="{8403800D-A374-4016-BB05-7DC9679D53F7}" srcOrd="0" destOrd="0" parTransId="{99E04434-A32A-477D-B4EB-F9E17F7DAF90}" sibTransId="{CB4D9F2B-BA7E-4F3E-BB6A-C1DBD8594DD0}"/>
    <dgm:cxn modelId="{47263AB5-F4FE-4884-882C-9ED423DA63A2}" type="presOf" srcId="{259BC9C5-0952-46DA-958C-42250C940856}" destId="{B208D9A6-A982-4038-9D7B-5189DD5B2610}" srcOrd="0" destOrd="0" presId="urn:microsoft.com/office/officeart/2005/8/layout/hierarchy2"/>
    <dgm:cxn modelId="{7644118F-4E52-4916-94BF-E3EE2A4EF792}" type="presOf" srcId="{CFB61557-61DE-49D6-8B16-D4F5C0ADED88}" destId="{582FD8F1-D264-4641-B933-67E2D016FB4B}" srcOrd="0" destOrd="0" presId="urn:microsoft.com/office/officeart/2005/8/layout/hierarchy2"/>
    <dgm:cxn modelId="{13320CCE-1329-4CD3-A622-298F184278A1}" type="presOf" srcId="{1162A59D-B9A6-4BFC-8EB6-F62DAD0BA499}" destId="{8F7DE3F3-FA18-43C2-9B81-08D638A9A1F3}" srcOrd="1" destOrd="0" presId="urn:microsoft.com/office/officeart/2005/8/layout/hierarchy2"/>
    <dgm:cxn modelId="{33A1F11F-AC28-4ACE-AC4A-55DF644D5D6D}" type="presOf" srcId="{19924516-4A34-467A-BCD9-CCF2FC6E64B3}" destId="{A7BA408F-F2A9-4E67-9463-4B758849E2F4}" srcOrd="0" destOrd="0" presId="urn:microsoft.com/office/officeart/2005/8/layout/hierarchy2"/>
    <dgm:cxn modelId="{7354AE7B-2B7A-421D-AD3E-EAEBC2C0FB18}" srcId="{8403800D-A374-4016-BB05-7DC9679D53F7}" destId="{0EB9EC55-B447-491C-BAD7-2A45940C2A0E}" srcOrd="0" destOrd="0" parTransId="{1162A59D-B9A6-4BFC-8EB6-F62DAD0BA499}" sibTransId="{1BFD2CE0-FABF-427E-9D92-9ABCCA5D5734}"/>
    <dgm:cxn modelId="{B81BB86A-662C-4CC3-8C9E-061CB7A1BEE4}" srcId="{65411EE3-16EF-4350-85A1-794CC847525B}" destId="{21A63463-F4EA-4582-B587-1D9E0929CA8B}" srcOrd="0" destOrd="0" parTransId="{1C8D3C6A-1012-4CA2-800A-F532F09A7F7B}" sibTransId="{FAD31515-D41A-4B1A-B1B3-27D0C804A2FD}"/>
    <dgm:cxn modelId="{C9FEEF7E-80E6-42A1-9B6A-99D093C53D70}" type="presOf" srcId="{C973B6E3-EB01-4DA3-8384-429A4F8F52B1}" destId="{6BE003B5-6895-4D18-8255-142B454AE231}" srcOrd="0" destOrd="0" presId="urn:microsoft.com/office/officeart/2005/8/layout/hierarchy2"/>
    <dgm:cxn modelId="{79CE84AE-33F5-4BB5-A6DE-278DFB2E1785}" type="presOf" srcId="{2E45F3F8-5E71-434D-BF90-044B3BA3583C}" destId="{3C3F15FB-8794-4678-BA1C-4F275811754A}" srcOrd="0" destOrd="0" presId="urn:microsoft.com/office/officeart/2005/8/layout/hierarchy2"/>
    <dgm:cxn modelId="{2391FF9E-DBD1-4DBD-983F-3D4C8A61AFF4}" srcId="{1C040FE7-2A39-4BB3-8A4D-B3CFDA208A6B}" destId="{E2BA2972-D9C5-4EB3-9E14-D223F998EE78}" srcOrd="0" destOrd="0" parTransId="{D039DDC5-B20D-4F08-A60E-15FE4C63CE05}" sibTransId="{D57BE71A-B236-4A9C-9D2F-7E6496D2506E}"/>
    <dgm:cxn modelId="{63FA107F-EAC0-48BC-A486-7E038BD8EAE9}" srcId="{2E45F3F8-5E71-434D-BF90-044B3BA3583C}" destId="{15FB8258-8164-4EBC-8271-428346042B05}" srcOrd="0" destOrd="0" parTransId="{30688619-D3B3-4B36-B2C5-9B307EF9DE7A}" sibTransId="{F8C75256-2829-48E8-8E60-1BA09249E0D4}"/>
    <dgm:cxn modelId="{B9B4AB3C-19DE-448A-BFC4-903CED21CD9B}" type="presOf" srcId="{D039DDC5-B20D-4F08-A60E-15FE4C63CE05}" destId="{F69C0B48-9153-4E27-9B2E-C8E713CB474F}" srcOrd="1" destOrd="0" presId="urn:microsoft.com/office/officeart/2005/8/layout/hierarchy2"/>
    <dgm:cxn modelId="{C7DAED52-0073-4A7D-801B-DB7B91E463FD}" type="presOf" srcId="{15FB8258-8164-4EBC-8271-428346042B05}" destId="{E140765D-3731-4C5F-B4B2-4FAA54DFF6E5}" srcOrd="0" destOrd="0" presId="urn:microsoft.com/office/officeart/2005/8/layout/hierarchy2"/>
    <dgm:cxn modelId="{E150F7BF-0279-4A37-9854-7C2180FC707D}" type="presOf" srcId="{ACDAA245-4021-4990-A473-A201CB82090A}" destId="{F04D114D-CDA5-4F7A-931A-2B5460222658}" srcOrd="1" destOrd="0" presId="urn:microsoft.com/office/officeart/2005/8/layout/hierarchy2"/>
    <dgm:cxn modelId="{A189D65E-A394-4519-AFB8-EED01E7B537B}" type="presParOf" srcId="{1BE9BC4B-52F7-485A-A14C-A32CB6249ECB}" destId="{651B9C31-345B-4BF5-9DEE-F7E7A0C8D963}" srcOrd="0" destOrd="0" presId="urn:microsoft.com/office/officeart/2005/8/layout/hierarchy2"/>
    <dgm:cxn modelId="{5277F8DA-FFCB-41F9-A262-EF812F8C3F0F}" type="presParOf" srcId="{651B9C31-345B-4BF5-9DEE-F7E7A0C8D963}" destId="{BB130F5D-8068-4D42-9944-283CE94E2B6E}" srcOrd="0" destOrd="0" presId="urn:microsoft.com/office/officeart/2005/8/layout/hierarchy2"/>
    <dgm:cxn modelId="{527C186E-F1FB-41C8-AF62-C119B1C53B05}" type="presParOf" srcId="{651B9C31-345B-4BF5-9DEE-F7E7A0C8D963}" destId="{BF8300A1-637C-4BA0-B03F-8E212A3C0AEB}" srcOrd="1" destOrd="0" presId="urn:microsoft.com/office/officeart/2005/8/layout/hierarchy2"/>
    <dgm:cxn modelId="{7EA49DC4-7F01-4639-AC31-49909E06F91E}" type="presParOf" srcId="{BF8300A1-637C-4BA0-B03F-8E212A3C0AEB}" destId="{22920647-8B87-427E-9A9A-7905A3A76831}" srcOrd="0" destOrd="0" presId="urn:microsoft.com/office/officeart/2005/8/layout/hierarchy2"/>
    <dgm:cxn modelId="{13390E1C-D5A6-4E85-A417-A61089EE0D0F}" type="presParOf" srcId="{22920647-8B87-427E-9A9A-7905A3A76831}" destId="{F04D114D-CDA5-4F7A-931A-2B5460222658}" srcOrd="0" destOrd="0" presId="urn:microsoft.com/office/officeart/2005/8/layout/hierarchy2"/>
    <dgm:cxn modelId="{44F0D044-4D4B-42DF-9EB9-EAD3B2DB247E}" type="presParOf" srcId="{BF8300A1-637C-4BA0-B03F-8E212A3C0AEB}" destId="{6123111C-B6A5-45BD-B08B-2F48FAB13231}" srcOrd="1" destOrd="0" presId="urn:microsoft.com/office/officeart/2005/8/layout/hierarchy2"/>
    <dgm:cxn modelId="{2A509319-A59F-4D2B-9407-FE02C23D2CB1}" type="presParOf" srcId="{6123111C-B6A5-45BD-B08B-2F48FAB13231}" destId="{E514355D-63AA-4A1E-AE89-549CCC587DAF}" srcOrd="0" destOrd="0" presId="urn:microsoft.com/office/officeart/2005/8/layout/hierarchy2"/>
    <dgm:cxn modelId="{8B917FAF-2A8E-40F2-A09F-0B50B6DF9D2D}" type="presParOf" srcId="{6123111C-B6A5-45BD-B08B-2F48FAB13231}" destId="{3C3FCA6C-1A13-4377-BD23-D871ACEA101D}" srcOrd="1" destOrd="0" presId="urn:microsoft.com/office/officeart/2005/8/layout/hierarchy2"/>
    <dgm:cxn modelId="{1022E130-073E-4640-9839-C7EBB9F93F3D}" type="presParOf" srcId="{3C3FCA6C-1A13-4377-BD23-D871ACEA101D}" destId="{773E3833-D568-4026-AAAD-7B36D89FFCE3}" srcOrd="0" destOrd="0" presId="urn:microsoft.com/office/officeart/2005/8/layout/hierarchy2"/>
    <dgm:cxn modelId="{C5E2DE7B-AD57-4097-855D-E637F110AF73}" type="presParOf" srcId="{773E3833-D568-4026-AAAD-7B36D89FFCE3}" destId="{726EF80D-A775-41A2-AD59-A0B1F2F05702}" srcOrd="0" destOrd="0" presId="urn:microsoft.com/office/officeart/2005/8/layout/hierarchy2"/>
    <dgm:cxn modelId="{FCFC780D-82BB-461D-AD27-6659AEE4B284}" type="presParOf" srcId="{3C3FCA6C-1A13-4377-BD23-D871ACEA101D}" destId="{B20B6F82-7FFC-4813-825A-1F65CDB5F2E6}" srcOrd="1" destOrd="0" presId="urn:microsoft.com/office/officeart/2005/8/layout/hierarchy2"/>
    <dgm:cxn modelId="{2E1A84C7-907B-4A0E-9483-C6BE0E115BDA}" type="presParOf" srcId="{B20B6F82-7FFC-4813-825A-1F65CDB5F2E6}" destId="{3C3F15FB-8794-4678-BA1C-4F275811754A}" srcOrd="0" destOrd="0" presId="urn:microsoft.com/office/officeart/2005/8/layout/hierarchy2"/>
    <dgm:cxn modelId="{9E0268DC-10BE-4F1C-B43F-2E68B1DE3D81}" type="presParOf" srcId="{B20B6F82-7FFC-4813-825A-1F65CDB5F2E6}" destId="{3168AAF1-B1F8-4CEE-8B9B-0D1D2C1B378A}" srcOrd="1" destOrd="0" presId="urn:microsoft.com/office/officeart/2005/8/layout/hierarchy2"/>
    <dgm:cxn modelId="{D01C40DC-B877-4BB5-BF78-F2DC7BC9CC13}" type="presParOf" srcId="{3168AAF1-B1F8-4CEE-8B9B-0D1D2C1B378A}" destId="{1DFA703D-F4F5-4E9F-A734-6202952D4E7F}" srcOrd="0" destOrd="0" presId="urn:microsoft.com/office/officeart/2005/8/layout/hierarchy2"/>
    <dgm:cxn modelId="{0EAEAFF0-D65B-425E-BD3B-3255182242D9}" type="presParOf" srcId="{1DFA703D-F4F5-4E9F-A734-6202952D4E7F}" destId="{5D510E66-8B6C-4A80-AA52-AB59555AC6B6}" srcOrd="0" destOrd="0" presId="urn:microsoft.com/office/officeart/2005/8/layout/hierarchy2"/>
    <dgm:cxn modelId="{3DB1FBD9-DBE2-4F72-936A-A9C85558CACA}" type="presParOf" srcId="{3168AAF1-B1F8-4CEE-8B9B-0D1D2C1B378A}" destId="{6A0AA49A-64E4-4F79-B70C-0F3199EF3036}" srcOrd="1" destOrd="0" presId="urn:microsoft.com/office/officeart/2005/8/layout/hierarchy2"/>
    <dgm:cxn modelId="{56EDDC33-A3BB-4CBB-83C4-EE9DA4302FCD}" type="presParOf" srcId="{6A0AA49A-64E4-4F79-B70C-0F3199EF3036}" destId="{E140765D-3731-4C5F-B4B2-4FAA54DFF6E5}" srcOrd="0" destOrd="0" presId="urn:microsoft.com/office/officeart/2005/8/layout/hierarchy2"/>
    <dgm:cxn modelId="{BE480CBA-7D31-4BB4-910A-FB5E16E71117}" type="presParOf" srcId="{6A0AA49A-64E4-4F79-B70C-0F3199EF3036}" destId="{7FA50A99-427D-4250-961D-A8234DD15949}" srcOrd="1" destOrd="0" presId="urn:microsoft.com/office/officeart/2005/8/layout/hierarchy2"/>
    <dgm:cxn modelId="{FEE213CD-FB33-48A0-B878-F5E114C205F1}" type="presParOf" srcId="{3C3FCA6C-1A13-4377-BD23-D871ACEA101D}" destId="{30D7AB1B-04D1-4A11-B262-6BD1BF6AE9DC}" srcOrd="2" destOrd="0" presId="urn:microsoft.com/office/officeart/2005/8/layout/hierarchy2"/>
    <dgm:cxn modelId="{F3A12ACF-6999-4392-8388-CE14ECD70F50}" type="presParOf" srcId="{30D7AB1B-04D1-4A11-B262-6BD1BF6AE9DC}" destId="{F9B035ED-EC30-4D55-A87A-2760383A697A}" srcOrd="0" destOrd="0" presId="urn:microsoft.com/office/officeart/2005/8/layout/hierarchy2"/>
    <dgm:cxn modelId="{EBDA35AB-02DF-4707-814F-42C8B47A1DD3}" type="presParOf" srcId="{3C3FCA6C-1A13-4377-BD23-D871ACEA101D}" destId="{78955A7F-8479-4D4C-9467-4EBB3BF40561}" srcOrd="3" destOrd="0" presId="urn:microsoft.com/office/officeart/2005/8/layout/hierarchy2"/>
    <dgm:cxn modelId="{47A06035-E740-4C7F-BA78-C1603D1884A0}" type="presParOf" srcId="{78955A7F-8479-4D4C-9467-4EBB3BF40561}" destId="{E3D0F53D-AAD3-4485-BC74-31B97D9887B4}" srcOrd="0" destOrd="0" presId="urn:microsoft.com/office/officeart/2005/8/layout/hierarchy2"/>
    <dgm:cxn modelId="{568E2AD9-E550-4B3E-A616-D121BAB0AB7D}" type="presParOf" srcId="{78955A7F-8479-4D4C-9467-4EBB3BF40561}" destId="{7FC5ED45-CD3A-494A-A503-F1F46D53EA6F}" srcOrd="1" destOrd="0" presId="urn:microsoft.com/office/officeart/2005/8/layout/hierarchy2"/>
    <dgm:cxn modelId="{B1095521-6C17-4676-8E2E-A460A5ECF6FB}" type="presParOf" srcId="{7FC5ED45-CD3A-494A-A503-F1F46D53EA6F}" destId="{F80BAC60-95E2-4A6A-99A9-BC23DC5E8E17}" srcOrd="0" destOrd="0" presId="urn:microsoft.com/office/officeart/2005/8/layout/hierarchy2"/>
    <dgm:cxn modelId="{E98BBB9F-B161-4FDC-802B-79AD40EA60E0}" type="presParOf" srcId="{F80BAC60-95E2-4A6A-99A9-BC23DC5E8E17}" destId="{F69C0B48-9153-4E27-9B2E-C8E713CB474F}" srcOrd="0" destOrd="0" presId="urn:microsoft.com/office/officeart/2005/8/layout/hierarchy2"/>
    <dgm:cxn modelId="{F81355E6-D2D7-42F4-A459-9D0AF397081C}" type="presParOf" srcId="{7FC5ED45-CD3A-494A-A503-F1F46D53EA6F}" destId="{B27EE9A4-4438-49D7-B4C9-42FEBD0BA71B}" srcOrd="1" destOrd="0" presId="urn:microsoft.com/office/officeart/2005/8/layout/hierarchy2"/>
    <dgm:cxn modelId="{4E8ABFF3-B51F-42C0-B9E5-4A22A8D00694}" type="presParOf" srcId="{B27EE9A4-4438-49D7-B4C9-42FEBD0BA71B}" destId="{38D4B814-0D1D-4B3C-9BAB-6FFDBB143AF3}" srcOrd="0" destOrd="0" presId="urn:microsoft.com/office/officeart/2005/8/layout/hierarchy2"/>
    <dgm:cxn modelId="{4706B5F1-92E0-4112-8EB5-76C9568F08DC}" type="presParOf" srcId="{B27EE9A4-4438-49D7-B4C9-42FEBD0BA71B}" destId="{7C81A132-6BB2-49F0-A8D6-79AC98CEEBEE}" srcOrd="1" destOrd="0" presId="urn:microsoft.com/office/officeart/2005/8/layout/hierarchy2"/>
    <dgm:cxn modelId="{F709BFC4-C3D9-4ED5-ACCA-9CE50D136867}" type="presParOf" srcId="{BF8300A1-637C-4BA0-B03F-8E212A3C0AEB}" destId="{55F2E52C-55DB-4813-B088-2A8ED75C1B35}" srcOrd="2" destOrd="0" presId="urn:microsoft.com/office/officeart/2005/8/layout/hierarchy2"/>
    <dgm:cxn modelId="{A01EF93F-3977-45B3-99F2-00C31DAC3024}" type="presParOf" srcId="{55F2E52C-55DB-4813-B088-2A8ED75C1B35}" destId="{6A1F411F-EC9F-4163-BAF6-1A3846074B6A}" srcOrd="0" destOrd="0" presId="urn:microsoft.com/office/officeart/2005/8/layout/hierarchy2"/>
    <dgm:cxn modelId="{F3A225E9-56D5-43C8-8657-F0BC3AE90452}" type="presParOf" srcId="{BF8300A1-637C-4BA0-B03F-8E212A3C0AEB}" destId="{F711A4FB-C820-441B-BABB-198EE4B85894}" srcOrd="3" destOrd="0" presId="urn:microsoft.com/office/officeart/2005/8/layout/hierarchy2"/>
    <dgm:cxn modelId="{F6153389-0FBE-436C-B70D-7AF3F7811CD1}" type="presParOf" srcId="{F711A4FB-C820-441B-BABB-198EE4B85894}" destId="{01B9445F-4171-4B5F-89CD-575D206FEFD5}" srcOrd="0" destOrd="0" presId="urn:microsoft.com/office/officeart/2005/8/layout/hierarchy2"/>
    <dgm:cxn modelId="{E22928A8-93F3-48BC-9823-71C4FDC6EDBF}" type="presParOf" srcId="{F711A4FB-C820-441B-BABB-198EE4B85894}" destId="{6D009C83-DE73-46CF-A4C4-7FB9F605DEFB}" srcOrd="1" destOrd="0" presId="urn:microsoft.com/office/officeart/2005/8/layout/hierarchy2"/>
    <dgm:cxn modelId="{20D010B6-DE2C-443D-8C0B-6AED9EDA7F94}" type="presParOf" srcId="{6D009C83-DE73-46CF-A4C4-7FB9F605DEFB}" destId="{8373C506-AE05-4B79-9326-67C4201E1301}" srcOrd="0" destOrd="0" presId="urn:microsoft.com/office/officeart/2005/8/layout/hierarchy2"/>
    <dgm:cxn modelId="{84025254-243D-4A59-A1CA-C0F04A486D29}" type="presParOf" srcId="{8373C506-AE05-4B79-9326-67C4201E1301}" destId="{B26240D3-1CE9-42E8-A4D9-C27241775BC3}" srcOrd="0" destOrd="0" presId="urn:microsoft.com/office/officeart/2005/8/layout/hierarchy2"/>
    <dgm:cxn modelId="{A1775F8A-7768-4507-82BB-BFC7F384575C}" type="presParOf" srcId="{6D009C83-DE73-46CF-A4C4-7FB9F605DEFB}" destId="{C43E9B09-E23B-4A11-9C98-3DF65BF97F3C}" srcOrd="1" destOrd="0" presId="urn:microsoft.com/office/officeart/2005/8/layout/hierarchy2"/>
    <dgm:cxn modelId="{0DD5BA1E-2924-4EC9-8A4A-D5241137F5A2}" type="presParOf" srcId="{C43E9B09-E23B-4A11-9C98-3DF65BF97F3C}" destId="{E999C573-A7F2-49EA-A0CC-E2B189065E51}" srcOrd="0" destOrd="0" presId="urn:microsoft.com/office/officeart/2005/8/layout/hierarchy2"/>
    <dgm:cxn modelId="{99DFF2A7-B669-4B11-ACA8-43ADAF079AA3}" type="presParOf" srcId="{C43E9B09-E23B-4A11-9C98-3DF65BF97F3C}" destId="{D0BB61DD-9D35-490B-ABB4-2EA14BDC973F}" srcOrd="1" destOrd="0" presId="urn:microsoft.com/office/officeart/2005/8/layout/hierarchy2"/>
    <dgm:cxn modelId="{FA3F9079-43E1-4502-8F61-3DEF1082EACB}" type="presParOf" srcId="{D0BB61DD-9D35-490B-ABB4-2EA14BDC973F}" destId="{6B20A15A-7B3F-49AC-8478-8923CC4E0AA9}" srcOrd="0" destOrd="0" presId="urn:microsoft.com/office/officeart/2005/8/layout/hierarchy2"/>
    <dgm:cxn modelId="{804AB18A-DCD3-4411-8B44-A6DDDFBC5A26}" type="presParOf" srcId="{6B20A15A-7B3F-49AC-8478-8923CC4E0AA9}" destId="{8F7DE3F3-FA18-43C2-9B81-08D638A9A1F3}" srcOrd="0" destOrd="0" presId="urn:microsoft.com/office/officeart/2005/8/layout/hierarchy2"/>
    <dgm:cxn modelId="{CBE1D884-6995-4987-B52D-D11255339168}" type="presParOf" srcId="{D0BB61DD-9D35-490B-ABB4-2EA14BDC973F}" destId="{F9959823-546A-4A37-B99A-50D19B9CADE5}" srcOrd="1" destOrd="0" presId="urn:microsoft.com/office/officeart/2005/8/layout/hierarchy2"/>
    <dgm:cxn modelId="{D229CC02-90DE-4261-A201-130608F774D6}" type="presParOf" srcId="{F9959823-546A-4A37-B99A-50D19B9CADE5}" destId="{00BF4AE5-8832-4AE1-8334-2F3FB8DEC564}" srcOrd="0" destOrd="0" presId="urn:microsoft.com/office/officeart/2005/8/layout/hierarchy2"/>
    <dgm:cxn modelId="{8E53E85F-49F0-48F1-9EB5-94E7D6A1D86D}" type="presParOf" srcId="{F9959823-546A-4A37-B99A-50D19B9CADE5}" destId="{5BC2D830-7252-436C-80AB-1458DCD4D281}" srcOrd="1" destOrd="0" presId="urn:microsoft.com/office/officeart/2005/8/layout/hierarchy2"/>
    <dgm:cxn modelId="{B9EFA779-10DA-456B-B2AE-B6D2E6188B40}" type="presParOf" srcId="{6D009C83-DE73-46CF-A4C4-7FB9F605DEFB}" destId="{2B82DA65-3F33-439F-A5C7-8DB30BFA99CC}" srcOrd="2" destOrd="0" presId="urn:microsoft.com/office/officeart/2005/8/layout/hierarchy2"/>
    <dgm:cxn modelId="{0838AA90-E082-43F0-A11C-F7BB5550FAFD}" type="presParOf" srcId="{2B82DA65-3F33-439F-A5C7-8DB30BFA99CC}" destId="{C5BE5294-A3C5-4231-ABCF-37275953F141}" srcOrd="0" destOrd="0" presId="urn:microsoft.com/office/officeart/2005/8/layout/hierarchy2"/>
    <dgm:cxn modelId="{71845AE9-9950-4657-8189-7147CE16EFD2}" type="presParOf" srcId="{6D009C83-DE73-46CF-A4C4-7FB9F605DEFB}" destId="{9EEF4C19-E6B4-4E56-B15C-E984DEB2C491}" srcOrd="3" destOrd="0" presId="urn:microsoft.com/office/officeart/2005/8/layout/hierarchy2"/>
    <dgm:cxn modelId="{883B30C7-D40A-462F-8F34-77AC346468BB}" type="presParOf" srcId="{9EEF4C19-E6B4-4E56-B15C-E984DEB2C491}" destId="{9986E96C-A005-4593-93C7-B4DECCE832B7}" srcOrd="0" destOrd="0" presId="urn:microsoft.com/office/officeart/2005/8/layout/hierarchy2"/>
    <dgm:cxn modelId="{F82EFB89-6BB7-442D-B48E-39F2C126E485}" type="presParOf" srcId="{9EEF4C19-E6B4-4E56-B15C-E984DEB2C491}" destId="{506168FB-5F4F-4D65-B299-F4045829AA54}" srcOrd="1" destOrd="0" presId="urn:microsoft.com/office/officeart/2005/8/layout/hierarchy2"/>
    <dgm:cxn modelId="{236F072B-20D7-4833-B0B0-329ADA7DC29B}" type="presParOf" srcId="{506168FB-5F4F-4D65-B299-F4045829AA54}" destId="{5D5A3175-D39C-4BC9-974C-A9F286D75EDF}" srcOrd="0" destOrd="0" presId="urn:microsoft.com/office/officeart/2005/8/layout/hierarchy2"/>
    <dgm:cxn modelId="{D57D3718-59D0-4D95-9327-9AFB23AA7233}" type="presParOf" srcId="{5D5A3175-D39C-4BC9-974C-A9F286D75EDF}" destId="{7125D226-74E3-4924-A0B0-7C7F5FE4C10D}" srcOrd="0" destOrd="0" presId="urn:microsoft.com/office/officeart/2005/8/layout/hierarchy2"/>
    <dgm:cxn modelId="{F5031702-A83D-496D-874E-F54A48924B2C}" type="presParOf" srcId="{506168FB-5F4F-4D65-B299-F4045829AA54}" destId="{4EC53C86-B162-4512-B213-EF38F765D46E}" srcOrd="1" destOrd="0" presId="urn:microsoft.com/office/officeart/2005/8/layout/hierarchy2"/>
    <dgm:cxn modelId="{2D9AC16F-EDE5-4A6D-A672-14A8C3F0CAFB}" type="presParOf" srcId="{4EC53C86-B162-4512-B213-EF38F765D46E}" destId="{C70A010F-9377-4F37-A90F-92A36DCF42B7}" srcOrd="0" destOrd="0" presId="urn:microsoft.com/office/officeart/2005/8/layout/hierarchy2"/>
    <dgm:cxn modelId="{0B011FEF-34EB-4562-B62F-A3411E856EA7}" type="presParOf" srcId="{4EC53C86-B162-4512-B213-EF38F765D46E}" destId="{9931F879-B880-4EC5-A6FC-20ED993113D1}" srcOrd="1" destOrd="0" presId="urn:microsoft.com/office/officeart/2005/8/layout/hierarchy2"/>
    <dgm:cxn modelId="{8568FAF4-CB75-45D4-BCC2-27E99C9E1864}" type="presParOf" srcId="{BF8300A1-637C-4BA0-B03F-8E212A3C0AEB}" destId="{582FD8F1-D264-4641-B933-67E2D016FB4B}" srcOrd="4" destOrd="0" presId="urn:microsoft.com/office/officeart/2005/8/layout/hierarchy2"/>
    <dgm:cxn modelId="{EEE53BA3-A29B-4AF4-834D-89214E96F723}" type="presParOf" srcId="{582FD8F1-D264-4641-B933-67E2D016FB4B}" destId="{24372759-7EA5-4BAF-A369-B75465380157}" srcOrd="0" destOrd="0" presId="urn:microsoft.com/office/officeart/2005/8/layout/hierarchy2"/>
    <dgm:cxn modelId="{D96C39C4-40A6-4811-9DCE-58CB834DAA99}" type="presParOf" srcId="{BF8300A1-637C-4BA0-B03F-8E212A3C0AEB}" destId="{17FBEAAF-0819-404D-BD01-0DB95AB565F7}" srcOrd="5" destOrd="0" presId="urn:microsoft.com/office/officeart/2005/8/layout/hierarchy2"/>
    <dgm:cxn modelId="{CAA1BD6E-DA2E-45D5-B10E-E279B99DF582}" type="presParOf" srcId="{17FBEAAF-0819-404D-BD01-0DB95AB565F7}" destId="{8DC6A7DA-99CC-44DE-AE48-4F209C3BFFAF}" srcOrd="0" destOrd="0" presId="urn:microsoft.com/office/officeart/2005/8/layout/hierarchy2"/>
    <dgm:cxn modelId="{3F72A204-B5D0-4C96-AF64-38534494FF98}" type="presParOf" srcId="{17FBEAAF-0819-404D-BD01-0DB95AB565F7}" destId="{E585BB1E-A367-4D71-A245-B4BDB6BBB55F}" srcOrd="1" destOrd="0" presId="urn:microsoft.com/office/officeart/2005/8/layout/hierarchy2"/>
    <dgm:cxn modelId="{CD666157-2DEA-44ED-BAFB-41B470981027}" type="presParOf" srcId="{E585BB1E-A367-4D71-A245-B4BDB6BBB55F}" destId="{960A201A-E780-4B66-9535-C12D4AAA0657}" srcOrd="0" destOrd="0" presId="urn:microsoft.com/office/officeart/2005/8/layout/hierarchy2"/>
    <dgm:cxn modelId="{904D8461-B7D4-481C-AB91-C3105C0F0C6E}" type="presParOf" srcId="{960A201A-E780-4B66-9535-C12D4AAA0657}" destId="{0EB16D4A-49DA-40DA-A7EA-D3423F0CB111}" srcOrd="0" destOrd="0" presId="urn:microsoft.com/office/officeart/2005/8/layout/hierarchy2"/>
    <dgm:cxn modelId="{38F8677B-D149-4E26-98F8-418BA473E247}" type="presParOf" srcId="{E585BB1E-A367-4D71-A245-B4BDB6BBB55F}" destId="{2AB71851-32B9-4A7A-9C5C-B157927266C3}" srcOrd="1" destOrd="0" presId="urn:microsoft.com/office/officeart/2005/8/layout/hierarchy2"/>
    <dgm:cxn modelId="{69875D66-35B4-4B79-9A82-FCBB23B1BD98}" type="presParOf" srcId="{2AB71851-32B9-4A7A-9C5C-B157927266C3}" destId="{B208D9A6-A982-4038-9D7B-5189DD5B2610}" srcOrd="0" destOrd="0" presId="urn:microsoft.com/office/officeart/2005/8/layout/hierarchy2"/>
    <dgm:cxn modelId="{5EFEBA48-9EE0-4C94-9EF1-6DFB79C931A4}" type="presParOf" srcId="{2AB71851-32B9-4A7A-9C5C-B157927266C3}" destId="{984F6A0C-3DD1-4DCA-BACC-79847CE827A6}" srcOrd="1" destOrd="0" presId="urn:microsoft.com/office/officeart/2005/8/layout/hierarchy2"/>
    <dgm:cxn modelId="{BD0350A1-DE4E-4DDA-BADB-5BC4AB6C1F8D}" type="presParOf" srcId="{984F6A0C-3DD1-4DCA-BACC-79847CE827A6}" destId="{1D8009A1-F7DC-4873-AB5E-A2CD90908BAE}" srcOrd="0" destOrd="0" presId="urn:microsoft.com/office/officeart/2005/8/layout/hierarchy2"/>
    <dgm:cxn modelId="{D853C193-BE2E-4BF9-9C33-84BB1B171884}" type="presParOf" srcId="{1D8009A1-F7DC-4873-AB5E-A2CD90908BAE}" destId="{849844CD-1794-4D17-B832-F5444BD3F513}" srcOrd="0" destOrd="0" presId="urn:microsoft.com/office/officeart/2005/8/layout/hierarchy2"/>
    <dgm:cxn modelId="{3902A7D6-E263-49EA-B3B6-A6009B112F3C}" type="presParOf" srcId="{984F6A0C-3DD1-4DCA-BACC-79847CE827A6}" destId="{ABC2AE11-DA2D-4A5D-B3CD-A70A56C1E1D6}" srcOrd="1" destOrd="0" presId="urn:microsoft.com/office/officeart/2005/8/layout/hierarchy2"/>
    <dgm:cxn modelId="{F021BAF7-DD7C-471C-8F6F-B00E21E6BB57}" type="presParOf" srcId="{ABC2AE11-DA2D-4A5D-B3CD-A70A56C1E1D6}" destId="{A7BA408F-F2A9-4E67-9463-4B758849E2F4}" srcOrd="0" destOrd="0" presId="urn:microsoft.com/office/officeart/2005/8/layout/hierarchy2"/>
    <dgm:cxn modelId="{654234F4-1A49-462F-BDC9-C91CACD17CE1}" type="presParOf" srcId="{ABC2AE11-DA2D-4A5D-B3CD-A70A56C1E1D6}" destId="{9DF2598E-7E4C-4297-A8E2-EFF8CCD69821}" srcOrd="1" destOrd="0" presId="urn:microsoft.com/office/officeart/2005/8/layout/hierarchy2"/>
    <dgm:cxn modelId="{0A6A4208-7A9D-4468-8664-F675D429E89D}" type="presParOf" srcId="{E585BB1E-A367-4D71-A245-B4BDB6BBB55F}" destId="{6F916753-DB63-45A9-B758-2B49F4A39DC6}" srcOrd="2" destOrd="0" presId="urn:microsoft.com/office/officeart/2005/8/layout/hierarchy2"/>
    <dgm:cxn modelId="{B6AFB5D9-42FE-42F3-BB14-B10B83624FAC}" type="presParOf" srcId="{6F916753-DB63-45A9-B758-2B49F4A39DC6}" destId="{179BAC84-BDF4-450B-8151-B080E4285D2E}" srcOrd="0" destOrd="0" presId="urn:microsoft.com/office/officeart/2005/8/layout/hierarchy2"/>
    <dgm:cxn modelId="{805D4D4B-4E3C-4420-9F3F-E180D40DC60C}" type="presParOf" srcId="{E585BB1E-A367-4D71-A245-B4BDB6BBB55F}" destId="{8E827411-5630-43CA-9D08-42F883561CC0}" srcOrd="3" destOrd="0" presId="urn:microsoft.com/office/officeart/2005/8/layout/hierarchy2"/>
    <dgm:cxn modelId="{985E000E-65A0-41D0-A6FA-910D2831942B}" type="presParOf" srcId="{8E827411-5630-43CA-9D08-42F883561CC0}" destId="{977A7A50-9078-47A5-A13A-FCE75AB94FB7}" srcOrd="0" destOrd="0" presId="urn:microsoft.com/office/officeart/2005/8/layout/hierarchy2"/>
    <dgm:cxn modelId="{4A8181A9-1668-454B-B133-F7EDB9C4468A}" type="presParOf" srcId="{8E827411-5630-43CA-9D08-42F883561CC0}" destId="{AD79E607-C45F-4649-B176-3218FF7574C0}" srcOrd="1" destOrd="0" presId="urn:microsoft.com/office/officeart/2005/8/layout/hierarchy2"/>
    <dgm:cxn modelId="{262EC9F3-25E7-417C-BF2D-514365FE60D8}" type="presParOf" srcId="{AD79E607-C45F-4649-B176-3218FF7574C0}" destId="{99F5B9B6-F179-45B1-B1A4-B579C469F856}" srcOrd="0" destOrd="0" presId="urn:microsoft.com/office/officeart/2005/8/layout/hierarchy2"/>
    <dgm:cxn modelId="{14CCEB6E-7030-45DC-93AB-285B2E1DD2EB}" type="presParOf" srcId="{99F5B9B6-F179-45B1-B1A4-B579C469F856}" destId="{A076FCD4-E047-4F44-A5C1-09C773772774}" srcOrd="0" destOrd="0" presId="urn:microsoft.com/office/officeart/2005/8/layout/hierarchy2"/>
    <dgm:cxn modelId="{3C11D324-74C4-4038-9488-69661C8CBD98}" type="presParOf" srcId="{AD79E607-C45F-4649-B176-3218FF7574C0}" destId="{4B311400-6C12-4A66-A80A-2180E32640AB}" srcOrd="1" destOrd="0" presId="urn:microsoft.com/office/officeart/2005/8/layout/hierarchy2"/>
    <dgm:cxn modelId="{53BC5313-2CE3-4DC4-B32C-A14BB779E868}" type="presParOf" srcId="{4B311400-6C12-4A66-A80A-2180E32640AB}" destId="{6BE003B5-6895-4D18-8255-142B454AE231}" srcOrd="0" destOrd="0" presId="urn:microsoft.com/office/officeart/2005/8/layout/hierarchy2"/>
    <dgm:cxn modelId="{0B333EA9-7D66-440E-8931-9067C70DCC42}" type="presParOf" srcId="{4B311400-6C12-4A66-A80A-2180E32640AB}" destId="{1C064E1F-9777-4598-9B72-D816729C1D17}"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411EE3-16EF-4350-85A1-794CC847525B}"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E322C560-0D4F-436B-9482-33A3C8A76E85}">
      <dgm:prSet custT="1"/>
      <dgm:spPr>
        <a:ln>
          <a:noFill/>
        </a:ln>
      </dgm:spPr>
      <dgm:t>
        <a:bodyPr/>
        <a:lstStyle/>
        <a:p>
          <a:r>
            <a:rPr lang="en-US" sz="1000" b="1" i="1">
              <a:latin typeface="Times New Roman" pitchFamily="18" charset="0"/>
              <a:cs typeface="Times New Roman" pitchFamily="18" charset="0"/>
            </a:rPr>
            <a:t>C'</a:t>
          </a:r>
        </a:p>
      </dgm:t>
    </dgm:pt>
    <dgm:pt modelId="{FE755D32-80A2-495A-A99E-F94C646F0CB7}" type="parTrans" cxnId="{10997E95-309D-4C7E-B347-BEE23F044363}">
      <dgm:prSet custT="1"/>
      <dgm:spPr>
        <a:ln w="12700"/>
      </dgm:spPr>
      <dgm:t>
        <a:bodyPr/>
        <a:lstStyle/>
        <a:p>
          <a:endParaRPr lang="en-US" sz="1000" b="1"/>
        </a:p>
      </dgm:t>
    </dgm:pt>
    <dgm:pt modelId="{745BDAA9-5891-41C7-8B81-52B2C68A5936}" type="sibTrans" cxnId="{10997E95-309D-4C7E-B347-BEE23F044363}">
      <dgm:prSet/>
      <dgm:spPr/>
      <dgm:t>
        <a:bodyPr/>
        <a:lstStyle/>
        <a:p>
          <a:endParaRPr lang="en-US" sz="1000" b="1"/>
        </a:p>
      </dgm:t>
    </dgm:pt>
    <dgm:pt modelId="{68357779-A2B1-41D5-9231-8A6ACB0EE0BE}">
      <dgm:prSet custT="1"/>
      <dgm:spPr>
        <a:ln>
          <a:noFill/>
        </a:ln>
      </dgm:spPr>
      <dgm:t>
        <a:bodyPr/>
        <a:lstStyle/>
        <a:p>
          <a:r>
            <a:rPr lang="en-US" sz="1000" b="1" i="1">
              <a:latin typeface="Times New Roman" pitchFamily="18" charset="0"/>
              <a:cs typeface="Times New Roman" pitchFamily="18" charset="0"/>
            </a:rPr>
            <a:t>C</a:t>
          </a:r>
        </a:p>
      </dgm:t>
    </dgm:pt>
    <dgm:pt modelId="{9051A24A-F121-4D18-8A46-1106AD455B8C}" type="parTrans" cxnId="{B175FE4C-1E25-44C1-B526-A65E41B1EE6C}">
      <dgm:prSet custT="1"/>
      <dgm:spPr>
        <a:ln w="12700"/>
      </dgm:spPr>
      <dgm:t>
        <a:bodyPr/>
        <a:lstStyle/>
        <a:p>
          <a:endParaRPr lang="en-US" sz="1000" b="1"/>
        </a:p>
      </dgm:t>
    </dgm:pt>
    <dgm:pt modelId="{597F28DA-4C68-4A35-9CF6-436C4FECB97D}" type="sibTrans" cxnId="{B175FE4C-1E25-44C1-B526-A65E41B1EE6C}">
      <dgm:prSet/>
      <dgm:spPr/>
      <dgm:t>
        <a:bodyPr/>
        <a:lstStyle/>
        <a:p>
          <a:endParaRPr lang="en-US" sz="1000" b="1"/>
        </a:p>
      </dgm:t>
    </dgm:pt>
    <dgm:pt modelId="{3D959CC8-26ED-435C-A3E1-F414638E8AAB}">
      <dgm:prSet custT="1"/>
      <dgm:spPr>
        <a:ln>
          <a:noFill/>
        </a:ln>
      </dgm:spPr>
      <dgm:t>
        <a:bodyPr/>
        <a:lstStyle/>
        <a:p>
          <a:r>
            <a:rPr lang="en-US" sz="1000" b="1" i="1">
              <a:latin typeface="Times New Roman" pitchFamily="18" charset="0"/>
              <a:cs typeface="Times New Roman" pitchFamily="18" charset="0"/>
            </a:rPr>
            <a:t>C'</a:t>
          </a:r>
        </a:p>
      </dgm:t>
    </dgm:pt>
    <dgm:pt modelId="{73558DCB-A4FA-41DB-9B7E-E0F54DC22F1D}" type="parTrans" cxnId="{47DF1566-3281-4ED3-BB85-EACE899F0152}">
      <dgm:prSet custT="1"/>
      <dgm:spPr>
        <a:ln w="12700"/>
      </dgm:spPr>
      <dgm:t>
        <a:bodyPr/>
        <a:lstStyle/>
        <a:p>
          <a:endParaRPr lang="en-US" sz="1000" b="1"/>
        </a:p>
      </dgm:t>
    </dgm:pt>
    <dgm:pt modelId="{C3C3647A-D33F-40D1-AE25-5F653ACD9323}" type="sibTrans" cxnId="{47DF1566-3281-4ED3-BB85-EACE899F0152}">
      <dgm:prSet/>
      <dgm:spPr/>
      <dgm:t>
        <a:bodyPr/>
        <a:lstStyle/>
        <a:p>
          <a:endParaRPr lang="en-US" sz="1000" b="1"/>
        </a:p>
      </dgm:t>
    </dgm:pt>
    <dgm:pt modelId="{8B506021-5676-4539-9EBC-E0618035F2FF}">
      <dgm:prSet custT="1"/>
      <dgm:spPr>
        <a:ln>
          <a:noFill/>
        </a:ln>
      </dgm:spPr>
      <dgm:t>
        <a:bodyPr/>
        <a:lstStyle/>
        <a:p>
          <a:r>
            <a:rPr lang="en-US" sz="1000" b="1" i="1">
              <a:latin typeface="Times New Roman" pitchFamily="18" charset="0"/>
              <a:cs typeface="Times New Roman" pitchFamily="18" charset="0"/>
            </a:rPr>
            <a:t>T</a:t>
          </a:r>
        </a:p>
      </dgm:t>
    </dgm:pt>
    <dgm:pt modelId="{C3A48E95-B33B-49AC-BA9A-8F18D58715B5}" type="parTrans" cxnId="{984AF605-33A7-45AF-A35F-C354B4F32D1C}">
      <dgm:prSet custT="1"/>
      <dgm:spPr>
        <a:ln w="12700"/>
      </dgm:spPr>
      <dgm:t>
        <a:bodyPr/>
        <a:lstStyle/>
        <a:p>
          <a:endParaRPr lang="en-US" sz="1000" b="1"/>
        </a:p>
      </dgm:t>
    </dgm:pt>
    <dgm:pt modelId="{848CBCA8-2FC9-4F67-9A12-11C099F615A5}" type="sibTrans" cxnId="{984AF605-33A7-45AF-A35F-C354B4F32D1C}">
      <dgm:prSet/>
      <dgm:spPr/>
      <dgm:t>
        <a:bodyPr/>
        <a:lstStyle/>
        <a:p>
          <a:endParaRPr lang="en-US" sz="1000" b="1"/>
        </a:p>
      </dgm:t>
    </dgm:pt>
    <dgm:pt modelId="{AEB49F95-8A22-4E9E-9160-A0B469868401}">
      <dgm:prSet custT="1"/>
      <dgm:spPr>
        <a:ln>
          <a:noFill/>
        </a:ln>
      </dgm:spPr>
      <dgm:t>
        <a:bodyPr/>
        <a:lstStyle/>
        <a:p>
          <a:r>
            <a:rPr lang="en-US" sz="1000" b="1" i="1">
              <a:latin typeface="Times New Roman" pitchFamily="18" charset="0"/>
              <a:cs typeface="Times New Roman" pitchFamily="18" charset="0"/>
            </a:rPr>
            <a:t>T'</a:t>
          </a:r>
        </a:p>
      </dgm:t>
    </dgm:pt>
    <dgm:pt modelId="{111ECDEE-B203-47FD-BE97-AC26A9ACD8E9}" type="parTrans" cxnId="{2FD18B80-2D03-4C7D-868F-4A71772FE8E1}">
      <dgm:prSet custT="1"/>
      <dgm:spPr>
        <a:ln w="12700"/>
      </dgm:spPr>
      <dgm:t>
        <a:bodyPr/>
        <a:lstStyle/>
        <a:p>
          <a:endParaRPr lang="en-US" sz="1000" b="1"/>
        </a:p>
      </dgm:t>
    </dgm:pt>
    <dgm:pt modelId="{DAD107CE-BC2D-40B6-A448-BF2F5F58A607}" type="sibTrans" cxnId="{2FD18B80-2D03-4C7D-868F-4A71772FE8E1}">
      <dgm:prSet/>
      <dgm:spPr/>
      <dgm:t>
        <a:bodyPr/>
        <a:lstStyle/>
        <a:p>
          <a:endParaRPr lang="en-US" sz="1000" b="1"/>
        </a:p>
      </dgm:t>
    </dgm:pt>
    <dgm:pt modelId="{C177A12D-388B-4E50-8C01-C68464B93D28}">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BCA55DEB-BA6D-4B0B-86EC-D8B7FF805AE2}" type="parTrans" cxnId="{66D9ED5B-E838-4A47-B317-99CFA3FCFB3A}">
      <dgm:prSet custT="1"/>
      <dgm:spPr>
        <a:ln w="12700"/>
      </dgm:spPr>
      <dgm:t>
        <a:bodyPr/>
        <a:lstStyle/>
        <a:p>
          <a:endParaRPr lang="en-US" sz="1000" b="1"/>
        </a:p>
      </dgm:t>
    </dgm:pt>
    <dgm:pt modelId="{1416249B-A28E-4F7C-8FAF-443BDD83D5E9}" type="sibTrans" cxnId="{66D9ED5B-E838-4A47-B317-99CFA3FCFB3A}">
      <dgm:prSet/>
      <dgm:spPr/>
      <dgm:t>
        <a:bodyPr/>
        <a:lstStyle/>
        <a:p>
          <a:endParaRPr lang="en-US" sz="1000" b="1"/>
        </a:p>
      </dgm:t>
    </dgm:pt>
    <dgm:pt modelId="{13C74EE5-99B1-46EE-9718-5C69A46879AD}">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46CA0302-BC1C-4D4C-BD8E-A6A9B9057AD7}" type="parTrans" cxnId="{C7AF1AE2-F279-4B79-BB2B-D6038CE6B5FE}">
      <dgm:prSet custT="1"/>
      <dgm:spPr>
        <a:ln w="12700"/>
      </dgm:spPr>
      <dgm:t>
        <a:bodyPr/>
        <a:lstStyle/>
        <a:p>
          <a:endParaRPr lang="en-US" sz="1000" b="1"/>
        </a:p>
      </dgm:t>
    </dgm:pt>
    <dgm:pt modelId="{36388026-E881-4A3B-8055-FDAC0A7A2A06}" type="sibTrans" cxnId="{C7AF1AE2-F279-4B79-BB2B-D6038CE6B5FE}">
      <dgm:prSet/>
      <dgm:spPr/>
      <dgm:t>
        <a:bodyPr/>
        <a:lstStyle/>
        <a:p>
          <a:endParaRPr lang="en-US" sz="1000" b="1"/>
        </a:p>
      </dgm:t>
    </dgm:pt>
    <dgm:pt modelId="{560D0027-E164-46E7-B856-E58D7817494E}">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EBF667AA-1E47-4F84-B8A2-AB0376176605}" type="parTrans" cxnId="{B242C5E6-FFF8-40D6-8FDE-41CD74B2B099}">
      <dgm:prSet custT="1"/>
      <dgm:spPr>
        <a:ln w="12700"/>
      </dgm:spPr>
      <dgm:t>
        <a:bodyPr/>
        <a:lstStyle/>
        <a:p>
          <a:endParaRPr lang="en-US" sz="1000" b="1"/>
        </a:p>
      </dgm:t>
    </dgm:pt>
    <dgm:pt modelId="{35F141A1-A8EF-4094-9788-2983C5DAFC08}" type="sibTrans" cxnId="{B242C5E6-FFF8-40D6-8FDE-41CD74B2B099}">
      <dgm:prSet/>
      <dgm:spPr/>
      <dgm:t>
        <a:bodyPr/>
        <a:lstStyle/>
        <a:p>
          <a:endParaRPr lang="en-US" sz="1000" b="1"/>
        </a:p>
      </dgm:t>
    </dgm:pt>
    <dgm:pt modelId="{B029F5BF-2AEB-49AA-A29D-641DD3D6D240}">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62531A46-9CE8-424F-9439-FC763FC05084}" type="parTrans" cxnId="{E858F7D1-FACC-47CD-8614-8C79318AE009}">
      <dgm:prSet custT="1"/>
      <dgm:spPr>
        <a:ln w="12700"/>
      </dgm:spPr>
      <dgm:t>
        <a:bodyPr/>
        <a:lstStyle/>
        <a:p>
          <a:endParaRPr lang="en-US" sz="1000" b="1"/>
        </a:p>
      </dgm:t>
    </dgm:pt>
    <dgm:pt modelId="{C43733C9-EFD6-4399-958C-B8F8604D0D80}" type="sibTrans" cxnId="{E858F7D1-FACC-47CD-8614-8C79318AE009}">
      <dgm:prSet/>
      <dgm:spPr/>
      <dgm:t>
        <a:bodyPr/>
        <a:lstStyle/>
        <a:p>
          <a:endParaRPr lang="en-US" sz="1000" b="1"/>
        </a:p>
      </dgm:t>
    </dgm:pt>
    <dgm:pt modelId="{E542B69A-1CC1-46E8-A73C-7B9FB3961DCA}">
      <dgm:prSet custT="1"/>
      <dgm:spPr>
        <a:ln>
          <a:noFill/>
        </a:ln>
      </dgm:spPr>
      <dgm:t>
        <a:bodyPr/>
        <a:lstStyle/>
        <a:p>
          <a:r>
            <a:rPr lang="en-US" sz="1000" b="1" i="1">
              <a:latin typeface="Times New Roman" pitchFamily="18" charset="0"/>
              <a:cs typeface="Times New Roman" pitchFamily="18" charset="0"/>
            </a:rPr>
            <a:t>C</a:t>
          </a:r>
        </a:p>
      </dgm:t>
    </dgm:pt>
    <dgm:pt modelId="{12B98BF9-8E8C-4FC3-B4CE-12456BB51280}" type="parTrans" cxnId="{53D81C22-4F5D-47C5-BD40-33C8AB3C1FE0}">
      <dgm:prSet custT="1"/>
      <dgm:spPr>
        <a:ln w="12700"/>
      </dgm:spPr>
      <dgm:t>
        <a:bodyPr/>
        <a:lstStyle/>
        <a:p>
          <a:endParaRPr lang="en-US" sz="1000" b="1"/>
        </a:p>
      </dgm:t>
    </dgm:pt>
    <dgm:pt modelId="{52C536BD-0359-426F-90BF-93548CC6AB72}" type="sibTrans" cxnId="{53D81C22-4F5D-47C5-BD40-33C8AB3C1FE0}">
      <dgm:prSet/>
      <dgm:spPr/>
      <dgm:t>
        <a:bodyPr/>
        <a:lstStyle/>
        <a:p>
          <a:endParaRPr lang="en-US" sz="1000" b="1"/>
        </a:p>
      </dgm:t>
    </dgm:pt>
    <dgm:pt modelId="{4589E0E8-DE1C-44C5-8DF0-E64D3E66D72C}">
      <dgm:prSet custT="1"/>
      <dgm:spPr>
        <a:ln>
          <a:noFill/>
        </a:ln>
      </dgm:spPr>
      <dgm:t>
        <a:bodyPr/>
        <a:lstStyle/>
        <a:p>
          <a:r>
            <a:rPr lang="en-US" sz="1000" b="1" i="1">
              <a:latin typeface="Times New Roman" pitchFamily="18" charset="0"/>
              <a:cs typeface="Times New Roman" pitchFamily="18" charset="0"/>
            </a:rPr>
            <a:t>C'</a:t>
          </a:r>
        </a:p>
      </dgm:t>
    </dgm:pt>
    <dgm:pt modelId="{FCB5E59D-E73F-4272-867D-323CB0D165AC}" type="parTrans" cxnId="{B25C74F4-3E30-40AD-AB92-4627778368C1}">
      <dgm:prSet custT="1"/>
      <dgm:spPr>
        <a:ln w="12700"/>
      </dgm:spPr>
      <dgm:t>
        <a:bodyPr/>
        <a:lstStyle/>
        <a:p>
          <a:endParaRPr lang="en-US" sz="1000" b="1"/>
        </a:p>
      </dgm:t>
    </dgm:pt>
    <dgm:pt modelId="{BC60B955-4EE2-4C61-B212-91AA8A89CF87}" type="sibTrans" cxnId="{B25C74F4-3E30-40AD-AB92-4627778368C1}">
      <dgm:prSet/>
      <dgm:spPr/>
      <dgm:t>
        <a:bodyPr/>
        <a:lstStyle/>
        <a:p>
          <a:endParaRPr lang="en-US" sz="1000" b="1"/>
        </a:p>
      </dgm:t>
    </dgm:pt>
    <dgm:pt modelId="{D3D2C2E1-3617-45D7-899E-C9231D1B2A35}">
      <dgm:prSet custT="1"/>
      <dgm:spPr>
        <a:ln>
          <a:noFill/>
        </a:ln>
      </dgm:spPr>
      <dgm:t>
        <a:bodyPr/>
        <a:lstStyle/>
        <a:p>
          <a:r>
            <a:rPr lang="en-US" sz="1000" b="1" i="1">
              <a:latin typeface="Times New Roman" pitchFamily="18" charset="0"/>
              <a:cs typeface="Times New Roman" pitchFamily="18" charset="0"/>
            </a:rPr>
            <a:t>T</a:t>
          </a:r>
        </a:p>
      </dgm:t>
    </dgm:pt>
    <dgm:pt modelId="{CE45DBA2-4F52-4EE3-A32D-2CA84C0C8D19}" type="parTrans" cxnId="{BB3AB41A-B3F2-45DF-9DC6-4A78195EAB2E}">
      <dgm:prSet custT="1"/>
      <dgm:spPr>
        <a:ln w="12700"/>
      </dgm:spPr>
      <dgm:t>
        <a:bodyPr/>
        <a:lstStyle/>
        <a:p>
          <a:endParaRPr lang="en-US" sz="1000" b="1"/>
        </a:p>
      </dgm:t>
    </dgm:pt>
    <dgm:pt modelId="{0789197C-3465-4F75-AF4A-A65BC037EF0E}" type="sibTrans" cxnId="{BB3AB41A-B3F2-45DF-9DC6-4A78195EAB2E}">
      <dgm:prSet/>
      <dgm:spPr/>
      <dgm:t>
        <a:bodyPr/>
        <a:lstStyle/>
        <a:p>
          <a:endParaRPr lang="en-US" sz="1000" b="1"/>
        </a:p>
      </dgm:t>
    </dgm:pt>
    <dgm:pt modelId="{BAA57B01-702D-4270-BB7D-A1A6C203D542}">
      <dgm:prSet custT="1"/>
      <dgm:spPr>
        <a:ln>
          <a:noFill/>
        </a:ln>
      </dgm:spPr>
      <dgm:t>
        <a:bodyPr/>
        <a:lstStyle/>
        <a:p>
          <a:r>
            <a:rPr lang="en-US" sz="1000" b="1" i="1">
              <a:latin typeface="Times New Roman" pitchFamily="18" charset="0"/>
              <a:cs typeface="Times New Roman" pitchFamily="18" charset="0"/>
            </a:rPr>
            <a:t>T'</a:t>
          </a:r>
        </a:p>
      </dgm:t>
    </dgm:pt>
    <dgm:pt modelId="{45BF75B7-F6CB-4A35-964F-8AD5AA5CE13C}" type="parTrans" cxnId="{D939F949-8D48-4420-BCBF-2ED9A717E111}">
      <dgm:prSet custT="1"/>
      <dgm:spPr>
        <a:ln w="12700"/>
      </dgm:spPr>
      <dgm:t>
        <a:bodyPr/>
        <a:lstStyle/>
        <a:p>
          <a:endParaRPr lang="en-US" sz="1000" b="1"/>
        </a:p>
      </dgm:t>
    </dgm:pt>
    <dgm:pt modelId="{466E845C-FD27-4802-BD20-AD811B69ADB9}" type="sibTrans" cxnId="{D939F949-8D48-4420-BCBF-2ED9A717E111}">
      <dgm:prSet/>
      <dgm:spPr/>
      <dgm:t>
        <a:bodyPr/>
        <a:lstStyle/>
        <a:p>
          <a:endParaRPr lang="en-US" sz="1000" b="1"/>
        </a:p>
      </dgm:t>
    </dgm:pt>
    <dgm:pt modelId="{A9C9997C-34FF-40BB-9381-13D09E383EB6}">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5A91F0B8-C860-4E69-9E58-A4E937F3E58C}" type="parTrans" cxnId="{49D6907D-64F6-4DD0-8F30-C427AED7B74E}">
      <dgm:prSet custT="1"/>
      <dgm:spPr>
        <a:ln w="12700"/>
      </dgm:spPr>
      <dgm:t>
        <a:bodyPr/>
        <a:lstStyle/>
        <a:p>
          <a:endParaRPr lang="en-US" sz="1000" b="1"/>
        </a:p>
      </dgm:t>
    </dgm:pt>
    <dgm:pt modelId="{99151447-E0C9-437A-BDA6-B5389BCEDA4B}" type="sibTrans" cxnId="{49D6907D-64F6-4DD0-8F30-C427AED7B74E}">
      <dgm:prSet/>
      <dgm:spPr/>
      <dgm:t>
        <a:bodyPr/>
        <a:lstStyle/>
        <a:p>
          <a:endParaRPr lang="en-US" sz="1000" b="1"/>
        </a:p>
      </dgm:t>
    </dgm:pt>
    <dgm:pt modelId="{26014C0D-F9C1-433F-97F8-89308175FD14}">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373B5124-5218-4F4A-AA26-20EDA27375A0}" type="parTrans" cxnId="{8EC0A97F-FAB5-473E-9B73-A42812226038}">
      <dgm:prSet custT="1"/>
      <dgm:spPr>
        <a:ln w="12700"/>
      </dgm:spPr>
      <dgm:t>
        <a:bodyPr/>
        <a:lstStyle/>
        <a:p>
          <a:endParaRPr lang="en-US" sz="1000" b="1"/>
        </a:p>
      </dgm:t>
    </dgm:pt>
    <dgm:pt modelId="{CF5EAB7C-FAD1-4CD0-A085-06FAA55157D9}" type="sibTrans" cxnId="{8EC0A97F-FAB5-473E-9B73-A42812226038}">
      <dgm:prSet/>
      <dgm:spPr/>
      <dgm:t>
        <a:bodyPr/>
        <a:lstStyle/>
        <a:p>
          <a:endParaRPr lang="en-US" sz="1000" b="1"/>
        </a:p>
      </dgm:t>
    </dgm:pt>
    <dgm:pt modelId="{4F86125C-3F97-44F3-9B73-1FD81ADBF078}">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AA633404-C2C4-433A-B723-C31874BB0EED}" type="parTrans" cxnId="{E342D946-53EC-47F5-A189-4D205A0E85E3}">
      <dgm:prSet custT="1"/>
      <dgm:spPr>
        <a:ln w="12700"/>
      </dgm:spPr>
      <dgm:t>
        <a:bodyPr/>
        <a:lstStyle/>
        <a:p>
          <a:endParaRPr lang="en-US" sz="1000" b="1"/>
        </a:p>
      </dgm:t>
    </dgm:pt>
    <dgm:pt modelId="{5796941C-7660-4307-8372-17BDC195A4A7}" type="sibTrans" cxnId="{E342D946-53EC-47F5-A189-4D205A0E85E3}">
      <dgm:prSet/>
      <dgm:spPr/>
      <dgm:t>
        <a:bodyPr/>
        <a:lstStyle/>
        <a:p>
          <a:endParaRPr lang="en-US" sz="1000" b="1"/>
        </a:p>
      </dgm:t>
    </dgm:pt>
    <dgm:pt modelId="{26EC5357-E477-48FF-8EC2-186721E028BA}">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471C27F8-EB83-47F6-AF04-A704FB5D9D38}" type="parTrans" cxnId="{7EEBB642-7276-429D-9406-107599B391A2}">
      <dgm:prSet custT="1"/>
      <dgm:spPr>
        <a:ln w="12700"/>
      </dgm:spPr>
      <dgm:t>
        <a:bodyPr/>
        <a:lstStyle/>
        <a:p>
          <a:endParaRPr lang="en-US" sz="1000" b="1"/>
        </a:p>
      </dgm:t>
    </dgm:pt>
    <dgm:pt modelId="{5833CEBF-8575-482D-AD0E-887FBB8AE2B7}" type="sibTrans" cxnId="{7EEBB642-7276-429D-9406-107599B391A2}">
      <dgm:prSet/>
      <dgm:spPr/>
      <dgm:t>
        <a:bodyPr/>
        <a:lstStyle/>
        <a:p>
          <a:endParaRPr lang="en-US" sz="1000" b="1"/>
        </a:p>
      </dgm:t>
    </dgm:pt>
    <dgm:pt modelId="{1669A869-A0A6-4DA9-B070-E3520F8D5BFC}">
      <dgm:prSet custT="1"/>
      <dgm:spPr>
        <a:ln>
          <a:noFill/>
        </a:ln>
      </dgm:spPr>
      <dgm:t>
        <a:bodyPr/>
        <a:lstStyle/>
        <a:p>
          <a:r>
            <a:rPr lang="en-US" sz="1000" b="1" i="1">
              <a:latin typeface="Times New Roman" pitchFamily="18" charset="0"/>
              <a:cs typeface="Times New Roman" pitchFamily="18" charset="0"/>
            </a:rPr>
            <a:t>T</a:t>
          </a:r>
        </a:p>
      </dgm:t>
    </dgm:pt>
    <dgm:pt modelId="{134659EB-5DB3-47FA-86E2-819ED872D8F0}" type="parTrans" cxnId="{2A48322C-9182-4918-9D81-69259B87B475}">
      <dgm:prSet custT="1"/>
      <dgm:spPr>
        <a:ln w="12700"/>
      </dgm:spPr>
      <dgm:t>
        <a:bodyPr/>
        <a:lstStyle/>
        <a:p>
          <a:endParaRPr lang="en-US" sz="1000" b="1"/>
        </a:p>
      </dgm:t>
    </dgm:pt>
    <dgm:pt modelId="{6736261E-54FB-4E2E-8C87-15C010B219DA}" type="sibTrans" cxnId="{2A48322C-9182-4918-9D81-69259B87B475}">
      <dgm:prSet/>
      <dgm:spPr/>
      <dgm:t>
        <a:bodyPr/>
        <a:lstStyle/>
        <a:p>
          <a:endParaRPr lang="en-US" sz="1000" b="1"/>
        </a:p>
      </dgm:t>
    </dgm:pt>
    <dgm:pt modelId="{9F251F32-0BDD-44E7-9702-2DB043B5094A}">
      <dgm:prSet custT="1"/>
      <dgm:spPr>
        <a:ln>
          <a:noFill/>
        </a:ln>
      </dgm:spPr>
      <dgm:t>
        <a:bodyPr/>
        <a:lstStyle/>
        <a:p>
          <a:r>
            <a:rPr lang="en-US" sz="1000" b="1" i="1">
              <a:latin typeface="Times New Roman" pitchFamily="18" charset="0"/>
              <a:cs typeface="Times New Roman" pitchFamily="18" charset="0"/>
            </a:rPr>
            <a:t>T'</a:t>
          </a:r>
        </a:p>
      </dgm:t>
    </dgm:pt>
    <dgm:pt modelId="{4851786D-2A6E-44F3-9353-614B75D0A088}" type="parTrans" cxnId="{970959B6-61C4-4772-A67C-66578F43BA4F}">
      <dgm:prSet custT="1"/>
      <dgm:spPr>
        <a:ln w="12700"/>
      </dgm:spPr>
      <dgm:t>
        <a:bodyPr/>
        <a:lstStyle/>
        <a:p>
          <a:endParaRPr lang="en-US" sz="1000" b="1"/>
        </a:p>
      </dgm:t>
    </dgm:pt>
    <dgm:pt modelId="{7346D054-6415-4D8A-9FA2-D1BA9CACAC27}" type="sibTrans" cxnId="{970959B6-61C4-4772-A67C-66578F43BA4F}">
      <dgm:prSet/>
      <dgm:spPr/>
      <dgm:t>
        <a:bodyPr/>
        <a:lstStyle/>
        <a:p>
          <a:endParaRPr lang="en-US" sz="1000" b="1"/>
        </a:p>
      </dgm:t>
    </dgm:pt>
    <dgm:pt modelId="{2FA4996B-CD0A-453B-B9BB-F81019F2DE50}">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41C4B025-D6F2-4D4C-890C-E949BB19AE24}" type="parTrans" cxnId="{CCA86A0E-5EC6-4F58-81A0-9FAF848F9146}">
      <dgm:prSet custT="1"/>
      <dgm:spPr>
        <a:ln w="12700"/>
      </dgm:spPr>
      <dgm:t>
        <a:bodyPr/>
        <a:lstStyle/>
        <a:p>
          <a:endParaRPr lang="en-US" sz="1000" b="1"/>
        </a:p>
      </dgm:t>
    </dgm:pt>
    <dgm:pt modelId="{E8A2CD43-7D3D-4845-B043-612AD6EF290C}" type="sibTrans" cxnId="{CCA86A0E-5EC6-4F58-81A0-9FAF848F9146}">
      <dgm:prSet/>
      <dgm:spPr/>
      <dgm:t>
        <a:bodyPr/>
        <a:lstStyle/>
        <a:p>
          <a:endParaRPr lang="en-US" sz="1000" b="1"/>
        </a:p>
      </dgm:t>
    </dgm:pt>
    <dgm:pt modelId="{B49822CC-D310-4109-9BC5-F9DBF5A2FC7A}">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274D23F7-F04A-45ED-968A-0256389819B9}" type="parTrans" cxnId="{54B50B8A-3127-45F5-B40B-2538C8B40C3F}">
      <dgm:prSet custT="1"/>
      <dgm:spPr>
        <a:ln w="12700"/>
      </dgm:spPr>
      <dgm:t>
        <a:bodyPr/>
        <a:lstStyle/>
        <a:p>
          <a:endParaRPr lang="en-US" sz="1000" b="1"/>
        </a:p>
      </dgm:t>
    </dgm:pt>
    <dgm:pt modelId="{FF424E72-7AE6-425C-93B8-C11661D56451}" type="sibTrans" cxnId="{54B50B8A-3127-45F5-B40B-2538C8B40C3F}">
      <dgm:prSet/>
      <dgm:spPr/>
      <dgm:t>
        <a:bodyPr/>
        <a:lstStyle/>
        <a:p>
          <a:endParaRPr lang="en-US" sz="1000" b="1"/>
        </a:p>
      </dgm:t>
    </dgm:pt>
    <dgm:pt modelId="{8864562D-103C-46A5-AF87-7FC0600AD495}">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EF2C6BFF-A5F3-47E6-BAFF-CE1E446D920F}" type="parTrans" cxnId="{C1F686AB-3B29-4555-917B-3D8492F9D42F}">
      <dgm:prSet custT="1"/>
      <dgm:spPr>
        <a:ln w="12700"/>
      </dgm:spPr>
      <dgm:t>
        <a:bodyPr/>
        <a:lstStyle/>
        <a:p>
          <a:endParaRPr lang="en-US" sz="1000" b="1"/>
        </a:p>
      </dgm:t>
    </dgm:pt>
    <dgm:pt modelId="{E457F570-A7B0-49B2-B62C-B9D31DE972BB}" type="sibTrans" cxnId="{C1F686AB-3B29-4555-917B-3D8492F9D42F}">
      <dgm:prSet/>
      <dgm:spPr/>
      <dgm:t>
        <a:bodyPr/>
        <a:lstStyle/>
        <a:p>
          <a:endParaRPr lang="en-US" sz="1000" b="1"/>
        </a:p>
      </dgm:t>
    </dgm:pt>
    <dgm:pt modelId="{420CE361-70C5-466C-A952-017EAE269E89}">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8BB1E12C-6EB5-4F80-ACA0-3CDB9A518CE2}" type="parTrans" cxnId="{E87CC35E-AE35-42A8-A8C9-7403CE7DE951}">
      <dgm:prSet custT="1"/>
      <dgm:spPr>
        <a:ln w="12700"/>
      </dgm:spPr>
      <dgm:t>
        <a:bodyPr/>
        <a:lstStyle/>
        <a:p>
          <a:endParaRPr lang="en-US" sz="1000" b="1"/>
        </a:p>
      </dgm:t>
    </dgm:pt>
    <dgm:pt modelId="{44667D14-1916-4F2C-A511-2C43614D18D9}" type="sibTrans" cxnId="{E87CC35E-AE35-42A8-A8C9-7403CE7DE951}">
      <dgm:prSet/>
      <dgm:spPr/>
      <dgm:t>
        <a:bodyPr/>
        <a:lstStyle/>
        <a:p>
          <a:endParaRPr lang="en-US" sz="1000" b="1"/>
        </a:p>
      </dgm:t>
    </dgm:pt>
    <dgm:pt modelId="{44BC5654-0453-458D-8E19-0A9C910D32F2}">
      <dgm:prSet custT="1"/>
      <dgm:spPr>
        <a:ln>
          <a:noFill/>
        </a:ln>
      </dgm:spPr>
      <dgm:t>
        <a:bodyPr/>
        <a:lstStyle/>
        <a:p>
          <a:r>
            <a:rPr lang="en-US" sz="1000" b="1" i="1">
              <a:latin typeface="Times New Roman" pitchFamily="18" charset="0"/>
              <a:cs typeface="Times New Roman" pitchFamily="18" charset="0"/>
            </a:rPr>
            <a:t>T</a:t>
          </a:r>
        </a:p>
      </dgm:t>
    </dgm:pt>
    <dgm:pt modelId="{523FBDC3-C0E1-4A38-99CB-FF7D1640B620}" type="parTrans" cxnId="{50D3D0A3-6B38-4D83-B2E8-430586CA00C3}">
      <dgm:prSet custT="1"/>
      <dgm:spPr>
        <a:ln w="12700"/>
      </dgm:spPr>
      <dgm:t>
        <a:bodyPr/>
        <a:lstStyle/>
        <a:p>
          <a:endParaRPr lang="en-US" sz="1000" b="1"/>
        </a:p>
      </dgm:t>
    </dgm:pt>
    <dgm:pt modelId="{C6B1A5A6-4427-4A03-8B29-EEA47771E920}" type="sibTrans" cxnId="{50D3D0A3-6B38-4D83-B2E8-430586CA00C3}">
      <dgm:prSet/>
      <dgm:spPr/>
      <dgm:t>
        <a:bodyPr/>
        <a:lstStyle/>
        <a:p>
          <a:endParaRPr lang="en-US" sz="1000" b="1"/>
        </a:p>
      </dgm:t>
    </dgm:pt>
    <dgm:pt modelId="{84D9D4E4-24DC-4EC6-BEE5-425C170613A9}">
      <dgm:prSet custT="1"/>
      <dgm:spPr>
        <a:ln>
          <a:noFill/>
        </a:ln>
      </dgm:spPr>
      <dgm:t>
        <a:bodyPr/>
        <a:lstStyle/>
        <a:p>
          <a:r>
            <a:rPr lang="en-US" sz="1000" b="1" i="1">
              <a:latin typeface="Times New Roman" pitchFamily="18" charset="0"/>
              <a:cs typeface="Times New Roman" pitchFamily="18" charset="0"/>
            </a:rPr>
            <a:t>T'</a:t>
          </a:r>
        </a:p>
      </dgm:t>
    </dgm:pt>
    <dgm:pt modelId="{552B0ED6-3F79-4A0B-901A-F0E5FDB3C3FF}" type="parTrans" cxnId="{4F23F991-8037-4478-989C-ADCD5A72E29E}">
      <dgm:prSet custT="1"/>
      <dgm:spPr>
        <a:ln w="12700"/>
      </dgm:spPr>
      <dgm:t>
        <a:bodyPr/>
        <a:lstStyle/>
        <a:p>
          <a:endParaRPr lang="en-US" sz="1000" b="1"/>
        </a:p>
      </dgm:t>
    </dgm:pt>
    <dgm:pt modelId="{04CAFDB1-537E-41C1-A8AE-E7840FA0BFA2}" type="sibTrans" cxnId="{4F23F991-8037-4478-989C-ADCD5A72E29E}">
      <dgm:prSet/>
      <dgm:spPr/>
      <dgm:t>
        <a:bodyPr/>
        <a:lstStyle/>
        <a:p>
          <a:endParaRPr lang="en-US" sz="1000" b="1"/>
        </a:p>
      </dgm:t>
    </dgm:pt>
    <dgm:pt modelId="{5CC13C6E-9E22-4E22-A6FD-06DE163C488A}">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3230B52E-A5FE-410D-A33B-2B9B93F70B4E}" type="parTrans" cxnId="{A462B251-D546-4CEA-9DD5-99BF6EDAAAF6}">
      <dgm:prSet custT="1"/>
      <dgm:spPr>
        <a:ln w="12700"/>
      </dgm:spPr>
      <dgm:t>
        <a:bodyPr/>
        <a:lstStyle/>
        <a:p>
          <a:endParaRPr lang="en-US" sz="1000" b="1"/>
        </a:p>
      </dgm:t>
    </dgm:pt>
    <dgm:pt modelId="{280697D8-13A4-47AA-8F14-D656DC036082}" type="sibTrans" cxnId="{A462B251-D546-4CEA-9DD5-99BF6EDAAAF6}">
      <dgm:prSet/>
      <dgm:spPr/>
      <dgm:t>
        <a:bodyPr/>
        <a:lstStyle/>
        <a:p>
          <a:endParaRPr lang="en-US" sz="1000" b="1"/>
        </a:p>
      </dgm:t>
    </dgm:pt>
    <dgm:pt modelId="{9EEA614E-4414-40AC-BC1F-F027036E5078}">
      <dgm:prSet custT="1"/>
      <dgm:spPr>
        <a:ln>
          <a:noFill/>
        </a:ln>
      </dgm:spPr>
      <dgm:t>
        <a:bodyPr/>
        <a:lstStyle/>
        <a:p>
          <a:r>
            <a:rPr lang="en-US" sz="1000" b="1" i="1" dirty="0">
              <a:latin typeface="Times New Roman" pitchFamily="18" charset="0"/>
              <a:cs typeface="Times New Roman" pitchFamily="18" charset="0"/>
            </a:rPr>
            <a:t>T'</a:t>
          </a:r>
          <a:r>
            <a:rPr lang="en-US" sz="1000" b="1" i="1" dirty="0">
              <a:latin typeface="Times New Roman"/>
              <a:cs typeface="Times New Roman"/>
            </a:rPr>
            <a:t>→CC'TT'</a:t>
          </a:r>
          <a:endParaRPr lang="en-US" sz="1000" b="1" i="1" dirty="0">
            <a:latin typeface="Times New Roman" pitchFamily="18" charset="0"/>
            <a:cs typeface="Times New Roman" pitchFamily="18" charset="0"/>
          </a:endParaRPr>
        </a:p>
      </dgm:t>
    </dgm:pt>
    <dgm:pt modelId="{86F28859-7A2C-45FC-9106-3D3BEA430E14}" type="parTrans" cxnId="{3178C244-89D4-42CD-9726-E67FC18D6D11}">
      <dgm:prSet custT="1"/>
      <dgm:spPr>
        <a:ln w="12700"/>
      </dgm:spPr>
      <dgm:t>
        <a:bodyPr/>
        <a:lstStyle/>
        <a:p>
          <a:endParaRPr lang="en-US" sz="1000" b="1"/>
        </a:p>
      </dgm:t>
    </dgm:pt>
    <dgm:pt modelId="{ECA49D9F-B7E5-426C-BD38-B55C9EEB0CC0}" type="sibTrans" cxnId="{3178C244-89D4-42CD-9726-E67FC18D6D11}">
      <dgm:prSet/>
      <dgm:spPr/>
      <dgm:t>
        <a:bodyPr/>
        <a:lstStyle/>
        <a:p>
          <a:endParaRPr lang="en-US" sz="1000" b="1"/>
        </a:p>
      </dgm:t>
    </dgm:pt>
    <dgm:pt modelId="{EC6DEAB4-E4BE-466D-A977-84D1F43F8C58}">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AA7B3A28-EF93-44DE-991E-0A63A0AA7D56}" type="parTrans" cxnId="{8EBF51F9-21DD-4C88-A3B8-779C8A9FA67E}">
      <dgm:prSet custT="1"/>
      <dgm:spPr>
        <a:ln w="12700"/>
      </dgm:spPr>
      <dgm:t>
        <a:bodyPr/>
        <a:lstStyle/>
        <a:p>
          <a:endParaRPr lang="en-US" sz="1000" b="1"/>
        </a:p>
      </dgm:t>
    </dgm:pt>
    <dgm:pt modelId="{DD184CBB-37CA-4165-BF37-C90FCE51EF16}" type="sibTrans" cxnId="{8EBF51F9-21DD-4C88-A3B8-779C8A9FA67E}">
      <dgm:prSet/>
      <dgm:spPr/>
      <dgm:t>
        <a:bodyPr/>
        <a:lstStyle/>
        <a:p>
          <a:endParaRPr lang="en-US" sz="1000" b="1"/>
        </a:p>
      </dgm:t>
    </dgm:pt>
    <dgm:pt modelId="{3AAC90B6-F9E1-4EC9-93DA-BE1A6DE6F07B}">
      <dgm:prSet custT="1"/>
      <dgm:spPr>
        <a:ln>
          <a:noFill/>
        </a:ln>
      </dgm:spPr>
      <dgm:t>
        <a:bodyPr/>
        <a:lstStyle/>
        <a:p>
          <a:r>
            <a:rPr lang="en-US" sz="1000" b="1" i="1">
              <a:latin typeface="Times New Roman" pitchFamily="18" charset="0"/>
              <a:cs typeface="Times New Roman" pitchFamily="18" charset="0"/>
            </a:rPr>
            <a:t>T'</a:t>
          </a:r>
          <a:r>
            <a:rPr lang="en-US" sz="1000" b="1" i="1">
              <a:latin typeface="Times New Roman"/>
              <a:cs typeface="Times New Roman"/>
            </a:rPr>
            <a:t>→CC'T'T'</a:t>
          </a:r>
          <a:endParaRPr lang="en-US" sz="1000" b="1" i="1">
            <a:latin typeface="Times New Roman" pitchFamily="18" charset="0"/>
            <a:cs typeface="Times New Roman" pitchFamily="18" charset="0"/>
          </a:endParaRPr>
        </a:p>
      </dgm:t>
    </dgm:pt>
    <dgm:pt modelId="{7FBB8669-3CDC-4C19-AB9B-F5BB3BC191DD}" type="parTrans" cxnId="{146E0906-1704-4E22-866E-1FEF2F5E73B0}">
      <dgm:prSet custT="1"/>
      <dgm:spPr>
        <a:ln w="12700"/>
      </dgm:spPr>
      <dgm:t>
        <a:bodyPr/>
        <a:lstStyle/>
        <a:p>
          <a:endParaRPr lang="en-US" sz="1000" b="1"/>
        </a:p>
      </dgm:t>
    </dgm:pt>
    <dgm:pt modelId="{6A802E55-44F5-4DE3-8B4E-70C4D7F19C4B}" type="sibTrans" cxnId="{146E0906-1704-4E22-866E-1FEF2F5E73B0}">
      <dgm:prSet/>
      <dgm:spPr/>
      <dgm:t>
        <a:bodyPr/>
        <a:lstStyle/>
        <a:p>
          <a:endParaRPr lang="en-US" sz="1000" b="1"/>
        </a:p>
      </dgm:t>
    </dgm:pt>
    <dgm:pt modelId="{41CB2A98-7092-450F-8919-3362494E67CE}">
      <dgm:prSet custT="1"/>
      <dgm:spPr>
        <a:ln>
          <a:noFill/>
        </a:ln>
      </dgm:spPr>
      <dgm:t>
        <a:bodyPr/>
        <a:lstStyle/>
        <a:p>
          <a:endParaRPr lang="en-US" sz="1000" b="1" i="1">
            <a:latin typeface="Times New Roman" pitchFamily="18" charset="0"/>
            <a:cs typeface="Times New Roman" pitchFamily="18" charset="0"/>
          </a:endParaRPr>
        </a:p>
      </dgm:t>
    </dgm:pt>
    <dgm:pt modelId="{1F927F42-2B85-4C79-81DF-A03533669D7C}" type="parTrans" cxnId="{76C0C5DE-948E-442E-B033-BCBBF02B29CB}">
      <dgm:prSet/>
      <dgm:spPr/>
      <dgm:t>
        <a:bodyPr/>
        <a:lstStyle/>
        <a:p>
          <a:endParaRPr lang="en-US" sz="1000" b="1"/>
        </a:p>
      </dgm:t>
    </dgm:pt>
    <dgm:pt modelId="{B7D97321-C63C-4631-BFCB-AF1ABDDAB398}" type="sibTrans" cxnId="{76C0C5DE-948E-442E-B033-BCBBF02B29CB}">
      <dgm:prSet/>
      <dgm:spPr/>
      <dgm:t>
        <a:bodyPr/>
        <a:lstStyle/>
        <a:p>
          <a:endParaRPr lang="en-US" sz="1000" b="1"/>
        </a:p>
      </dgm:t>
    </dgm:pt>
    <dgm:pt modelId="{BAAED490-DDB0-4213-A344-12B5D5D754B2}">
      <dgm:prSet custT="1"/>
      <dgm:spPr>
        <a:ln>
          <a:noFill/>
        </a:ln>
      </dgm:spPr>
      <dgm:t>
        <a:bodyPr/>
        <a:lstStyle/>
        <a:p>
          <a:r>
            <a:rPr lang="en-US" sz="1000" b="1" i="1">
              <a:latin typeface="Times New Roman" pitchFamily="18" charset="0"/>
              <a:cs typeface="Times New Roman" pitchFamily="18" charset="0"/>
            </a:rPr>
            <a:t>C</a:t>
          </a:r>
        </a:p>
      </dgm:t>
    </dgm:pt>
    <dgm:pt modelId="{A3A237D8-A4D7-4291-A310-519C8B91E1B1}" type="parTrans" cxnId="{2363C593-6A20-4DFD-99FE-A0D0D31EE5E2}">
      <dgm:prSet custT="1"/>
      <dgm:spPr>
        <a:ln w="12700"/>
      </dgm:spPr>
      <dgm:t>
        <a:bodyPr/>
        <a:lstStyle/>
        <a:p>
          <a:endParaRPr lang="en-US" sz="1000" b="1"/>
        </a:p>
      </dgm:t>
    </dgm:pt>
    <dgm:pt modelId="{4FDE0C98-08D7-4F3D-85B3-E2D1AF69A020}" type="sibTrans" cxnId="{2363C593-6A20-4DFD-99FE-A0D0D31EE5E2}">
      <dgm:prSet/>
      <dgm:spPr/>
      <dgm:t>
        <a:bodyPr/>
        <a:lstStyle/>
        <a:p>
          <a:endParaRPr lang="en-US" sz="1000" b="1"/>
        </a:p>
      </dgm:t>
    </dgm:pt>
    <dgm:pt modelId="{1BE9BC4B-52F7-485A-A14C-A32CB6249ECB}" type="pres">
      <dgm:prSet presAssocID="{65411EE3-16EF-4350-85A1-794CC847525B}" presName="diagram" presStyleCnt="0">
        <dgm:presLayoutVars>
          <dgm:chPref val="1"/>
          <dgm:dir/>
          <dgm:animOne val="branch"/>
          <dgm:animLvl val="lvl"/>
          <dgm:resizeHandles val="exact"/>
        </dgm:presLayoutVars>
      </dgm:prSet>
      <dgm:spPr/>
      <dgm:t>
        <a:bodyPr/>
        <a:lstStyle/>
        <a:p>
          <a:endParaRPr lang="en-US"/>
        </a:p>
      </dgm:t>
    </dgm:pt>
    <dgm:pt modelId="{D73EF79A-7F32-4678-9D50-FC7CDCB22AF1}" type="pres">
      <dgm:prSet presAssocID="{41CB2A98-7092-450F-8919-3362494E67CE}" presName="root1" presStyleCnt="0"/>
      <dgm:spPr/>
    </dgm:pt>
    <dgm:pt modelId="{A35AF617-590A-4C4B-AF2A-D4ED32053747}" type="pres">
      <dgm:prSet presAssocID="{41CB2A98-7092-450F-8919-3362494E67CE}" presName="LevelOneTextNode" presStyleLbl="node0" presStyleIdx="0" presStyleCnt="1">
        <dgm:presLayoutVars>
          <dgm:chPref val="3"/>
        </dgm:presLayoutVars>
      </dgm:prSet>
      <dgm:spPr/>
      <dgm:t>
        <a:bodyPr/>
        <a:lstStyle/>
        <a:p>
          <a:endParaRPr lang="en-US"/>
        </a:p>
      </dgm:t>
    </dgm:pt>
    <dgm:pt modelId="{B3F279F3-9014-4C9C-AD0E-1CC07C97895D}" type="pres">
      <dgm:prSet presAssocID="{41CB2A98-7092-450F-8919-3362494E67CE}" presName="level2hierChild" presStyleCnt="0"/>
      <dgm:spPr/>
    </dgm:pt>
    <dgm:pt modelId="{AB0CD7ED-5A25-4BA4-A8D4-19F2853D49B3}" type="pres">
      <dgm:prSet presAssocID="{A3A237D8-A4D7-4291-A310-519C8B91E1B1}" presName="conn2-1" presStyleLbl="parChTrans1D2" presStyleIdx="0" presStyleCnt="2"/>
      <dgm:spPr/>
      <dgm:t>
        <a:bodyPr/>
        <a:lstStyle/>
        <a:p>
          <a:endParaRPr lang="en-US"/>
        </a:p>
      </dgm:t>
    </dgm:pt>
    <dgm:pt modelId="{413A838A-4A3A-4820-944F-2638353E4C81}" type="pres">
      <dgm:prSet presAssocID="{A3A237D8-A4D7-4291-A310-519C8B91E1B1}" presName="connTx" presStyleLbl="parChTrans1D2" presStyleIdx="0" presStyleCnt="2"/>
      <dgm:spPr/>
      <dgm:t>
        <a:bodyPr/>
        <a:lstStyle/>
        <a:p>
          <a:endParaRPr lang="en-US"/>
        </a:p>
      </dgm:t>
    </dgm:pt>
    <dgm:pt modelId="{4D9A92CB-F2EF-44B5-8EEF-4820C773D662}" type="pres">
      <dgm:prSet presAssocID="{BAAED490-DDB0-4213-A344-12B5D5D754B2}" presName="root2" presStyleCnt="0"/>
      <dgm:spPr/>
    </dgm:pt>
    <dgm:pt modelId="{626DA0FA-DB91-43EE-BF71-3EE7A2AAB6A6}" type="pres">
      <dgm:prSet presAssocID="{BAAED490-DDB0-4213-A344-12B5D5D754B2}" presName="LevelTwoTextNode" presStyleLbl="node2" presStyleIdx="0" presStyleCnt="2" custScaleX="52659" custScaleY="74059">
        <dgm:presLayoutVars>
          <dgm:chPref val="3"/>
        </dgm:presLayoutVars>
      </dgm:prSet>
      <dgm:spPr/>
      <dgm:t>
        <a:bodyPr/>
        <a:lstStyle/>
        <a:p>
          <a:endParaRPr lang="en-US"/>
        </a:p>
      </dgm:t>
    </dgm:pt>
    <dgm:pt modelId="{1A6C0D0F-31F9-4410-87D7-14655A33E4B3}" type="pres">
      <dgm:prSet presAssocID="{BAAED490-DDB0-4213-A344-12B5D5D754B2}" presName="level3hierChild" presStyleCnt="0"/>
      <dgm:spPr/>
    </dgm:pt>
    <dgm:pt modelId="{E9086DB9-A932-47C3-8961-C94FD6796893}" type="pres">
      <dgm:prSet presAssocID="{9051A24A-F121-4D18-8A46-1106AD455B8C}" presName="conn2-1" presStyleLbl="parChTrans1D3" presStyleIdx="0" presStyleCnt="4"/>
      <dgm:spPr/>
      <dgm:t>
        <a:bodyPr/>
        <a:lstStyle/>
        <a:p>
          <a:endParaRPr lang="en-US"/>
        </a:p>
      </dgm:t>
    </dgm:pt>
    <dgm:pt modelId="{A7ABF6B8-3F92-48D3-B5E2-5C7C49445911}" type="pres">
      <dgm:prSet presAssocID="{9051A24A-F121-4D18-8A46-1106AD455B8C}" presName="connTx" presStyleLbl="parChTrans1D3" presStyleIdx="0" presStyleCnt="4"/>
      <dgm:spPr/>
      <dgm:t>
        <a:bodyPr/>
        <a:lstStyle/>
        <a:p>
          <a:endParaRPr lang="en-US"/>
        </a:p>
      </dgm:t>
    </dgm:pt>
    <dgm:pt modelId="{5CAF6118-ACF5-4EA0-B28C-B586C0737013}" type="pres">
      <dgm:prSet presAssocID="{68357779-A2B1-41D5-9231-8A6ACB0EE0BE}" presName="root2" presStyleCnt="0"/>
      <dgm:spPr/>
    </dgm:pt>
    <dgm:pt modelId="{76567E68-802A-48EE-9530-BF0611372489}" type="pres">
      <dgm:prSet presAssocID="{68357779-A2B1-41D5-9231-8A6ACB0EE0BE}" presName="LevelTwoTextNode" presStyleLbl="node3" presStyleIdx="0" presStyleCnt="4" custScaleX="52659" custScaleY="74059">
        <dgm:presLayoutVars>
          <dgm:chPref val="3"/>
        </dgm:presLayoutVars>
      </dgm:prSet>
      <dgm:spPr/>
      <dgm:t>
        <a:bodyPr/>
        <a:lstStyle/>
        <a:p>
          <a:endParaRPr lang="en-US"/>
        </a:p>
      </dgm:t>
    </dgm:pt>
    <dgm:pt modelId="{29E51C4C-B0C5-49DF-9A82-14EB9B78D66D}" type="pres">
      <dgm:prSet presAssocID="{68357779-A2B1-41D5-9231-8A6ACB0EE0BE}" presName="level3hierChild" presStyleCnt="0"/>
      <dgm:spPr/>
    </dgm:pt>
    <dgm:pt modelId="{5494731F-E142-4FF9-9AB8-24B4EB46466A}" type="pres">
      <dgm:prSet presAssocID="{C3A48E95-B33B-49AC-BA9A-8F18D58715B5}" presName="conn2-1" presStyleLbl="parChTrans1D4" presStyleIdx="0" presStyleCnt="24"/>
      <dgm:spPr/>
      <dgm:t>
        <a:bodyPr/>
        <a:lstStyle/>
        <a:p>
          <a:endParaRPr lang="en-US"/>
        </a:p>
      </dgm:t>
    </dgm:pt>
    <dgm:pt modelId="{D80DD842-0294-4E90-B20E-6633C0DCFF12}" type="pres">
      <dgm:prSet presAssocID="{C3A48E95-B33B-49AC-BA9A-8F18D58715B5}" presName="connTx" presStyleLbl="parChTrans1D4" presStyleIdx="0" presStyleCnt="24"/>
      <dgm:spPr/>
      <dgm:t>
        <a:bodyPr/>
        <a:lstStyle/>
        <a:p>
          <a:endParaRPr lang="en-US"/>
        </a:p>
      </dgm:t>
    </dgm:pt>
    <dgm:pt modelId="{D0963277-F10B-4C97-B46A-26FD549D7278}" type="pres">
      <dgm:prSet presAssocID="{8B506021-5676-4539-9EBC-E0618035F2FF}" presName="root2" presStyleCnt="0"/>
      <dgm:spPr/>
    </dgm:pt>
    <dgm:pt modelId="{89DA6CA2-EFD0-4C0D-AF1D-9EBC248821C7}" type="pres">
      <dgm:prSet presAssocID="{8B506021-5676-4539-9EBC-E0618035F2FF}" presName="LevelTwoTextNode" presStyleLbl="node4" presStyleIdx="0" presStyleCnt="24" custScaleX="52659" custScaleY="74059">
        <dgm:presLayoutVars>
          <dgm:chPref val="3"/>
        </dgm:presLayoutVars>
      </dgm:prSet>
      <dgm:spPr/>
      <dgm:t>
        <a:bodyPr/>
        <a:lstStyle/>
        <a:p>
          <a:endParaRPr lang="en-US"/>
        </a:p>
      </dgm:t>
    </dgm:pt>
    <dgm:pt modelId="{FF4E05DB-9B05-410A-9415-EC1563D192B9}" type="pres">
      <dgm:prSet presAssocID="{8B506021-5676-4539-9EBC-E0618035F2FF}" presName="level3hierChild" presStyleCnt="0"/>
      <dgm:spPr/>
    </dgm:pt>
    <dgm:pt modelId="{D936B447-F561-41C8-A3B6-E79F2AE9594A}" type="pres">
      <dgm:prSet presAssocID="{BCA55DEB-BA6D-4B0B-86EC-D8B7FF805AE2}" presName="conn2-1" presStyleLbl="parChTrans1D4" presStyleIdx="1" presStyleCnt="24"/>
      <dgm:spPr/>
      <dgm:t>
        <a:bodyPr/>
        <a:lstStyle/>
        <a:p>
          <a:endParaRPr lang="en-US"/>
        </a:p>
      </dgm:t>
    </dgm:pt>
    <dgm:pt modelId="{DEB81807-F5C4-4D06-9945-2AAC199A3D68}" type="pres">
      <dgm:prSet presAssocID="{BCA55DEB-BA6D-4B0B-86EC-D8B7FF805AE2}" presName="connTx" presStyleLbl="parChTrans1D4" presStyleIdx="1" presStyleCnt="24"/>
      <dgm:spPr/>
      <dgm:t>
        <a:bodyPr/>
        <a:lstStyle/>
        <a:p>
          <a:endParaRPr lang="en-US"/>
        </a:p>
      </dgm:t>
    </dgm:pt>
    <dgm:pt modelId="{17F34711-E39B-498C-8928-4720EB2762F3}" type="pres">
      <dgm:prSet presAssocID="{C177A12D-388B-4E50-8C01-C68464B93D28}" presName="root2" presStyleCnt="0"/>
      <dgm:spPr/>
    </dgm:pt>
    <dgm:pt modelId="{F98F69DD-9649-43D9-8B14-A33C0F74BD42}" type="pres">
      <dgm:prSet presAssocID="{C177A12D-388B-4E50-8C01-C68464B93D28}" presName="LevelTwoTextNode" presStyleLbl="node4" presStyleIdx="1" presStyleCnt="24" custScaleX="207290" custScaleY="85809">
        <dgm:presLayoutVars>
          <dgm:chPref val="3"/>
        </dgm:presLayoutVars>
      </dgm:prSet>
      <dgm:spPr/>
      <dgm:t>
        <a:bodyPr/>
        <a:lstStyle/>
        <a:p>
          <a:endParaRPr lang="en-US"/>
        </a:p>
      </dgm:t>
    </dgm:pt>
    <dgm:pt modelId="{2A6F0102-0A98-427A-9DE6-97F4100C20AB}" type="pres">
      <dgm:prSet presAssocID="{C177A12D-388B-4E50-8C01-C68464B93D28}" presName="level3hierChild" presStyleCnt="0"/>
      <dgm:spPr/>
    </dgm:pt>
    <dgm:pt modelId="{49E4551F-02F5-4624-8B6F-AD8017DDAAE1}" type="pres">
      <dgm:prSet presAssocID="{46CA0302-BC1C-4D4C-BD8E-A6A9B9057AD7}" presName="conn2-1" presStyleLbl="parChTrans1D4" presStyleIdx="2" presStyleCnt="24"/>
      <dgm:spPr/>
      <dgm:t>
        <a:bodyPr/>
        <a:lstStyle/>
        <a:p>
          <a:endParaRPr lang="en-US"/>
        </a:p>
      </dgm:t>
    </dgm:pt>
    <dgm:pt modelId="{61DFFA42-4197-4FDB-8F30-E7E60AA3205B}" type="pres">
      <dgm:prSet presAssocID="{46CA0302-BC1C-4D4C-BD8E-A6A9B9057AD7}" presName="connTx" presStyleLbl="parChTrans1D4" presStyleIdx="2" presStyleCnt="24"/>
      <dgm:spPr/>
      <dgm:t>
        <a:bodyPr/>
        <a:lstStyle/>
        <a:p>
          <a:endParaRPr lang="en-US"/>
        </a:p>
      </dgm:t>
    </dgm:pt>
    <dgm:pt modelId="{E02095C0-1085-406C-830B-94DC223A2BC3}" type="pres">
      <dgm:prSet presAssocID="{13C74EE5-99B1-46EE-9718-5C69A46879AD}" presName="root2" presStyleCnt="0"/>
      <dgm:spPr/>
    </dgm:pt>
    <dgm:pt modelId="{10B08249-032F-481A-85E6-9564FB869FC0}" type="pres">
      <dgm:prSet presAssocID="{13C74EE5-99B1-46EE-9718-5C69A46879AD}" presName="LevelTwoTextNode" presStyleLbl="node4" presStyleIdx="2" presStyleCnt="24" custScaleX="207290" custScaleY="85809">
        <dgm:presLayoutVars>
          <dgm:chPref val="3"/>
        </dgm:presLayoutVars>
      </dgm:prSet>
      <dgm:spPr/>
      <dgm:t>
        <a:bodyPr/>
        <a:lstStyle/>
        <a:p>
          <a:endParaRPr lang="en-US"/>
        </a:p>
      </dgm:t>
    </dgm:pt>
    <dgm:pt modelId="{D4B6BCFE-03AD-4038-9472-CBCC6D12CB1D}" type="pres">
      <dgm:prSet presAssocID="{13C74EE5-99B1-46EE-9718-5C69A46879AD}" presName="level3hierChild" presStyleCnt="0"/>
      <dgm:spPr/>
    </dgm:pt>
    <dgm:pt modelId="{AD230001-1502-403B-BC90-5F7A5EC1BE35}" type="pres">
      <dgm:prSet presAssocID="{111ECDEE-B203-47FD-BE97-AC26A9ACD8E9}" presName="conn2-1" presStyleLbl="parChTrans1D4" presStyleIdx="3" presStyleCnt="24"/>
      <dgm:spPr/>
      <dgm:t>
        <a:bodyPr/>
        <a:lstStyle/>
        <a:p>
          <a:endParaRPr lang="en-US"/>
        </a:p>
      </dgm:t>
    </dgm:pt>
    <dgm:pt modelId="{7A3DA5F3-A73B-441A-932F-26693B61F06A}" type="pres">
      <dgm:prSet presAssocID="{111ECDEE-B203-47FD-BE97-AC26A9ACD8E9}" presName="connTx" presStyleLbl="parChTrans1D4" presStyleIdx="3" presStyleCnt="24"/>
      <dgm:spPr/>
      <dgm:t>
        <a:bodyPr/>
        <a:lstStyle/>
        <a:p>
          <a:endParaRPr lang="en-US"/>
        </a:p>
      </dgm:t>
    </dgm:pt>
    <dgm:pt modelId="{14F79E5E-A90E-4A4F-8FCC-EC44512F17B5}" type="pres">
      <dgm:prSet presAssocID="{AEB49F95-8A22-4E9E-9160-A0B469868401}" presName="root2" presStyleCnt="0"/>
      <dgm:spPr/>
    </dgm:pt>
    <dgm:pt modelId="{017D6018-C53C-4A45-8E6D-0FD5A4B2577A}" type="pres">
      <dgm:prSet presAssocID="{AEB49F95-8A22-4E9E-9160-A0B469868401}" presName="LevelTwoTextNode" presStyleLbl="node4" presStyleIdx="3" presStyleCnt="24" custScaleX="52659" custScaleY="74059">
        <dgm:presLayoutVars>
          <dgm:chPref val="3"/>
        </dgm:presLayoutVars>
      </dgm:prSet>
      <dgm:spPr/>
      <dgm:t>
        <a:bodyPr/>
        <a:lstStyle/>
        <a:p>
          <a:endParaRPr lang="en-US"/>
        </a:p>
      </dgm:t>
    </dgm:pt>
    <dgm:pt modelId="{87EC66BE-B7F0-4243-ABE0-48CC43340090}" type="pres">
      <dgm:prSet presAssocID="{AEB49F95-8A22-4E9E-9160-A0B469868401}" presName="level3hierChild" presStyleCnt="0"/>
      <dgm:spPr/>
    </dgm:pt>
    <dgm:pt modelId="{6EE491BF-C352-413C-8D63-3CBF2EF39832}" type="pres">
      <dgm:prSet presAssocID="{EBF667AA-1E47-4F84-B8A2-AB0376176605}" presName="conn2-1" presStyleLbl="parChTrans1D4" presStyleIdx="4" presStyleCnt="24"/>
      <dgm:spPr/>
      <dgm:t>
        <a:bodyPr/>
        <a:lstStyle/>
        <a:p>
          <a:endParaRPr lang="en-US"/>
        </a:p>
      </dgm:t>
    </dgm:pt>
    <dgm:pt modelId="{449407C6-8BD0-4E6E-A51B-B2585D50F6BF}" type="pres">
      <dgm:prSet presAssocID="{EBF667AA-1E47-4F84-B8A2-AB0376176605}" presName="connTx" presStyleLbl="parChTrans1D4" presStyleIdx="4" presStyleCnt="24"/>
      <dgm:spPr/>
      <dgm:t>
        <a:bodyPr/>
        <a:lstStyle/>
        <a:p>
          <a:endParaRPr lang="en-US"/>
        </a:p>
      </dgm:t>
    </dgm:pt>
    <dgm:pt modelId="{D942EF1D-42BF-4C35-8B22-A07890B22C7D}" type="pres">
      <dgm:prSet presAssocID="{560D0027-E164-46E7-B856-E58D7817494E}" presName="root2" presStyleCnt="0"/>
      <dgm:spPr/>
    </dgm:pt>
    <dgm:pt modelId="{0ACD63B3-F8D1-4A4A-8603-28FBBA18B32A}" type="pres">
      <dgm:prSet presAssocID="{560D0027-E164-46E7-B856-E58D7817494E}" presName="LevelTwoTextNode" presStyleLbl="node4" presStyleIdx="4" presStyleCnt="24" custScaleX="207290" custScaleY="85809">
        <dgm:presLayoutVars>
          <dgm:chPref val="3"/>
        </dgm:presLayoutVars>
      </dgm:prSet>
      <dgm:spPr/>
      <dgm:t>
        <a:bodyPr/>
        <a:lstStyle/>
        <a:p>
          <a:endParaRPr lang="en-US"/>
        </a:p>
      </dgm:t>
    </dgm:pt>
    <dgm:pt modelId="{065A5065-2E3E-463E-8B19-FDD9715CDA9B}" type="pres">
      <dgm:prSet presAssocID="{560D0027-E164-46E7-B856-E58D7817494E}" presName="level3hierChild" presStyleCnt="0"/>
      <dgm:spPr/>
    </dgm:pt>
    <dgm:pt modelId="{C80AC737-48EA-4334-912C-E5CEC2379A86}" type="pres">
      <dgm:prSet presAssocID="{62531A46-9CE8-424F-9439-FC763FC05084}" presName="conn2-1" presStyleLbl="parChTrans1D4" presStyleIdx="5" presStyleCnt="24"/>
      <dgm:spPr/>
      <dgm:t>
        <a:bodyPr/>
        <a:lstStyle/>
        <a:p>
          <a:endParaRPr lang="en-US"/>
        </a:p>
      </dgm:t>
    </dgm:pt>
    <dgm:pt modelId="{3CF08EF8-DCD3-44F5-B0A9-30846E209C05}" type="pres">
      <dgm:prSet presAssocID="{62531A46-9CE8-424F-9439-FC763FC05084}" presName="connTx" presStyleLbl="parChTrans1D4" presStyleIdx="5" presStyleCnt="24"/>
      <dgm:spPr/>
      <dgm:t>
        <a:bodyPr/>
        <a:lstStyle/>
        <a:p>
          <a:endParaRPr lang="en-US"/>
        </a:p>
      </dgm:t>
    </dgm:pt>
    <dgm:pt modelId="{B4C5EEE4-EAE6-411D-857C-76B751AF55DA}" type="pres">
      <dgm:prSet presAssocID="{B029F5BF-2AEB-49AA-A29D-641DD3D6D240}" presName="root2" presStyleCnt="0"/>
      <dgm:spPr/>
    </dgm:pt>
    <dgm:pt modelId="{5F597908-1453-45F6-9246-3E17F5D08666}" type="pres">
      <dgm:prSet presAssocID="{B029F5BF-2AEB-49AA-A29D-641DD3D6D240}" presName="LevelTwoTextNode" presStyleLbl="node4" presStyleIdx="5" presStyleCnt="24" custScaleX="207290" custScaleY="85809">
        <dgm:presLayoutVars>
          <dgm:chPref val="3"/>
        </dgm:presLayoutVars>
      </dgm:prSet>
      <dgm:spPr/>
      <dgm:t>
        <a:bodyPr/>
        <a:lstStyle/>
        <a:p>
          <a:endParaRPr lang="en-US"/>
        </a:p>
      </dgm:t>
    </dgm:pt>
    <dgm:pt modelId="{114F24E0-1E3E-4FC6-AB3B-6A305D051A98}" type="pres">
      <dgm:prSet presAssocID="{B029F5BF-2AEB-49AA-A29D-641DD3D6D240}" presName="level3hierChild" presStyleCnt="0"/>
      <dgm:spPr/>
    </dgm:pt>
    <dgm:pt modelId="{28A7F0E1-1C99-4F8A-B43C-6A94EA1A64D8}" type="pres">
      <dgm:prSet presAssocID="{73558DCB-A4FA-41DB-9B7E-E0F54DC22F1D}" presName="conn2-1" presStyleLbl="parChTrans1D3" presStyleIdx="1" presStyleCnt="4"/>
      <dgm:spPr/>
      <dgm:t>
        <a:bodyPr/>
        <a:lstStyle/>
        <a:p>
          <a:endParaRPr lang="en-US"/>
        </a:p>
      </dgm:t>
    </dgm:pt>
    <dgm:pt modelId="{2EFA8591-A678-4D65-A15F-DF1A1C44C18F}" type="pres">
      <dgm:prSet presAssocID="{73558DCB-A4FA-41DB-9B7E-E0F54DC22F1D}" presName="connTx" presStyleLbl="parChTrans1D3" presStyleIdx="1" presStyleCnt="4"/>
      <dgm:spPr/>
      <dgm:t>
        <a:bodyPr/>
        <a:lstStyle/>
        <a:p>
          <a:endParaRPr lang="en-US"/>
        </a:p>
      </dgm:t>
    </dgm:pt>
    <dgm:pt modelId="{BCBB8B7E-1504-4B42-A76B-BEF14134F4D1}" type="pres">
      <dgm:prSet presAssocID="{3D959CC8-26ED-435C-A3E1-F414638E8AAB}" presName="root2" presStyleCnt="0"/>
      <dgm:spPr/>
    </dgm:pt>
    <dgm:pt modelId="{49761E8F-B378-4641-A651-B51C244FA1C4}" type="pres">
      <dgm:prSet presAssocID="{3D959CC8-26ED-435C-A3E1-F414638E8AAB}" presName="LevelTwoTextNode" presStyleLbl="node3" presStyleIdx="1" presStyleCnt="4" custScaleX="52659" custScaleY="74059">
        <dgm:presLayoutVars>
          <dgm:chPref val="3"/>
        </dgm:presLayoutVars>
      </dgm:prSet>
      <dgm:spPr/>
      <dgm:t>
        <a:bodyPr/>
        <a:lstStyle/>
        <a:p>
          <a:endParaRPr lang="en-US"/>
        </a:p>
      </dgm:t>
    </dgm:pt>
    <dgm:pt modelId="{6228172C-9C3D-4999-A707-44275B067E0A}" type="pres">
      <dgm:prSet presAssocID="{3D959CC8-26ED-435C-A3E1-F414638E8AAB}" presName="level3hierChild" presStyleCnt="0"/>
      <dgm:spPr/>
    </dgm:pt>
    <dgm:pt modelId="{1FB31145-B16F-4414-B7AA-1BB4FA4B9356}" type="pres">
      <dgm:prSet presAssocID="{523FBDC3-C0E1-4A38-99CB-FF7D1640B620}" presName="conn2-1" presStyleLbl="parChTrans1D4" presStyleIdx="6" presStyleCnt="24"/>
      <dgm:spPr/>
      <dgm:t>
        <a:bodyPr/>
        <a:lstStyle/>
        <a:p>
          <a:endParaRPr lang="en-US"/>
        </a:p>
      </dgm:t>
    </dgm:pt>
    <dgm:pt modelId="{58DF33EB-B831-4C6C-BE23-763ED4F63FE2}" type="pres">
      <dgm:prSet presAssocID="{523FBDC3-C0E1-4A38-99CB-FF7D1640B620}" presName="connTx" presStyleLbl="parChTrans1D4" presStyleIdx="6" presStyleCnt="24"/>
      <dgm:spPr/>
      <dgm:t>
        <a:bodyPr/>
        <a:lstStyle/>
        <a:p>
          <a:endParaRPr lang="en-US"/>
        </a:p>
      </dgm:t>
    </dgm:pt>
    <dgm:pt modelId="{39664841-70DB-48F6-BC75-41FA21E66811}" type="pres">
      <dgm:prSet presAssocID="{44BC5654-0453-458D-8E19-0A9C910D32F2}" presName="root2" presStyleCnt="0"/>
      <dgm:spPr/>
    </dgm:pt>
    <dgm:pt modelId="{FC1180B9-38D6-4861-A49A-0E00BB1EE4EC}" type="pres">
      <dgm:prSet presAssocID="{44BC5654-0453-458D-8E19-0A9C910D32F2}" presName="LevelTwoTextNode" presStyleLbl="node4" presStyleIdx="6" presStyleCnt="24" custScaleX="52659" custScaleY="74059">
        <dgm:presLayoutVars>
          <dgm:chPref val="3"/>
        </dgm:presLayoutVars>
      </dgm:prSet>
      <dgm:spPr/>
      <dgm:t>
        <a:bodyPr/>
        <a:lstStyle/>
        <a:p>
          <a:endParaRPr lang="en-US"/>
        </a:p>
      </dgm:t>
    </dgm:pt>
    <dgm:pt modelId="{DC5950AB-BD17-470A-9764-6C8B9C4E19EC}" type="pres">
      <dgm:prSet presAssocID="{44BC5654-0453-458D-8E19-0A9C910D32F2}" presName="level3hierChild" presStyleCnt="0"/>
      <dgm:spPr/>
    </dgm:pt>
    <dgm:pt modelId="{C0E79030-C4EF-4101-B9D0-9B1FEC4BA247}" type="pres">
      <dgm:prSet presAssocID="{3230B52E-A5FE-410D-A33B-2B9B93F70B4E}" presName="conn2-1" presStyleLbl="parChTrans1D4" presStyleIdx="7" presStyleCnt="24"/>
      <dgm:spPr/>
      <dgm:t>
        <a:bodyPr/>
        <a:lstStyle/>
        <a:p>
          <a:endParaRPr lang="en-US"/>
        </a:p>
      </dgm:t>
    </dgm:pt>
    <dgm:pt modelId="{1CB4F2A0-BC43-4719-BFC8-DB3C43807A58}" type="pres">
      <dgm:prSet presAssocID="{3230B52E-A5FE-410D-A33B-2B9B93F70B4E}" presName="connTx" presStyleLbl="parChTrans1D4" presStyleIdx="7" presStyleCnt="24"/>
      <dgm:spPr/>
      <dgm:t>
        <a:bodyPr/>
        <a:lstStyle/>
        <a:p>
          <a:endParaRPr lang="en-US"/>
        </a:p>
      </dgm:t>
    </dgm:pt>
    <dgm:pt modelId="{47910763-51E3-4EE6-8202-24842D5B51C3}" type="pres">
      <dgm:prSet presAssocID="{5CC13C6E-9E22-4E22-A6FD-06DE163C488A}" presName="root2" presStyleCnt="0"/>
      <dgm:spPr/>
    </dgm:pt>
    <dgm:pt modelId="{ABCB4103-3EE5-4F7E-88FF-277A7BE8F94E}" type="pres">
      <dgm:prSet presAssocID="{5CC13C6E-9E22-4E22-A6FD-06DE163C488A}" presName="LevelTwoTextNode" presStyleLbl="node4" presStyleIdx="7" presStyleCnt="24" custScaleX="207290" custScaleY="85809">
        <dgm:presLayoutVars>
          <dgm:chPref val="3"/>
        </dgm:presLayoutVars>
      </dgm:prSet>
      <dgm:spPr/>
      <dgm:t>
        <a:bodyPr/>
        <a:lstStyle/>
        <a:p>
          <a:endParaRPr lang="en-US"/>
        </a:p>
      </dgm:t>
    </dgm:pt>
    <dgm:pt modelId="{27A7E93D-34BA-4352-8CF3-3596E2F3AFDF}" type="pres">
      <dgm:prSet presAssocID="{5CC13C6E-9E22-4E22-A6FD-06DE163C488A}" presName="level3hierChild" presStyleCnt="0"/>
      <dgm:spPr/>
    </dgm:pt>
    <dgm:pt modelId="{00DCEEFA-DC17-4EA9-AF95-E917FA2C17C1}" type="pres">
      <dgm:prSet presAssocID="{86F28859-7A2C-45FC-9106-3D3BEA430E14}" presName="conn2-1" presStyleLbl="parChTrans1D4" presStyleIdx="8" presStyleCnt="24"/>
      <dgm:spPr/>
      <dgm:t>
        <a:bodyPr/>
        <a:lstStyle/>
        <a:p>
          <a:endParaRPr lang="en-US"/>
        </a:p>
      </dgm:t>
    </dgm:pt>
    <dgm:pt modelId="{BB94911E-7DB3-447D-A3C3-205F663887D1}" type="pres">
      <dgm:prSet presAssocID="{86F28859-7A2C-45FC-9106-3D3BEA430E14}" presName="connTx" presStyleLbl="parChTrans1D4" presStyleIdx="8" presStyleCnt="24"/>
      <dgm:spPr/>
      <dgm:t>
        <a:bodyPr/>
        <a:lstStyle/>
        <a:p>
          <a:endParaRPr lang="en-US"/>
        </a:p>
      </dgm:t>
    </dgm:pt>
    <dgm:pt modelId="{7DE7F292-12CE-42BA-B641-0640E24628F4}" type="pres">
      <dgm:prSet presAssocID="{9EEA614E-4414-40AC-BC1F-F027036E5078}" presName="root2" presStyleCnt="0"/>
      <dgm:spPr/>
    </dgm:pt>
    <dgm:pt modelId="{E442537D-D5B2-46E7-92B5-32178D2DEC84}" type="pres">
      <dgm:prSet presAssocID="{9EEA614E-4414-40AC-BC1F-F027036E5078}" presName="LevelTwoTextNode" presStyleLbl="node4" presStyleIdx="8" presStyleCnt="24" custScaleX="207290" custScaleY="85809">
        <dgm:presLayoutVars>
          <dgm:chPref val="3"/>
        </dgm:presLayoutVars>
      </dgm:prSet>
      <dgm:spPr/>
      <dgm:t>
        <a:bodyPr/>
        <a:lstStyle/>
        <a:p>
          <a:endParaRPr lang="en-US"/>
        </a:p>
      </dgm:t>
    </dgm:pt>
    <dgm:pt modelId="{092D7A8E-C8BC-4EA6-973E-F2D5CED5F6D8}" type="pres">
      <dgm:prSet presAssocID="{9EEA614E-4414-40AC-BC1F-F027036E5078}" presName="level3hierChild" presStyleCnt="0"/>
      <dgm:spPr/>
    </dgm:pt>
    <dgm:pt modelId="{56DC9431-BFC4-44A5-8D0D-FDC4325305A3}" type="pres">
      <dgm:prSet presAssocID="{552B0ED6-3F79-4A0B-901A-F0E5FDB3C3FF}" presName="conn2-1" presStyleLbl="parChTrans1D4" presStyleIdx="9" presStyleCnt="24"/>
      <dgm:spPr/>
      <dgm:t>
        <a:bodyPr/>
        <a:lstStyle/>
        <a:p>
          <a:endParaRPr lang="en-US"/>
        </a:p>
      </dgm:t>
    </dgm:pt>
    <dgm:pt modelId="{C2BFB956-5CF4-4A7F-8A80-77EC44DA5F4C}" type="pres">
      <dgm:prSet presAssocID="{552B0ED6-3F79-4A0B-901A-F0E5FDB3C3FF}" presName="connTx" presStyleLbl="parChTrans1D4" presStyleIdx="9" presStyleCnt="24"/>
      <dgm:spPr/>
      <dgm:t>
        <a:bodyPr/>
        <a:lstStyle/>
        <a:p>
          <a:endParaRPr lang="en-US"/>
        </a:p>
      </dgm:t>
    </dgm:pt>
    <dgm:pt modelId="{639B669E-C48E-4241-AADA-530B7E18FB4E}" type="pres">
      <dgm:prSet presAssocID="{84D9D4E4-24DC-4EC6-BEE5-425C170613A9}" presName="root2" presStyleCnt="0"/>
      <dgm:spPr/>
    </dgm:pt>
    <dgm:pt modelId="{991890FE-2FE8-4F51-89D6-839BE10A542F}" type="pres">
      <dgm:prSet presAssocID="{84D9D4E4-24DC-4EC6-BEE5-425C170613A9}" presName="LevelTwoTextNode" presStyleLbl="node4" presStyleIdx="9" presStyleCnt="24" custScaleX="52659" custScaleY="74059">
        <dgm:presLayoutVars>
          <dgm:chPref val="3"/>
        </dgm:presLayoutVars>
      </dgm:prSet>
      <dgm:spPr/>
      <dgm:t>
        <a:bodyPr/>
        <a:lstStyle/>
        <a:p>
          <a:endParaRPr lang="en-US"/>
        </a:p>
      </dgm:t>
    </dgm:pt>
    <dgm:pt modelId="{958D09D2-D900-47D3-91B8-CEDBD64D84BF}" type="pres">
      <dgm:prSet presAssocID="{84D9D4E4-24DC-4EC6-BEE5-425C170613A9}" presName="level3hierChild" presStyleCnt="0"/>
      <dgm:spPr/>
    </dgm:pt>
    <dgm:pt modelId="{DD1B1EC7-1B63-419A-905E-3D1BC92C7E2A}" type="pres">
      <dgm:prSet presAssocID="{AA7B3A28-EF93-44DE-991E-0A63A0AA7D56}" presName="conn2-1" presStyleLbl="parChTrans1D4" presStyleIdx="10" presStyleCnt="24"/>
      <dgm:spPr/>
      <dgm:t>
        <a:bodyPr/>
        <a:lstStyle/>
        <a:p>
          <a:endParaRPr lang="en-US"/>
        </a:p>
      </dgm:t>
    </dgm:pt>
    <dgm:pt modelId="{07DFA236-EADD-443D-82F9-DE03D19124D4}" type="pres">
      <dgm:prSet presAssocID="{AA7B3A28-EF93-44DE-991E-0A63A0AA7D56}" presName="connTx" presStyleLbl="parChTrans1D4" presStyleIdx="10" presStyleCnt="24"/>
      <dgm:spPr/>
      <dgm:t>
        <a:bodyPr/>
        <a:lstStyle/>
        <a:p>
          <a:endParaRPr lang="en-US"/>
        </a:p>
      </dgm:t>
    </dgm:pt>
    <dgm:pt modelId="{77FCB0FF-A390-4619-9CEB-72C756E5B552}" type="pres">
      <dgm:prSet presAssocID="{EC6DEAB4-E4BE-466D-A977-84D1F43F8C58}" presName="root2" presStyleCnt="0"/>
      <dgm:spPr/>
    </dgm:pt>
    <dgm:pt modelId="{96CDBDAA-B737-40B4-9A89-AD556694C477}" type="pres">
      <dgm:prSet presAssocID="{EC6DEAB4-E4BE-466D-A977-84D1F43F8C58}" presName="LevelTwoTextNode" presStyleLbl="node4" presStyleIdx="10" presStyleCnt="24" custScaleX="207290" custScaleY="85809">
        <dgm:presLayoutVars>
          <dgm:chPref val="3"/>
        </dgm:presLayoutVars>
      </dgm:prSet>
      <dgm:spPr/>
      <dgm:t>
        <a:bodyPr/>
        <a:lstStyle/>
        <a:p>
          <a:endParaRPr lang="en-US"/>
        </a:p>
      </dgm:t>
    </dgm:pt>
    <dgm:pt modelId="{D166BEEF-606E-466F-BC2B-94FBB704E4DE}" type="pres">
      <dgm:prSet presAssocID="{EC6DEAB4-E4BE-466D-A977-84D1F43F8C58}" presName="level3hierChild" presStyleCnt="0"/>
      <dgm:spPr/>
    </dgm:pt>
    <dgm:pt modelId="{A0494DF0-DB4C-423D-BCBB-B04F68FE15BD}" type="pres">
      <dgm:prSet presAssocID="{7FBB8669-3CDC-4C19-AB9B-F5BB3BC191DD}" presName="conn2-1" presStyleLbl="parChTrans1D4" presStyleIdx="11" presStyleCnt="24"/>
      <dgm:spPr/>
      <dgm:t>
        <a:bodyPr/>
        <a:lstStyle/>
        <a:p>
          <a:endParaRPr lang="en-US"/>
        </a:p>
      </dgm:t>
    </dgm:pt>
    <dgm:pt modelId="{94401087-B78C-433F-9835-360C069CB8D8}" type="pres">
      <dgm:prSet presAssocID="{7FBB8669-3CDC-4C19-AB9B-F5BB3BC191DD}" presName="connTx" presStyleLbl="parChTrans1D4" presStyleIdx="11" presStyleCnt="24"/>
      <dgm:spPr/>
      <dgm:t>
        <a:bodyPr/>
        <a:lstStyle/>
        <a:p>
          <a:endParaRPr lang="en-US"/>
        </a:p>
      </dgm:t>
    </dgm:pt>
    <dgm:pt modelId="{574F8833-15AE-4D1E-93D0-7FE304086C97}" type="pres">
      <dgm:prSet presAssocID="{3AAC90B6-F9E1-4EC9-93DA-BE1A6DE6F07B}" presName="root2" presStyleCnt="0"/>
      <dgm:spPr/>
    </dgm:pt>
    <dgm:pt modelId="{A298A8EC-E90A-4A30-9536-C071DA7368CF}" type="pres">
      <dgm:prSet presAssocID="{3AAC90B6-F9E1-4EC9-93DA-BE1A6DE6F07B}" presName="LevelTwoTextNode" presStyleLbl="node4" presStyleIdx="11" presStyleCnt="24" custScaleX="207290" custScaleY="85809">
        <dgm:presLayoutVars>
          <dgm:chPref val="3"/>
        </dgm:presLayoutVars>
      </dgm:prSet>
      <dgm:spPr/>
      <dgm:t>
        <a:bodyPr/>
        <a:lstStyle/>
        <a:p>
          <a:endParaRPr lang="en-US"/>
        </a:p>
      </dgm:t>
    </dgm:pt>
    <dgm:pt modelId="{9639FB88-21BE-4045-AA10-F3B97B0D53FC}" type="pres">
      <dgm:prSet presAssocID="{3AAC90B6-F9E1-4EC9-93DA-BE1A6DE6F07B}" presName="level3hierChild" presStyleCnt="0"/>
      <dgm:spPr/>
    </dgm:pt>
    <dgm:pt modelId="{C2670F88-5FE2-4F29-948D-6A09155E7D81}" type="pres">
      <dgm:prSet presAssocID="{FE755D32-80A2-495A-A99E-F94C646F0CB7}" presName="conn2-1" presStyleLbl="parChTrans1D2" presStyleIdx="1" presStyleCnt="2"/>
      <dgm:spPr/>
      <dgm:t>
        <a:bodyPr/>
        <a:lstStyle/>
        <a:p>
          <a:endParaRPr lang="en-US"/>
        </a:p>
      </dgm:t>
    </dgm:pt>
    <dgm:pt modelId="{22E87E2D-CCC9-4504-8261-DF11C61CC493}" type="pres">
      <dgm:prSet presAssocID="{FE755D32-80A2-495A-A99E-F94C646F0CB7}" presName="connTx" presStyleLbl="parChTrans1D2" presStyleIdx="1" presStyleCnt="2"/>
      <dgm:spPr/>
      <dgm:t>
        <a:bodyPr/>
        <a:lstStyle/>
        <a:p>
          <a:endParaRPr lang="en-US"/>
        </a:p>
      </dgm:t>
    </dgm:pt>
    <dgm:pt modelId="{4DF6C976-C579-4E9F-B46D-7F8E0A60CFA3}" type="pres">
      <dgm:prSet presAssocID="{E322C560-0D4F-436B-9482-33A3C8A76E85}" presName="root2" presStyleCnt="0"/>
      <dgm:spPr/>
    </dgm:pt>
    <dgm:pt modelId="{77C5C59C-C00F-41EF-B7C2-942335E1C308}" type="pres">
      <dgm:prSet presAssocID="{E322C560-0D4F-436B-9482-33A3C8A76E85}" presName="LevelTwoTextNode" presStyleLbl="node2" presStyleIdx="1" presStyleCnt="2" custScaleX="52659" custScaleY="74059">
        <dgm:presLayoutVars>
          <dgm:chPref val="3"/>
        </dgm:presLayoutVars>
      </dgm:prSet>
      <dgm:spPr/>
      <dgm:t>
        <a:bodyPr/>
        <a:lstStyle/>
        <a:p>
          <a:endParaRPr lang="en-US"/>
        </a:p>
      </dgm:t>
    </dgm:pt>
    <dgm:pt modelId="{D80EA5CE-1619-43C8-AF20-02072EECB839}" type="pres">
      <dgm:prSet presAssocID="{E322C560-0D4F-436B-9482-33A3C8A76E85}" presName="level3hierChild" presStyleCnt="0"/>
      <dgm:spPr/>
    </dgm:pt>
    <dgm:pt modelId="{F8227468-5F8C-44C1-BA54-3748FA5842B6}" type="pres">
      <dgm:prSet presAssocID="{12B98BF9-8E8C-4FC3-B4CE-12456BB51280}" presName="conn2-1" presStyleLbl="parChTrans1D3" presStyleIdx="2" presStyleCnt="4"/>
      <dgm:spPr/>
      <dgm:t>
        <a:bodyPr/>
        <a:lstStyle/>
        <a:p>
          <a:endParaRPr lang="en-US"/>
        </a:p>
      </dgm:t>
    </dgm:pt>
    <dgm:pt modelId="{951F8798-292C-48D7-ABAE-FB4CE1CFFDE8}" type="pres">
      <dgm:prSet presAssocID="{12B98BF9-8E8C-4FC3-B4CE-12456BB51280}" presName="connTx" presStyleLbl="parChTrans1D3" presStyleIdx="2" presStyleCnt="4"/>
      <dgm:spPr/>
      <dgm:t>
        <a:bodyPr/>
        <a:lstStyle/>
        <a:p>
          <a:endParaRPr lang="en-US"/>
        </a:p>
      </dgm:t>
    </dgm:pt>
    <dgm:pt modelId="{813A6D5B-EF15-4899-811B-B080428E21A3}" type="pres">
      <dgm:prSet presAssocID="{E542B69A-1CC1-46E8-A73C-7B9FB3961DCA}" presName="root2" presStyleCnt="0"/>
      <dgm:spPr/>
    </dgm:pt>
    <dgm:pt modelId="{E12FBB21-1CE6-4FCC-A568-7F7797F854E4}" type="pres">
      <dgm:prSet presAssocID="{E542B69A-1CC1-46E8-A73C-7B9FB3961DCA}" presName="LevelTwoTextNode" presStyleLbl="node3" presStyleIdx="2" presStyleCnt="4" custScaleX="52659" custScaleY="74059">
        <dgm:presLayoutVars>
          <dgm:chPref val="3"/>
        </dgm:presLayoutVars>
      </dgm:prSet>
      <dgm:spPr/>
      <dgm:t>
        <a:bodyPr/>
        <a:lstStyle/>
        <a:p>
          <a:endParaRPr lang="en-US"/>
        </a:p>
      </dgm:t>
    </dgm:pt>
    <dgm:pt modelId="{25905DB2-6B52-4437-B428-AC376A80CB36}" type="pres">
      <dgm:prSet presAssocID="{E542B69A-1CC1-46E8-A73C-7B9FB3961DCA}" presName="level3hierChild" presStyleCnt="0"/>
      <dgm:spPr/>
    </dgm:pt>
    <dgm:pt modelId="{43C87F2F-B175-4A6A-9AEA-CF130FB34405}" type="pres">
      <dgm:prSet presAssocID="{CE45DBA2-4F52-4EE3-A32D-2CA84C0C8D19}" presName="conn2-1" presStyleLbl="parChTrans1D4" presStyleIdx="12" presStyleCnt="24"/>
      <dgm:spPr/>
      <dgm:t>
        <a:bodyPr/>
        <a:lstStyle/>
        <a:p>
          <a:endParaRPr lang="en-US"/>
        </a:p>
      </dgm:t>
    </dgm:pt>
    <dgm:pt modelId="{58B1B30C-42B7-4DD7-9125-3903A7E4252F}" type="pres">
      <dgm:prSet presAssocID="{CE45DBA2-4F52-4EE3-A32D-2CA84C0C8D19}" presName="connTx" presStyleLbl="parChTrans1D4" presStyleIdx="12" presStyleCnt="24"/>
      <dgm:spPr/>
      <dgm:t>
        <a:bodyPr/>
        <a:lstStyle/>
        <a:p>
          <a:endParaRPr lang="en-US"/>
        </a:p>
      </dgm:t>
    </dgm:pt>
    <dgm:pt modelId="{B573B584-91FC-471E-8743-2441DC3F9CDF}" type="pres">
      <dgm:prSet presAssocID="{D3D2C2E1-3617-45D7-899E-C9231D1B2A35}" presName="root2" presStyleCnt="0"/>
      <dgm:spPr/>
    </dgm:pt>
    <dgm:pt modelId="{EFF3F411-7229-4215-9EA6-9E94392B5F6C}" type="pres">
      <dgm:prSet presAssocID="{D3D2C2E1-3617-45D7-899E-C9231D1B2A35}" presName="LevelTwoTextNode" presStyleLbl="node4" presStyleIdx="12" presStyleCnt="24" custScaleX="52659" custScaleY="74059">
        <dgm:presLayoutVars>
          <dgm:chPref val="3"/>
        </dgm:presLayoutVars>
      </dgm:prSet>
      <dgm:spPr/>
      <dgm:t>
        <a:bodyPr/>
        <a:lstStyle/>
        <a:p>
          <a:endParaRPr lang="en-US"/>
        </a:p>
      </dgm:t>
    </dgm:pt>
    <dgm:pt modelId="{A0D80518-4B0C-4C8C-9BD1-DB95D962926D}" type="pres">
      <dgm:prSet presAssocID="{D3D2C2E1-3617-45D7-899E-C9231D1B2A35}" presName="level3hierChild" presStyleCnt="0"/>
      <dgm:spPr/>
    </dgm:pt>
    <dgm:pt modelId="{2FA142E5-5C65-47FC-B2B0-487F72486A28}" type="pres">
      <dgm:prSet presAssocID="{5A91F0B8-C860-4E69-9E58-A4E937F3E58C}" presName="conn2-1" presStyleLbl="parChTrans1D4" presStyleIdx="13" presStyleCnt="24"/>
      <dgm:spPr/>
      <dgm:t>
        <a:bodyPr/>
        <a:lstStyle/>
        <a:p>
          <a:endParaRPr lang="en-US"/>
        </a:p>
      </dgm:t>
    </dgm:pt>
    <dgm:pt modelId="{35207A07-373D-4544-8978-CBEA34807330}" type="pres">
      <dgm:prSet presAssocID="{5A91F0B8-C860-4E69-9E58-A4E937F3E58C}" presName="connTx" presStyleLbl="parChTrans1D4" presStyleIdx="13" presStyleCnt="24"/>
      <dgm:spPr/>
      <dgm:t>
        <a:bodyPr/>
        <a:lstStyle/>
        <a:p>
          <a:endParaRPr lang="en-US"/>
        </a:p>
      </dgm:t>
    </dgm:pt>
    <dgm:pt modelId="{9E0B42F2-CB95-4C5E-9D08-3C62BDAE41F8}" type="pres">
      <dgm:prSet presAssocID="{A9C9997C-34FF-40BB-9381-13D09E383EB6}" presName="root2" presStyleCnt="0"/>
      <dgm:spPr/>
    </dgm:pt>
    <dgm:pt modelId="{EBF5C773-2176-4A21-AA3C-BCA68AD026A9}" type="pres">
      <dgm:prSet presAssocID="{A9C9997C-34FF-40BB-9381-13D09E383EB6}" presName="LevelTwoTextNode" presStyleLbl="node4" presStyleIdx="13" presStyleCnt="24" custScaleX="207290" custScaleY="85809">
        <dgm:presLayoutVars>
          <dgm:chPref val="3"/>
        </dgm:presLayoutVars>
      </dgm:prSet>
      <dgm:spPr/>
      <dgm:t>
        <a:bodyPr/>
        <a:lstStyle/>
        <a:p>
          <a:endParaRPr lang="en-US"/>
        </a:p>
      </dgm:t>
    </dgm:pt>
    <dgm:pt modelId="{F638C719-A73A-440A-A76A-5F9B8A53AD6B}" type="pres">
      <dgm:prSet presAssocID="{A9C9997C-34FF-40BB-9381-13D09E383EB6}" presName="level3hierChild" presStyleCnt="0"/>
      <dgm:spPr/>
    </dgm:pt>
    <dgm:pt modelId="{99A3DE90-CB9F-4F87-9BEF-46FF9D428538}" type="pres">
      <dgm:prSet presAssocID="{373B5124-5218-4F4A-AA26-20EDA27375A0}" presName="conn2-1" presStyleLbl="parChTrans1D4" presStyleIdx="14" presStyleCnt="24"/>
      <dgm:spPr/>
      <dgm:t>
        <a:bodyPr/>
        <a:lstStyle/>
        <a:p>
          <a:endParaRPr lang="en-US"/>
        </a:p>
      </dgm:t>
    </dgm:pt>
    <dgm:pt modelId="{E1042C4C-64A8-442F-B6D9-5007B65B983F}" type="pres">
      <dgm:prSet presAssocID="{373B5124-5218-4F4A-AA26-20EDA27375A0}" presName="connTx" presStyleLbl="parChTrans1D4" presStyleIdx="14" presStyleCnt="24"/>
      <dgm:spPr/>
      <dgm:t>
        <a:bodyPr/>
        <a:lstStyle/>
        <a:p>
          <a:endParaRPr lang="en-US"/>
        </a:p>
      </dgm:t>
    </dgm:pt>
    <dgm:pt modelId="{0F402269-A1C7-4D9E-B6E8-90EFFB9ECE61}" type="pres">
      <dgm:prSet presAssocID="{26014C0D-F9C1-433F-97F8-89308175FD14}" presName="root2" presStyleCnt="0"/>
      <dgm:spPr/>
    </dgm:pt>
    <dgm:pt modelId="{4CCEEC07-7538-4471-AD3D-2DD7C0427AB0}" type="pres">
      <dgm:prSet presAssocID="{26014C0D-F9C1-433F-97F8-89308175FD14}" presName="LevelTwoTextNode" presStyleLbl="node4" presStyleIdx="14" presStyleCnt="24" custScaleX="207290" custScaleY="85809">
        <dgm:presLayoutVars>
          <dgm:chPref val="3"/>
        </dgm:presLayoutVars>
      </dgm:prSet>
      <dgm:spPr/>
      <dgm:t>
        <a:bodyPr/>
        <a:lstStyle/>
        <a:p>
          <a:endParaRPr lang="en-US"/>
        </a:p>
      </dgm:t>
    </dgm:pt>
    <dgm:pt modelId="{6A9D0789-62B9-4B8B-8F0E-D441DE2978F6}" type="pres">
      <dgm:prSet presAssocID="{26014C0D-F9C1-433F-97F8-89308175FD14}" presName="level3hierChild" presStyleCnt="0"/>
      <dgm:spPr/>
    </dgm:pt>
    <dgm:pt modelId="{45C25CEB-55F0-44DE-80C3-335D304B336B}" type="pres">
      <dgm:prSet presAssocID="{45BF75B7-F6CB-4A35-964F-8AD5AA5CE13C}" presName="conn2-1" presStyleLbl="parChTrans1D4" presStyleIdx="15" presStyleCnt="24"/>
      <dgm:spPr/>
      <dgm:t>
        <a:bodyPr/>
        <a:lstStyle/>
        <a:p>
          <a:endParaRPr lang="en-US"/>
        </a:p>
      </dgm:t>
    </dgm:pt>
    <dgm:pt modelId="{C1FB771D-845B-49CA-AAB5-79C77BAAD06C}" type="pres">
      <dgm:prSet presAssocID="{45BF75B7-F6CB-4A35-964F-8AD5AA5CE13C}" presName="connTx" presStyleLbl="parChTrans1D4" presStyleIdx="15" presStyleCnt="24"/>
      <dgm:spPr/>
      <dgm:t>
        <a:bodyPr/>
        <a:lstStyle/>
        <a:p>
          <a:endParaRPr lang="en-US"/>
        </a:p>
      </dgm:t>
    </dgm:pt>
    <dgm:pt modelId="{5B0C8BDF-CB0C-4412-8E92-81894D644F11}" type="pres">
      <dgm:prSet presAssocID="{BAA57B01-702D-4270-BB7D-A1A6C203D542}" presName="root2" presStyleCnt="0"/>
      <dgm:spPr/>
    </dgm:pt>
    <dgm:pt modelId="{348D65D6-3EE5-4C08-AB4A-C7595A2786C5}" type="pres">
      <dgm:prSet presAssocID="{BAA57B01-702D-4270-BB7D-A1A6C203D542}" presName="LevelTwoTextNode" presStyleLbl="node4" presStyleIdx="15" presStyleCnt="24" custScaleX="52659" custScaleY="74059">
        <dgm:presLayoutVars>
          <dgm:chPref val="3"/>
        </dgm:presLayoutVars>
      </dgm:prSet>
      <dgm:spPr/>
      <dgm:t>
        <a:bodyPr/>
        <a:lstStyle/>
        <a:p>
          <a:endParaRPr lang="en-US"/>
        </a:p>
      </dgm:t>
    </dgm:pt>
    <dgm:pt modelId="{DDA247DB-FED5-430F-841B-70D1565F8A69}" type="pres">
      <dgm:prSet presAssocID="{BAA57B01-702D-4270-BB7D-A1A6C203D542}" presName="level3hierChild" presStyleCnt="0"/>
      <dgm:spPr/>
    </dgm:pt>
    <dgm:pt modelId="{D37B68DA-6C62-4582-846F-C1FA0A711B86}" type="pres">
      <dgm:prSet presAssocID="{AA633404-C2C4-433A-B723-C31874BB0EED}" presName="conn2-1" presStyleLbl="parChTrans1D4" presStyleIdx="16" presStyleCnt="24"/>
      <dgm:spPr/>
      <dgm:t>
        <a:bodyPr/>
        <a:lstStyle/>
        <a:p>
          <a:endParaRPr lang="en-US"/>
        </a:p>
      </dgm:t>
    </dgm:pt>
    <dgm:pt modelId="{14CDC8D9-7E6E-4776-A191-1E9B53067764}" type="pres">
      <dgm:prSet presAssocID="{AA633404-C2C4-433A-B723-C31874BB0EED}" presName="connTx" presStyleLbl="parChTrans1D4" presStyleIdx="16" presStyleCnt="24"/>
      <dgm:spPr/>
      <dgm:t>
        <a:bodyPr/>
        <a:lstStyle/>
        <a:p>
          <a:endParaRPr lang="en-US"/>
        </a:p>
      </dgm:t>
    </dgm:pt>
    <dgm:pt modelId="{1ABB72F3-22C7-4A08-B6B1-EE954A2FB778}" type="pres">
      <dgm:prSet presAssocID="{4F86125C-3F97-44F3-9B73-1FD81ADBF078}" presName="root2" presStyleCnt="0"/>
      <dgm:spPr/>
    </dgm:pt>
    <dgm:pt modelId="{0BC50022-98D1-4DB3-9999-148CEB87E528}" type="pres">
      <dgm:prSet presAssocID="{4F86125C-3F97-44F3-9B73-1FD81ADBF078}" presName="LevelTwoTextNode" presStyleLbl="node4" presStyleIdx="16" presStyleCnt="24" custScaleX="207290" custScaleY="85809">
        <dgm:presLayoutVars>
          <dgm:chPref val="3"/>
        </dgm:presLayoutVars>
      </dgm:prSet>
      <dgm:spPr/>
      <dgm:t>
        <a:bodyPr/>
        <a:lstStyle/>
        <a:p>
          <a:endParaRPr lang="en-US"/>
        </a:p>
      </dgm:t>
    </dgm:pt>
    <dgm:pt modelId="{A795E675-E0D0-4AF2-8173-4A6B790B54FB}" type="pres">
      <dgm:prSet presAssocID="{4F86125C-3F97-44F3-9B73-1FD81ADBF078}" presName="level3hierChild" presStyleCnt="0"/>
      <dgm:spPr/>
    </dgm:pt>
    <dgm:pt modelId="{01AB2D08-5461-450A-9795-E417E86758A9}" type="pres">
      <dgm:prSet presAssocID="{471C27F8-EB83-47F6-AF04-A704FB5D9D38}" presName="conn2-1" presStyleLbl="parChTrans1D4" presStyleIdx="17" presStyleCnt="24"/>
      <dgm:spPr/>
      <dgm:t>
        <a:bodyPr/>
        <a:lstStyle/>
        <a:p>
          <a:endParaRPr lang="en-US"/>
        </a:p>
      </dgm:t>
    </dgm:pt>
    <dgm:pt modelId="{12D9F773-48A7-49A5-9375-A7AB4AF0E0FA}" type="pres">
      <dgm:prSet presAssocID="{471C27F8-EB83-47F6-AF04-A704FB5D9D38}" presName="connTx" presStyleLbl="parChTrans1D4" presStyleIdx="17" presStyleCnt="24"/>
      <dgm:spPr/>
      <dgm:t>
        <a:bodyPr/>
        <a:lstStyle/>
        <a:p>
          <a:endParaRPr lang="en-US"/>
        </a:p>
      </dgm:t>
    </dgm:pt>
    <dgm:pt modelId="{226F897F-6FE4-4DE3-AEDE-97EEEE287321}" type="pres">
      <dgm:prSet presAssocID="{26EC5357-E477-48FF-8EC2-186721E028BA}" presName="root2" presStyleCnt="0"/>
      <dgm:spPr/>
    </dgm:pt>
    <dgm:pt modelId="{A65B63D2-567A-4ACF-A326-93CE2DDA94C8}" type="pres">
      <dgm:prSet presAssocID="{26EC5357-E477-48FF-8EC2-186721E028BA}" presName="LevelTwoTextNode" presStyleLbl="node4" presStyleIdx="17" presStyleCnt="24" custScaleX="207290" custScaleY="85809">
        <dgm:presLayoutVars>
          <dgm:chPref val="3"/>
        </dgm:presLayoutVars>
      </dgm:prSet>
      <dgm:spPr/>
      <dgm:t>
        <a:bodyPr/>
        <a:lstStyle/>
        <a:p>
          <a:endParaRPr lang="en-US"/>
        </a:p>
      </dgm:t>
    </dgm:pt>
    <dgm:pt modelId="{79BDD605-C128-47EC-A64E-C5940C239E99}" type="pres">
      <dgm:prSet presAssocID="{26EC5357-E477-48FF-8EC2-186721E028BA}" presName="level3hierChild" presStyleCnt="0"/>
      <dgm:spPr/>
    </dgm:pt>
    <dgm:pt modelId="{C880B17F-772E-4802-9D5E-3D32EDFDB91E}" type="pres">
      <dgm:prSet presAssocID="{FCB5E59D-E73F-4272-867D-323CB0D165AC}" presName="conn2-1" presStyleLbl="parChTrans1D3" presStyleIdx="3" presStyleCnt="4"/>
      <dgm:spPr/>
      <dgm:t>
        <a:bodyPr/>
        <a:lstStyle/>
        <a:p>
          <a:endParaRPr lang="en-US"/>
        </a:p>
      </dgm:t>
    </dgm:pt>
    <dgm:pt modelId="{77CF49D6-153B-4C3A-AFC9-F822AB241574}" type="pres">
      <dgm:prSet presAssocID="{FCB5E59D-E73F-4272-867D-323CB0D165AC}" presName="connTx" presStyleLbl="parChTrans1D3" presStyleIdx="3" presStyleCnt="4"/>
      <dgm:spPr/>
      <dgm:t>
        <a:bodyPr/>
        <a:lstStyle/>
        <a:p>
          <a:endParaRPr lang="en-US"/>
        </a:p>
      </dgm:t>
    </dgm:pt>
    <dgm:pt modelId="{BF86BF68-D93D-43C7-B962-0FF44170E245}" type="pres">
      <dgm:prSet presAssocID="{4589E0E8-DE1C-44C5-8DF0-E64D3E66D72C}" presName="root2" presStyleCnt="0"/>
      <dgm:spPr/>
    </dgm:pt>
    <dgm:pt modelId="{2107DC8F-B7B6-4314-B660-9DF65C7B13CA}" type="pres">
      <dgm:prSet presAssocID="{4589E0E8-DE1C-44C5-8DF0-E64D3E66D72C}" presName="LevelTwoTextNode" presStyleLbl="node3" presStyleIdx="3" presStyleCnt="4" custScaleX="52659" custScaleY="74059">
        <dgm:presLayoutVars>
          <dgm:chPref val="3"/>
        </dgm:presLayoutVars>
      </dgm:prSet>
      <dgm:spPr/>
      <dgm:t>
        <a:bodyPr/>
        <a:lstStyle/>
        <a:p>
          <a:endParaRPr lang="en-US"/>
        </a:p>
      </dgm:t>
    </dgm:pt>
    <dgm:pt modelId="{ACB31C34-E723-4328-AB37-AA74A42A38A2}" type="pres">
      <dgm:prSet presAssocID="{4589E0E8-DE1C-44C5-8DF0-E64D3E66D72C}" presName="level3hierChild" presStyleCnt="0"/>
      <dgm:spPr/>
    </dgm:pt>
    <dgm:pt modelId="{81B277DF-252A-4C23-AA1C-8CD80264D14F}" type="pres">
      <dgm:prSet presAssocID="{134659EB-5DB3-47FA-86E2-819ED872D8F0}" presName="conn2-1" presStyleLbl="parChTrans1D4" presStyleIdx="18" presStyleCnt="24"/>
      <dgm:spPr/>
      <dgm:t>
        <a:bodyPr/>
        <a:lstStyle/>
        <a:p>
          <a:endParaRPr lang="en-US"/>
        </a:p>
      </dgm:t>
    </dgm:pt>
    <dgm:pt modelId="{D97EAA24-67F7-4591-A6F7-55E6681FFD3D}" type="pres">
      <dgm:prSet presAssocID="{134659EB-5DB3-47FA-86E2-819ED872D8F0}" presName="connTx" presStyleLbl="parChTrans1D4" presStyleIdx="18" presStyleCnt="24"/>
      <dgm:spPr/>
      <dgm:t>
        <a:bodyPr/>
        <a:lstStyle/>
        <a:p>
          <a:endParaRPr lang="en-US"/>
        </a:p>
      </dgm:t>
    </dgm:pt>
    <dgm:pt modelId="{3E16B17F-0686-4295-A506-62CC3DCD940B}" type="pres">
      <dgm:prSet presAssocID="{1669A869-A0A6-4DA9-B070-E3520F8D5BFC}" presName="root2" presStyleCnt="0"/>
      <dgm:spPr/>
    </dgm:pt>
    <dgm:pt modelId="{789CCD6D-8360-46E6-81D6-E382BF7EDCCE}" type="pres">
      <dgm:prSet presAssocID="{1669A869-A0A6-4DA9-B070-E3520F8D5BFC}" presName="LevelTwoTextNode" presStyleLbl="node4" presStyleIdx="18" presStyleCnt="24" custScaleX="52659" custScaleY="74059">
        <dgm:presLayoutVars>
          <dgm:chPref val="3"/>
        </dgm:presLayoutVars>
      </dgm:prSet>
      <dgm:spPr/>
      <dgm:t>
        <a:bodyPr/>
        <a:lstStyle/>
        <a:p>
          <a:endParaRPr lang="en-US"/>
        </a:p>
      </dgm:t>
    </dgm:pt>
    <dgm:pt modelId="{886EC69A-F230-4ED8-99EC-E8A51EB61433}" type="pres">
      <dgm:prSet presAssocID="{1669A869-A0A6-4DA9-B070-E3520F8D5BFC}" presName="level3hierChild" presStyleCnt="0"/>
      <dgm:spPr/>
    </dgm:pt>
    <dgm:pt modelId="{6E85179F-D9E0-4CD2-978A-732E8CC69010}" type="pres">
      <dgm:prSet presAssocID="{41C4B025-D6F2-4D4C-890C-E949BB19AE24}" presName="conn2-1" presStyleLbl="parChTrans1D4" presStyleIdx="19" presStyleCnt="24"/>
      <dgm:spPr/>
      <dgm:t>
        <a:bodyPr/>
        <a:lstStyle/>
        <a:p>
          <a:endParaRPr lang="en-US"/>
        </a:p>
      </dgm:t>
    </dgm:pt>
    <dgm:pt modelId="{2293EB3F-07A8-48D6-AC17-D76065477E92}" type="pres">
      <dgm:prSet presAssocID="{41C4B025-D6F2-4D4C-890C-E949BB19AE24}" presName="connTx" presStyleLbl="parChTrans1D4" presStyleIdx="19" presStyleCnt="24"/>
      <dgm:spPr/>
      <dgm:t>
        <a:bodyPr/>
        <a:lstStyle/>
        <a:p>
          <a:endParaRPr lang="en-US"/>
        </a:p>
      </dgm:t>
    </dgm:pt>
    <dgm:pt modelId="{38D329D0-762E-46F6-A0FD-7024329C9642}" type="pres">
      <dgm:prSet presAssocID="{2FA4996B-CD0A-453B-B9BB-F81019F2DE50}" presName="root2" presStyleCnt="0"/>
      <dgm:spPr/>
    </dgm:pt>
    <dgm:pt modelId="{3F0A36A7-028B-4C84-83CB-E8A8E66652C8}" type="pres">
      <dgm:prSet presAssocID="{2FA4996B-CD0A-453B-B9BB-F81019F2DE50}" presName="LevelTwoTextNode" presStyleLbl="node4" presStyleIdx="19" presStyleCnt="24" custScaleX="207290" custScaleY="85809">
        <dgm:presLayoutVars>
          <dgm:chPref val="3"/>
        </dgm:presLayoutVars>
      </dgm:prSet>
      <dgm:spPr/>
      <dgm:t>
        <a:bodyPr/>
        <a:lstStyle/>
        <a:p>
          <a:endParaRPr lang="en-US"/>
        </a:p>
      </dgm:t>
    </dgm:pt>
    <dgm:pt modelId="{521F4467-1D19-4441-B976-A92BDBA43D1C}" type="pres">
      <dgm:prSet presAssocID="{2FA4996B-CD0A-453B-B9BB-F81019F2DE50}" presName="level3hierChild" presStyleCnt="0"/>
      <dgm:spPr/>
    </dgm:pt>
    <dgm:pt modelId="{D5CCF25F-0994-4600-9F22-A3C91E335EF5}" type="pres">
      <dgm:prSet presAssocID="{274D23F7-F04A-45ED-968A-0256389819B9}" presName="conn2-1" presStyleLbl="parChTrans1D4" presStyleIdx="20" presStyleCnt="24"/>
      <dgm:spPr/>
      <dgm:t>
        <a:bodyPr/>
        <a:lstStyle/>
        <a:p>
          <a:endParaRPr lang="en-US"/>
        </a:p>
      </dgm:t>
    </dgm:pt>
    <dgm:pt modelId="{E2FA770C-0FE8-4EBC-A6F1-9387C4EAB90C}" type="pres">
      <dgm:prSet presAssocID="{274D23F7-F04A-45ED-968A-0256389819B9}" presName="connTx" presStyleLbl="parChTrans1D4" presStyleIdx="20" presStyleCnt="24"/>
      <dgm:spPr/>
      <dgm:t>
        <a:bodyPr/>
        <a:lstStyle/>
        <a:p>
          <a:endParaRPr lang="en-US"/>
        </a:p>
      </dgm:t>
    </dgm:pt>
    <dgm:pt modelId="{1349F855-DB2B-4921-B42B-C4710875EF6B}" type="pres">
      <dgm:prSet presAssocID="{B49822CC-D310-4109-9BC5-F9DBF5A2FC7A}" presName="root2" presStyleCnt="0"/>
      <dgm:spPr/>
    </dgm:pt>
    <dgm:pt modelId="{9B0ADCE2-A002-44D0-BEB8-8A7DFF1E4BDC}" type="pres">
      <dgm:prSet presAssocID="{B49822CC-D310-4109-9BC5-F9DBF5A2FC7A}" presName="LevelTwoTextNode" presStyleLbl="node4" presStyleIdx="20" presStyleCnt="24" custScaleX="207290" custScaleY="85809">
        <dgm:presLayoutVars>
          <dgm:chPref val="3"/>
        </dgm:presLayoutVars>
      </dgm:prSet>
      <dgm:spPr/>
      <dgm:t>
        <a:bodyPr/>
        <a:lstStyle/>
        <a:p>
          <a:endParaRPr lang="en-US"/>
        </a:p>
      </dgm:t>
    </dgm:pt>
    <dgm:pt modelId="{DB269D37-56EC-49F0-97D6-545745A7FC4B}" type="pres">
      <dgm:prSet presAssocID="{B49822CC-D310-4109-9BC5-F9DBF5A2FC7A}" presName="level3hierChild" presStyleCnt="0"/>
      <dgm:spPr/>
    </dgm:pt>
    <dgm:pt modelId="{1D7D78D5-27EF-405A-A82E-FE8E90782AA8}" type="pres">
      <dgm:prSet presAssocID="{4851786D-2A6E-44F3-9353-614B75D0A088}" presName="conn2-1" presStyleLbl="parChTrans1D4" presStyleIdx="21" presStyleCnt="24"/>
      <dgm:spPr/>
      <dgm:t>
        <a:bodyPr/>
        <a:lstStyle/>
        <a:p>
          <a:endParaRPr lang="en-US"/>
        </a:p>
      </dgm:t>
    </dgm:pt>
    <dgm:pt modelId="{F6531A4F-2DE9-4BC7-82A3-4BCB546F80F6}" type="pres">
      <dgm:prSet presAssocID="{4851786D-2A6E-44F3-9353-614B75D0A088}" presName="connTx" presStyleLbl="parChTrans1D4" presStyleIdx="21" presStyleCnt="24"/>
      <dgm:spPr/>
      <dgm:t>
        <a:bodyPr/>
        <a:lstStyle/>
        <a:p>
          <a:endParaRPr lang="en-US"/>
        </a:p>
      </dgm:t>
    </dgm:pt>
    <dgm:pt modelId="{3F8547F3-6E81-48B7-9C38-D81C3D47FF89}" type="pres">
      <dgm:prSet presAssocID="{9F251F32-0BDD-44E7-9702-2DB043B5094A}" presName="root2" presStyleCnt="0"/>
      <dgm:spPr/>
    </dgm:pt>
    <dgm:pt modelId="{0ADCC251-69D4-47E9-8852-072051F59C8A}" type="pres">
      <dgm:prSet presAssocID="{9F251F32-0BDD-44E7-9702-2DB043B5094A}" presName="LevelTwoTextNode" presStyleLbl="node4" presStyleIdx="21" presStyleCnt="24" custScaleX="52659" custScaleY="74059">
        <dgm:presLayoutVars>
          <dgm:chPref val="3"/>
        </dgm:presLayoutVars>
      </dgm:prSet>
      <dgm:spPr/>
      <dgm:t>
        <a:bodyPr/>
        <a:lstStyle/>
        <a:p>
          <a:endParaRPr lang="en-US"/>
        </a:p>
      </dgm:t>
    </dgm:pt>
    <dgm:pt modelId="{7DB9416D-6F70-490B-82C4-6782DB740189}" type="pres">
      <dgm:prSet presAssocID="{9F251F32-0BDD-44E7-9702-2DB043B5094A}" presName="level3hierChild" presStyleCnt="0"/>
      <dgm:spPr/>
    </dgm:pt>
    <dgm:pt modelId="{56F1590A-4D97-412F-81AC-B21CAAB5D3FC}" type="pres">
      <dgm:prSet presAssocID="{EF2C6BFF-A5F3-47E6-BAFF-CE1E446D920F}" presName="conn2-1" presStyleLbl="parChTrans1D4" presStyleIdx="22" presStyleCnt="24"/>
      <dgm:spPr/>
      <dgm:t>
        <a:bodyPr/>
        <a:lstStyle/>
        <a:p>
          <a:endParaRPr lang="en-US"/>
        </a:p>
      </dgm:t>
    </dgm:pt>
    <dgm:pt modelId="{AE504457-4446-49C4-A349-098E9EA03EE5}" type="pres">
      <dgm:prSet presAssocID="{EF2C6BFF-A5F3-47E6-BAFF-CE1E446D920F}" presName="connTx" presStyleLbl="parChTrans1D4" presStyleIdx="22" presStyleCnt="24"/>
      <dgm:spPr/>
      <dgm:t>
        <a:bodyPr/>
        <a:lstStyle/>
        <a:p>
          <a:endParaRPr lang="en-US"/>
        </a:p>
      </dgm:t>
    </dgm:pt>
    <dgm:pt modelId="{17FA0E8B-2D22-4E20-ACCB-28C55F8A2A2A}" type="pres">
      <dgm:prSet presAssocID="{8864562D-103C-46A5-AF87-7FC0600AD495}" presName="root2" presStyleCnt="0"/>
      <dgm:spPr/>
    </dgm:pt>
    <dgm:pt modelId="{CD3ACCDF-80E9-4623-8A60-1E6E6484F95B}" type="pres">
      <dgm:prSet presAssocID="{8864562D-103C-46A5-AF87-7FC0600AD495}" presName="LevelTwoTextNode" presStyleLbl="node4" presStyleIdx="22" presStyleCnt="24" custScaleX="207290" custScaleY="85809">
        <dgm:presLayoutVars>
          <dgm:chPref val="3"/>
        </dgm:presLayoutVars>
      </dgm:prSet>
      <dgm:spPr/>
      <dgm:t>
        <a:bodyPr/>
        <a:lstStyle/>
        <a:p>
          <a:endParaRPr lang="en-US"/>
        </a:p>
      </dgm:t>
    </dgm:pt>
    <dgm:pt modelId="{262FF728-08CC-4D83-86F1-A1B066304CB5}" type="pres">
      <dgm:prSet presAssocID="{8864562D-103C-46A5-AF87-7FC0600AD495}" presName="level3hierChild" presStyleCnt="0"/>
      <dgm:spPr/>
    </dgm:pt>
    <dgm:pt modelId="{7990DE12-B276-4A17-B0EA-8C322816871D}" type="pres">
      <dgm:prSet presAssocID="{8BB1E12C-6EB5-4F80-ACA0-3CDB9A518CE2}" presName="conn2-1" presStyleLbl="parChTrans1D4" presStyleIdx="23" presStyleCnt="24"/>
      <dgm:spPr/>
      <dgm:t>
        <a:bodyPr/>
        <a:lstStyle/>
        <a:p>
          <a:endParaRPr lang="en-US"/>
        </a:p>
      </dgm:t>
    </dgm:pt>
    <dgm:pt modelId="{7D62347D-1E78-4415-BF4A-01E130D475F7}" type="pres">
      <dgm:prSet presAssocID="{8BB1E12C-6EB5-4F80-ACA0-3CDB9A518CE2}" presName="connTx" presStyleLbl="parChTrans1D4" presStyleIdx="23" presStyleCnt="24"/>
      <dgm:spPr/>
      <dgm:t>
        <a:bodyPr/>
        <a:lstStyle/>
        <a:p>
          <a:endParaRPr lang="en-US"/>
        </a:p>
      </dgm:t>
    </dgm:pt>
    <dgm:pt modelId="{CEB23315-0A75-4390-BF7B-B2500F1F1584}" type="pres">
      <dgm:prSet presAssocID="{420CE361-70C5-466C-A952-017EAE269E89}" presName="root2" presStyleCnt="0"/>
      <dgm:spPr/>
    </dgm:pt>
    <dgm:pt modelId="{58CC7880-B03E-48D4-9156-E5596C3738E6}" type="pres">
      <dgm:prSet presAssocID="{420CE361-70C5-466C-A952-017EAE269E89}" presName="LevelTwoTextNode" presStyleLbl="node4" presStyleIdx="23" presStyleCnt="24" custScaleX="207290" custScaleY="85809">
        <dgm:presLayoutVars>
          <dgm:chPref val="3"/>
        </dgm:presLayoutVars>
      </dgm:prSet>
      <dgm:spPr/>
      <dgm:t>
        <a:bodyPr/>
        <a:lstStyle/>
        <a:p>
          <a:endParaRPr lang="en-US"/>
        </a:p>
      </dgm:t>
    </dgm:pt>
    <dgm:pt modelId="{E3ABE8CF-D045-4AB5-AB70-0D35590C6497}" type="pres">
      <dgm:prSet presAssocID="{420CE361-70C5-466C-A952-017EAE269E89}" presName="level3hierChild" presStyleCnt="0"/>
      <dgm:spPr/>
    </dgm:pt>
  </dgm:ptLst>
  <dgm:cxnLst>
    <dgm:cxn modelId="{2A48322C-9182-4918-9D81-69259B87B475}" srcId="{4589E0E8-DE1C-44C5-8DF0-E64D3E66D72C}" destId="{1669A869-A0A6-4DA9-B070-E3520F8D5BFC}" srcOrd="0" destOrd="0" parTransId="{134659EB-5DB3-47FA-86E2-819ED872D8F0}" sibTransId="{6736261E-54FB-4E2E-8C87-15C010B219DA}"/>
    <dgm:cxn modelId="{2ADA036D-1EAB-4FC1-9AF9-6CEEB3604827}" type="presOf" srcId="{C177A12D-388B-4E50-8C01-C68464B93D28}" destId="{F98F69DD-9649-43D9-8B14-A33C0F74BD42}" srcOrd="0" destOrd="0" presId="urn:microsoft.com/office/officeart/2005/8/layout/hierarchy2"/>
    <dgm:cxn modelId="{C1F686AB-3B29-4555-917B-3D8492F9D42F}" srcId="{9F251F32-0BDD-44E7-9702-2DB043B5094A}" destId="{8864562D-103C-46A5-AF87-7FC0600AD495}" srcOrd="0" destOrd="0" parTransId="{EF2C6BFF-A5F3-47E6-BAFF-CE1E446D920F}" sibTransId="{E457F570-A7B0-49B2-B62C-B9D31DE972BB}"/>
    <dgm:cxn modelId="{B7991FF4-8DBF-45DF-9F0A-9D89F4CCFBD0}" type="presOf" srcId="{A3A237D8-A4D7-4291-A310-519C8B91E1B1}" destId="{AB0CD7ED-5A25-4BA4-A8D4-19F2853D49B3}" srcOrd="0" destOrd="0" presId="urn:microsoft.com/office/officeart/2005/8/layout/hierarchy2"/>
    <dgm:cxn modelId="{B242C5E6-FFF8-40D6-8FDE-41CD74B2B099}" srcId="{AEB49F95-8A22-4E9E-9160-A0B469868401}" destId="{560D0027-E164-46E7-B856-E58D7817494E}" srcOrd="0" destOrd="0" parTransId="{EBF667AA-1E47-4F84-B8A2-AB0376176605}" sibTransId="{35F141A1-A8EF-4094-9788-2983C5DAFC08}"/>
    <dgm:cxn modelId="{C9BC5369-8AF8-478B-8B86-0BB498DB3CDC}" type="presOf" srcId="{D3D2C2E1-3617-45D7-899E-C9231D1B2A35}" destId="{EFF3F411-7229-4215-9EA6-9E94392B5F6C}" srcOrd="0" destOrd="0" presId="urn:microsoft.com/office/officeart/2005/8/layout/hierarchy2"/>
    <dgm:cxn modelId="{1B3D453C-23D0-4489-91BA-BE97C96D8DCC}" type="presOf" srcId="{86F28859-7A2C-45FC-9106-3D3BEA430E14}" destId="{BB94911E-7DB3-447D-A3C3-205F663887D1}" srcOrd="1" destOrd="0" presId="urn:microsoft.com/office/officeart/2005/8/layout/hierarchy2"/>
    <dgm:cxn modelId="{D1909AB5-08CA-45C8-84B8-E98767EE417E}" type="presOf" srcId="{73558DCB-A4FA-41DB-9B7E-E0F54DC22F1D}" destId="{28A7F0E1-1C99-4F8A-B43C-6A94EA1A64D8}" srcOrd="0" destOrd="0" presId="urn:microsoft.com/office/officeart/2005/8/layout/hierarchy2"/>
    <dgm:cxn modelId="{97CB41AA-9A53-4B9F-AC36-E31C452942FF}" type="presOf" srcId="{FCB5E59D-E73F-4272-867D-323CB0D165AC}" destId="{C880B17F-772E-4802-9D5E-3D32EDFDB91E}" srcOrd="0" destOrd="0" presId="urn:microsoft.com/office/officeart/2005/8/layout/hierarchy2"/>
    <dgm:cxn modelId="{A462B251-D546-4CEA-9DD5-99BF6EDAAAF6}" srcId="{44BC5654-0453-458D-8E19-0A9C910D32F2}" destId="{5CC13C6E-9E22-4E22-A6FD-06DE163C488A}" srcOrd="0" destOrd="0" parTransId="{3230B52E-A5FE-410D-A33B-2B9B93F70B4E}" sibTransId="{280697D8-13A4-47AA-8F14-D656DC036082}"/>
    <dgm:cxn modelId="{1147C12B-7E6B-470A-A5E0-393807FEBE91}" type="presOf" srcId="{9EEA614E-4414-40AC-BC1F-F027036E5078}" destId="{E442537D-D5B2-46E7-92B5-32178D2DEC84}" srcOrd="0" destOrd="0" presId="urn:microsoft.com/office/officeart/2005/8/layout/hierarchy2"/>
    <dgm:cxn modelId="{3178C244-89D4-42CD-9726-E67FC18D6D11}" srcId="{44BC5654-0453-458D-8E19-0A9C910D32F2}" destId="{9EEA614E-4414-40AC-BC1F-F027036E5078}" srcOrd="1" destOrd="0" parTransId="{86F28859-7A2C-45FC-9106-3D3BEA430E14}" sibTransId="{ECA49D9F-B7E5-426C-BD38-B55C9EEB0CC0}"/>
    <dgm:cxn modelId="{3E996C2F-30C6-4902-8B45-104EC18B1D54}" type="presOf" srcId="{26014C0D-F9C1-433F-97F8-89308175FD14}" destId="{4CCEEC07-7538-4471-AD3D-2DD7C0427AB0}" srcOrd="0" destOrd="0" presId="urn:microsoft.com/office/officeart/2005/8/layout/hierarchy2"/>
    <dgm:cxn modelId="{49D6907D-64F6-4DD0-8F30-C427AED7B74E}" srcId="{D3D2C2E1-3617-45D7-899E-C9231D1B2A35}" destId="{A9C9997C-34FF-40BB-9381-13D09E383EB6}" srcOrd="0" destOrd="0" parTransId="{5A91F0B8-C860-4E69-9E58-A4E937F3E58C}" sibTransId="{99151447-E0C9-437A-BDA6-B5389BCEDA4B}"/>
    <dgm:cxn modelId="{405FDCBE-B9C9-4AD0-8CB6-9FEBB17A3646}" type="presOf" srcId="{AA7B3A28-EF93-44DE-991E-0A63A0AA7D56}" destId="{07DFA236-EADD-443D-82F9-DE03D19124D4}" srcOrd="1" destOrd="0" presId="urn:microsoft.com/office/officeart/2005/8/layout/hierarchy2"/>
    <dgm:cxn modelId="{54B50B8A-3127-45F5-B40B-2538C8B40C3F}" srcId="{1669A869-A0A6-4DA9-B070-E3520F8D5BFC}" destId="{B49822CC-D310-4109-9BC5-F9DBF5A2FC7A}" srcOrd="1" destOrd="0" parTransId="{274D23F7-F04A-45ED-968A-0256389819B9}" sibTransId="{FF424E72-7AE6-425C-93B8-C11661D56451}"/>
    <dgm:cxn modelId="{2A984444-12D7-4727-921F-335BD06FAB32}" type="presOf" srcId="{45BF75B7-F6CB-4A35-964F-8AD5AA5CE13C}" destId="{45C25CEB-55F0-44DE-80C3-335D304B336B}" srcOrd="0" destOrd="0" presId="urn:microsoft.com/office/officeart/2005/8/layout/hierarchy2"/>
    <dgm:cxn modelId="{31CB9E66-5EB7-4E6B-8DD3-C4506CE757F6}" type="presOf" srcId="{62531A46-9CE8-424F-9439-FC763FC05084}" destId="{3CF08EF8-DCD3-44F5-B0A9-30846E209C05}" srcOrd="1" destOrd="0" presId="urn:microsoft.com/office/officeart/2005/8/layout/hierarchy2"/>
    <dgm:cxn modelId="{3292BD3D-EEE2-42DB-BB72-D8032E7A9410}" type="presOf" srcId="{EC6DEAB4-E4BE-466D-A977-84D1F43F8C58}" destId="{96CDBDAA-B737-40B4-9A89-AD556694C477}" srcOrd="0" destOrd="0" presId="urn:microsoft.com/office/officeart/2005/8/layout/hierarchy2"/>
    <dgm:cxn modelId="{C4B8AF3B-2733-47F4-978E-14946401173A}" type="presOf" srcId="{AA633404-C2C4-433A-B723-C31874BB0EED}" destId="{D37B68DA-6C62-4582-846F-C1FA0A711B86}" srcOrd="0" destOrd="0" presId="urn:microsoft.com/office/officeart/2005/8/layout/hierarchy2"/>
    <dgm:cxn modelId="{AA17C8EF-778B-43A1-95AA-FB94741E9F31}" type="presOf" srcId="{552B0ED6-3F79-4A0B-901A-F0E5FDB3C3FF}" destId="{C2BFB956-5CF4-4A7F-8A80-77EC44DA5F4C}" srcOrd="1" destOrd="0" presId="urn:microsoft.com/office/officeart/2005/8/layout/hierarchy2"/>
    <dgm:cxn modelId="{3EB41A46-36C5-461A-9B83-D5D1C6BBEAFF}" type="presOf" srcId="{AEB49F95-8A22-4E9E-9160-A0B469868401}" destId="{017D6018-C53C-4A45-8E6D-0FD5A4B2577A}" srcOrd="0" destOrd="0" presId="urn:microsoft.com/office/officeart/2005/8/layout/hierarchy2"/>
    <dgm:cxn modelId="{0DD0DCC8-4FA6-4A9A-B9D5-7D020E58D269}" type="presOf" srcId="{A9C9997C-34FF-40BB-9381-13D09E383EB6}" destId="{EBF5C773-2176-4A21-AA3C-BCA68AD026A9}" srcOrd="0" destOrd="0" presId="urn:microsoft.com/office/officeart/2005/8/layout/hierarchy2"/>
    <dgm:cxn modelId="{50D3D0A3-6B38-4D83-B2E8-430586CA00C3}" srcId="{3D959CC8-26ED-435C-A3E1-F414638E8AAB}" destId="{44BC5654-0453-458D-8E19-0A9C910D32F2}" srcOrd="0" destOrd="0" parTransId="{523FBDC3-C0E1-4A38-99CB-FF7D1640B620}" sibTransId="{C6B1A5A6-4427-4A03-8B29-EEA47771E920}"/>
    <dgm:cxn modelId="{57307505-5B67-45AD-82A5-855FA487EC3E}" type="presOf" srcId="{1669A869-A0A6-4DA9-B070-E3520F8D5BFC}" destId="{789CCD6D-8360-46E6-81D6-E382BF7EDCCE}" srcOrd="0" destOrd="0" presId="urn:microsoft.com/office/officeart/2005/8/layout/hierarchy2"/>
    <dgm:cxn modelId="{DBEAC942-DDA9-404F-A247-188838D388BD}" type="presOf" srcId="{FCB5E59D-E73F-4272-867D-323CB0D165AC}" destId="{77CF49D6-153B-4C3A-AFC9-F822AB241574}" srcOrd="1" destOrd="0" presId="urn:microsoft.com/office/officeart/2005/8/layout/hierarchy2"/>
    <dgm:cxn modelId="{6A456A81-E938-47B8-9AC0-C28580958101}" type="presOf" srcId="{AA633404-C2C4-433A-B723-C31874BB0EED}" destId="{14CDC8D9-7E6E-4776-A191-1E9B53067764}" srcOrd="1" destOrd="0" presId="urn:microsoft.com/office/officeart/2005/8/layout/hierarchy2"/>
    <dgm:cxn modelId="{2754C7C5-16A3-4DFC-997D-323E94E48458}" type="presOf" srcId="{86F28859-7A2C-45FC-9106-3D3BEA430E14}" destId="{00DCEEFA-DC17-4EA9-AF95-E917FA2C17C1}" srcOrd="0" destOrd="0" presId="urn:microsoft.com/office/officeart/2005/8/layout/hierarchy2"/>
    <dgm:cxn modelId="{E858F7D1-FACC-47CD-8614-8C79318AE009}" srcId="{AEB49F95-8A22-4E9E-9160-A0B469868401}" destId="{B029F5BF-2AEB-49AA-A29D-641DD3D6D240}" srcOrd="1" destOrd="0" parTransId="{62531A46-9CE8-424F-9439-FC763FC05084}" sibTransId="{C43733C9-EFD6-4399-958C-B8F8604D0D80}"/>
    <dgm:cxn modelId="{31BFDAF3-F65D-4AEA-AB6E-B11BB51A67B4}" type="presOf" srcId="{EBF667AA-1E47-4F84-B8A2-AB0376176605}" destId="{6EE491BF-C352-413C-8D63-3CBF2EF39832}" srcOrd="0" destOrd="0" presId="urn:microsoft.com/office/officeart/2005/8/layout/hierarchy2"/>
    <dgm:cxn modelId="{4252581A-4936-4CBA-840D-76328C6F05CB}" type="presOf" srcId="{134659EB-5DB3-47FA-86E2-819ED872D8F0}" destId="{D97EAA24-67F7-4591-A6F7-55E6681FFD3D}" srcOrd="1" destOrd="0" presId="urn:microsoft.com/office/officeart/2005/8/layout/hierarchy2"/>
    <dgm:cxn modelId="{B175FE4C-1E25-44C1-B526-A65E41B1EE6C}" srcId="{BAAED490-DDB0-4213-A344-12B5D5D754B2}" destId="{68357779-A2B1-41D5-9231-8A6ACB0EE0BE}" srcOrd="0" destOrd="0" parTransId="{9051A24A-F121-4D18-8A46-1106AD455B8C}" sibTransId="{597F28DA-4C68-4A35-9CF6-436C4FECB97D}"/>
    <dgm:cxn modelId="{7464A3D0-DF0E-4F2B-9EBD-578CDB5F47DF}" type="presOf" srcId="{C3A48E95-B33B-49AC-BA9A-8F18D58715B5}" destId="{D80DD842-0294-4E90-B20E-6633C0DCFF12}" srcOrd="1" destOrd="0" presId="urn:microsoft.com/office/officeart/2005/8/layout/hierarchy2"/>
    <dgm:cxn modelId="{35F18496-9CC3-415C-B3E5-59D96ABFA75C}" type="presOf" srcId="{7FBB8669-3CDC-4C19-AB9B-F5BB3BC191DD}" destId="{94401087-B78C-433F-9835-360C069CB8D8}" srcOrd="1" destOrd="0" presId="urn:microsoft.com/office/officeart/2005/8/layout/hierarchy2"/>
    <dgm:cxn modelId="{146E0906-1704-4E22-866E-1FEF2F5E73B0}" srcId="{84D9D4E4-24DC-4EC6-BEE5-425C170613A9}" destId="{3AAC90B6-F9E1-4EC9-93DA-BE1A6DE6F07B}" srcOrd="1" destOrd="0" parTransId="{7FBB8669-3CDC-4C19-AB9B-F5BB3BC191DD}" sibTransId="{6A802E55-44F5-4DE3-8B4E-70C4D7F19C4B}"/>
    <dgm:cxn modelId="{1AFD6BF6-205C-4C10-89D5-7981E7914CC6}" type="presOf" srcId="{274D23F7-F04A-45ED-968A-0256389819B9}" destId="{E2FA770C-0FE8-4EBC-A6F1-9387C4EAB90C}" srcOrd="1" destOrd="0" presId="urn:microsoft.com/office/officeart/2005/8/layout/hierarchy2"/>
    <dgm:cxn modelId="{4BBAB2EC-99DC-4DFB-8C18-A7A288A2BF14}" type="presOf" srcId="{A3A237D8-A4D7-4291-A310-519C8B91E1B1}" destId="{413A838A-4A3A-4820-944F-2638353E4C81}" srcOrd="1" destOrd="0" presId="urn:microsoft.com/office/officeart/2005/8/layout/hierarchy2"/>
    <dgm:cxn modelId="{DE684394-93B0-41FD-8C63-B630FC272D37}" type="presOf" srcId="{73558DCB-A4FA-41DB-9B7E-E0F54DC22F1D}" destId="{2EFA8591-A678-4D65-A15F-DF1A1C44C18F}" srcOrd="1" destOrd="0" presId="urn:microsoft.com/office/officeart/2005/8/layout/hierarchy2"/>
    <dgm:cxn modelId="{0852784F-5CAC-478D-B119-DDCE802DD21F}" type="presOf" srcId="{111ECDEE-B203-47FD-BE97-AC26A9ACD8E9}" destId="{AD230001-1502-403B-BC90-5F7A5EC1BE35}" srcOrd="0" destOrd="0" presId="urn:microsoft.com/office/officeart/2005/8/layout/hierarchy2"/>
    <dgm:cxn modelId="{1AAC3289-C576-41BB-A8D6-BDA75E60EB93}" type="presOf" srcId="{4851786D-2A6E-44F3-9353-614B75D0A088}" destId="{F6531A4F-2DE9-4BC7-82A3-4BCB546F80F6}" srcOrd="1" destOrd="0" presId="urn:microsoft.com/office/officeart/2005/8/layout/hierarchy2"/>
    <dgm:cxn modelId="{98CADD47-9A33-49B4-82B0-821BB8567C1B}" type="presOf" srcId="{13C74EE5-99B1-46EE-9718-5C69A46879AD}" destId="{10B08249-032F-481A-85E6-9564FB869FC0}" srcOrd="0" destOrd="0" presId="urn:microsoft.com/office/officeart/2005/8/layout/hierarchy2"/>
    <dgm:cxn modelId="{76C0C5DE-948E-442E-B033-BCBBF02B29CB}" srcId="{65411EE3-16EF-4350-85A1-794CC847525B}" destId="{41CB2A98-7092-450F-8919-3362494E67CE}" srcOrd="0" destOrd="0" parTransId="{1F927F42-2B85-4C79-81DF-A03533669D7C}" sibTransId="{B7D97321-C63C-4631-BFCB-AF1ABDDAB398}"/>
    <dgm:cxn modelId="{D7238811-49D1-4F94-A6FC-6065FE320CA1}" type="presOf" srcId="{373B5124-5218-4F4A-AA26-20EDA27375A0}" destId="{E1042C4C-64A8-442F-B6D9-5007B65B983F}" srcOrd="1" destOrd="0" presId="urn:microsoft.com/office/officeart/2005/8/layout/hierarchy2"/>
    <dgm:cxn modelId="{70EE0C22-4CF4-45CD-8794-9AA5AF2C65DC}" type="presOf" srcId="{560D0027-E164-46E7-B856-E58D7817494E}" destId="{0ACD63B3-F8D1-4A4A-8603-28FBBA18B32A}" srcOrd="0" destOrd="0" presId="urn:microsoft.com/office/officeart/2005/8/layout/hierarchy2"/>
    <dgm:cxn modelId="{7EEBB642-7276-429D-9406-107599B391A2}" srcId="{BAA57B01-702D-4270-BB7D-A1A6C203D542}" destId="{26EC5357-E477-48FF-8EC2-186721E028BA}" srcOrd="1" destOrd="0" parTransId="{471C27F8-EB83-47F6-AF04-A704FB5D9D38}" sibTransId="{5833CEBF-8575-482D-AD0E-887FBB8AE2B7}"/>
    <dgm:cxn modelId="{F87F12B0-72A5-4157-8CDA-2A6BCBE2A138}" type="presOf" srcId="{9051A24A-F121-4D18-8A46-1106AD455B8C}" destId="{E9086DB9-A932-47C3-8961-C94FD6796893}" srcOrd="0" destOrd="0" presId="urn:microsoft.com/office/officeart/2005/8/layout/hierarchy2"/>
    <dgm:cxn modelId="{B4842729-B6F2-4D7B-9702-DE854DF69675}" type="presOf" srcId="{3230B52E-A5FE-410D-A33B-2B9B93F70B4E}" destId="{C0E79030-C4EF-4101-B9D0-9B1FEC4BA247}" srcOrd="0" destOrd="0" presId="urn:microsoft.com/office/officeart/2005/8/layout/hierarchy2"/>
    <dgm:cxn modelId="{C3217553-2157-450A-8F55-36A37FD37300}" type="presOf" srcId="{5A91F0B8-C860-4E69-9E58-A4E937F3E58C}" destId="{35207A07-373D-4544-8978-CBEA34807330}" srcOrd="1" destOrd="0" presId="urn:microsoft.com/office/officeart/2005/8/layout/hierarchy2"/>
    <dgm:cxn modelId="{ECE680C4-BECE-4EB1-90B6-B2D4963886D9}" type="presOf" srcId="{4589E0E8-DE1C-44C5-8DF0-E64D3E66D72C}" destId="{2107DC8F-B7B6-4314-B660-9DF65C7B13CA}" srcOrd="0" destOrd="0" presId="urn:microsoft.com/office/officeart/2005/8/layout/hierarchy2"/>
    <dgm:cxn modelId="{ABB00665-ED2B-4DDE-BBF7-3F15DC37F84E}" type="presOf" srcId="{CE45DBA2-4F52-4EE3-A32D-2CA84C0C8D19}" destId="{58B1B30C-42B7-4DD7-9125-3903A7E4252F}" srcOrd="1" destOrd="0" presId="urn:microsoft.com/office/officeart/2005/8/layout/hierarchy2"/>
    <dgm:cxn modelId="{CF5C4F2D-9235-411D-AF87-7134DD02FFEA}" type="presOf" srcId="{420CE361-70C5-466C-A952-017EAE269E89}" destId="{58CC7880-B03E-48D4-9156-E5596C3738E6}" srcOrd="0" destOrd="0" presId="urn:microsoft.com/office/officeart/2005/8/layout/hierarchy2"/>
    <dgm:cxn modelId="{4F23F991-8037-4478-989C-ADCD5A72E29E}" srcId="{3D959CC8-26ED-435C-A3E1-F414638E8AAB}" destId="{84D9D4E4-24DC-4EC6-BEE5-425C170613A9}" srcOrd="1" destOrd="0" parTransId="{552B0ED6-3F79-4A0B-901A-F0E5FDB3C3FF}" sibTransId="{04CAFDB1-537E-41C1-A8AE-E7840FA0BFA2}"/>
    <dgm:cxn modelId="{BD2AAC5C-C7D0-427D-BF91-1503059C418A}" type="presOf" srcId="{BCA55DEB-BA6D-4B0B-86EC-D8B7FF805AE2}" destId="{DEB81807-F5C4-4D06-9945-2AAC199A3D68}" srcOrd="1" destOrd="0" presId="urn:microsoft.com/office/officeart/2005/8/layout/hierarchy2"/>
    <dgm:cxn modelId="{0D4EB938-9F5E-457A-ABC3-4C8152587333}" type="presOf" srcId="{523FBDC3-C0E1-4A38-99CB-FF7D1640B620}" destId="{1FB31145-B16F-4414-B7AA-1BB4FA4B9356}" srcOrd="0" destOrd="0" presId="urn:microsoft.com/office/officeart/2005/8/layout/hierarchy2"/>
    <dgm:cxn modelId="{52176C49-3F2A-417B-9D87-BE35B669EFF3}" type="presOf" srcId="{5A91F0B8-C860-4E69-9E58-A4E937F3E58C}" destId="{2FA142E5-5C65-47FC-B2B0-487F72486A28}" srcOrd="0" destOrd="0" presId="urn:microsoft.com/office/officeart/2005/8/layout/hierarchy2"/>
    <dgm:cxn modelId="{A0582432-D015-499B-AD4C-C5BC17CF2FBD}" type="presOf" srcId="{9051A24A-F121-4D18-8A46-1106AD455B8C}" destId="{A7ABF6B8-3F92-48D3-B5E2-5C7C49445911}" srcOrd="1" destOrd="0" presId="urn:microsoft.com/office/officeart/2005/8/layout/hierarchy2"/>
    <dgm:cxn modelId="{6D669ABF-D0E4-4DE0-B8CF-021AE48ED5FF}" type="presOf" srcId="{41C4B025-D6F2-4D4C-890C-E949BB19AE24}" destId="{6E85179F-D9E0-4CD2-978A-732E8CC69010}" srcOrd="0" destOrd="0" presId="urn:microsoft.com/office/officeart/2005/8/layout/hierarchy2"/>
    <dgm:cxn modelId="{6D4DFA67-3188-41C4-8408-17A5EE96C424}" type="presOf" srcId="{8BB1E12C-6EB5-4F80-ACA0-3CDB9A518CE2}" destId="{7990DE12-B276-4A17-B0EA-8C322816871D}" srcOrd="0" destOrd="0" presId="urn:microsoft.com/office/officeart/2005/8/layout/hierarchy2"/>
    <dgm:cxn modelId="{E6D5900C-51EC-4A96-84DF-A0E140970159}" type="presOf" srcId="{41CB2A98-7092-450F-8919-3362494E67CE}" destId="{A35AF617-590A-4C4B-AF2A-D4ED32053747}" srcOrd="0" destOrd="0" presId="urn:microsoft.com/office/officeart/2005/8/layout/hierarchy2"/>
    <dgm:cxn modelId="{2F6C5FBF-2298-40EC-8FBB-3D3142248131}" type="presOf" srcId="{3D959CC8-26ED-435C-A3E1-F414638E8AAB}" destId="{49761E8F-B378-4641-A651-B51C244FA1C4}" srcOrd="0" destOrd="0" presId="urn:microsoft.com/office/officeart/2005/8/layout/hierarchy2"/>
    <dgm:cxn modelId="{C7AF1AE2-F279-4B79-BB2B-D6038CE6B5FE}" srcId="{8B506021-5676-4539-9EBC-E0618035F2FF}" destId="{13C74EE5-99B1-46EE-9718-5C69A46879AD}" srcOrd="1" destOrd="0" parTransId="{46CA0302-BC1C-4D4C-BD8E-A6A9B9057AD7}" sibTransId="{36388026-E881-4A3B-8055-FDAC0A7A2A06}"/>
    <dgm:cxn modelId="{5EDB2F89-43AB-436D-8EA2-FEE4745C44C0}" type="presOf" srcId="{CE45DBA2-4F52-4EE3-A32D-2CA84C0C8D19}" destId="{43C87F2F-B175-4A6A-9AEA-CF130FB34405}" srcOrd="0" destOrd="0" presId="urn:microsoft.com/office/officeart/2005/8/layout/hierarchy2"/>
    <dgm:cxn modelId="{BB10C4E0-128A-4305-A884-A00D763D8255}" type="presOf" srcId="{AA7B3A28-EF93-44DE-991E-0A63A0AA7D56}" destId="{DD1B1EC7-1B63-419A-905E-3D1BC92C7E2A}" srcOrd="0" destOrd="0" presId="urn:microsoft.com/office/officeart/2005/8/layout/hierarchy2"/>
    <dgm:cxn modelId="{6C91FC4C-214F-408C-A023-57CD97842D2F}" type="presOf" srcId="{552B0ED6-3F79-4A0B-901A-F0E5FDB3C3FF}" destId="{56DC9431-BFC4-44A5-8D0D-FDC4325305A3}" srcOrd="0" destOrd="0" presId="urn:microsoft.com/office/officeart/2005/8/layout/hierarchy2"/>
    <dgm:cxn modelId="{36B8358C-489D-4B57-B9F6-39A14E7B6B2C}" type="presOf" srcId="{46CA0302-BC1C-4D4C-BD8E-A6A9B9057AD7}" destId="{49E4551F-02F5-4624-8B6F-AD8017DDAAE1}" srcOrd="0" destOrd="0" presId="urn:microsoft.com/office/officeart/2005/8/layout/hierarchy2"/>
    <dgm:cxn modelId="{B25C74F4-3E30-40AD-AB92-4627778368C1}" srcId="{E322C560-0D4F-436B-9482-33A3C8A76E85}" destId="{4589E0E8-DE1C-44C5-8DF0-E64D3E66D72C}" srcOrd="1" destOrd="0" parTransId="{FCB5E59D-E73F-4272-867D-323CB0D165AC}" sibTransId="{BC60B955-4EE2-4C61-B212-91AA8A89CF87}"/>
    <dgm:cxn modelId="{E342D946-53EC-47F5-A189-4D205A0E85E3}" srcId="{BAA57B01-702D-4270-BB7D-A1A6C203D542}" destId="{4F86125C-3F97-44F3-9B73-1FD81ADBF078}" srcOrd="0" destOrd="0" parTransId="{AA633404-C2C4-433A-B723-C31874BB0EED}" sibTransId="{5796941C-7660-4307-8372-17BDC195A4A7}"/>
    <dgm:cxn modelId="{173E6E13-F9D7-4A1C-A97B-8CDB8D40ECFF}" type="presOf" srcId="{4F86125C-3F97-44F3-9B73-1FD81ADBF078}" destId="{0BC50022-98D1-4DB3-9999-148CEB87E528}" srcOrd="0" destOrd="0" presId="urn:microsoft.com/office/officeart/2005/8/layout/hierarchy2"/>
    <dgm:cxn modelId="{66D9ED5B-E838-4A47-B317-99CFA3FCFB3A}" srcId="{8B506021-5676-4539-9EBC-E0618035F2FF}" destId="{C177A12D-388B-4E50-8C01-C68464B93D28}" srcOrd="0" destOrd="0" parTransId="{BCA55DEB-BA6D-4B0B-86EC-D8B7FF805AE2}" sibTransId="{1416249B-A28E-4F7C-8FAF-443BDD83D5E9}"/>
    <dgm:cxn modelId="{DFEBB5A8-6308-4663-9653-E20302D1CA83}" type="presOf" srcId="{471C27F8-EB83-47F6-AF04-A704FB5D9D38}" destId="{12D9F773-48A7-49A5-9375-A7AB4AF0E0FA}" srcOrd="1" destOrd="0" presId="urn:microsoft.com/office/officeart/2005/8/layout/hierarchy2"/>
    <dgm:cxn modelId="{2FD18B80-2D03-4C7D-868F-4A71772FE8E1}" srcId="{68357779-A2B1-41D5-9231-8A6ACB0EE0BE}" destId="{AEB49F95-8A22-4E9E-9160-A0B469868401}" srcOrd="1" destOrd="0" parTransId="{111ECDEE-B203-47FD-BE97-AC26A9ACD8E9}" sibTransId="{DAD107CE-BC2D-40B6-A448-BF2F5F58A607}"/>
    <dgm:cxn modelId="{D939F949-8D48-4420-BCBF-2ED9A717E111}" srcId="{E542B69A-1CC1-46E8-A73C-7B9FB3961DCA}" destId="{BAA57B01-702D-4270-BB7D-A1A6C203D542}" srcOrd="1" destOrd="0" parTransId="{45BF75B7-F6CB-4A35-964F-8AD5AA5CE13C}" sibTransId="{466E845C-FD27-4802-BD20-AD811B69ADB9}"/>
    <dgm:cxn modelId="{F0CBA0F8-DBE2-4B08-9639-1176ED59568F}" type="presOf" srcId="{62531A46-9CE8-424F-9439-FC763FC05084}" destId="{C80AC737-48EA-4334-912C-E5CEC2379A86}" srcOrd="0" destOrd="0" presId="urn:microsoft.com/office/officeart/2005/8/layout/hierarchy2"/>
    <dgm:cxn modelId="{678DE50E-B197-4A7A-B900-67FEA0D3B0D0}" type="presOf" srcId="{BCA55DEB-BA6D-4B0B-86EC-D8B7FF805AE2}" destId="{D936B447-F561-41C8-A3B6-E79F2AE9594A}" srcOrd="0" destOrd="0" presId="urn:microsoft.com/office/officeart/2005/8/layout/hierarchy2"/>
    <dgm:cxn modelId="{7E60A938-B569-4E28-B216-4CF347A748E3}" type="presOf" srcId="{7FBB8669-3CDC-4C19-AB9B-F5BB3BC191DD}" destId="{A0494DF0-DB4C-423D-BCBB-B04F68FE15BD}" srcOrd="0" destOrd="0" presId="urn:microsoft.com/office/officeart/2005/8/layout/hierarchy2"/>
    <dgm:cxn modelId="{8362816D-3B46-42CD-89B3-90DF1774DAB3}" type="presOf" srcId="{BAA57B01-702D-4270-BB7D-A1A6C203D542}" destId="{348D65D6-3EE5-4C08-AB4A-C7595A2786C5}" srcOrd="0" destOrd="0" presId="urn:microsoft.com/office/officeart/2005/8/layout/hierarchy2"/>
    <dgm:cxn modelId="{E747A570-5E98-4BF7-8606-AE64E20E0DAC}" type="presOf" srcId="{44BC5654-0453-458D-8E19-0A9C910D32F2}" destId="{FC1180B9-38D6-4861-A49A-0E00BB1EE4EC}" srcOrd="0" destOrd="0" presId="urn:microsoft.com/office/officeart/2005/8/layout/hierarchy2"/>
    <dgm:cxn modelId="{10997E95-309D-4C7E-B347-BEE23F044363}" srcId="{41CB2A98-7092-450F-8919-3362494E67CE}" destId="{E322C560-0D4F-436B-9482-33A3C8A76E85}" srcOrd="1" destOrd="0" parTransId="{FE755D32-80A2-495A-A99E-F94C646F0CB7}" sibTransId="{745BDAA9-5891-41C7-8B81-52B2C68A5936}"/>
    <dgm:cxn modelId="{970959B6-61C4-4772-A67C-66578F43BA4F}" srcId="{4589E0E8-DE1C-44C5-8DF0-E64D3E66D72C}" destId="{9F251F32-0BDD-44E7-9702-2DB043B5094A}" srcOrd="1" destOrd="0" parTransId="{4851786D-2A6E-44F3-9353-614B75D0A088}" sibTransId="{7346D054-6415-4D8A-9FA2-D1BA9CACAC27}"/>
    <dgm:cxn modelId="{B2CF120F-8E8A-47B6-BC22-0B075DDBBAB9}" type="presOf" srcId="{2FA4996B-CD0A-453B-B9BB-F81019F2DE50}" destId="{3F0A36A7-028B-4C84-83CB-E8A8E66652C8}" srcOrd="0" destOrd="0" presId="urn:microsoft.com/office/officeart/2005/8/layout/hierarchy2"/>
    <dgm:cxn modelId="{15874CBC-158F-4D5D-BE25-BFB04EA3E8AC}" type="presOf" srcId="{BAAED490-DDB0-4213-A344-12B5D5D754B2}" destId="{626DA0FA-DB91-43EE-BF71-3EE7A2AAB6A6}" srcOrd="0" destOrd="0" presId="urn:microsoft.com/office/officeart/2005/8/layout/hierarchy2"/>
    <dgm:cxn modelId="{1E6A57F3-9360-45C7-9781-B3FCDBBDAAD1}" type="presOf" srcId="{8864562D-103C-46A5-AF87-7FC0600AD495}" destId="{CD3ACCDF-80E9-4623-8A60-1E6E6484F95B}" srcOrd="0" destOrd="0" presId="urn:microsoft.com/office/officeart/2005/8/layout/hierarchy2"/>
    <dgm:cxn modelId="{20C0529F-F28B-4C53-9726-C5B040DD1872}" type="presOf" srcId="{471C27F8-EB83-47F6-AF04-A704FB5D9D38}" destId="{01AB2D08-5461-450A-9795-E417E86758A9}" srcOrd="0" destOrd="0" presId="urn:microsoft.com/office/officeart/2005/8/layout/hierarchy2"/>
    <dgm:cxn modelId="{53D81C22-4F5D-47C5-BD40-33C8AB3C1FE0}" srcId="{E322C560-0D4F-436B-9482-33A3C8A76E85}" destId="{E542B69A-1CC1-46E8-A73C-7B9FB3961DCA}" srcOrd="0" destOrd="0" parTransId="{12B98BF9-8E8C-4FC3-B4CE-12456BB51280}" sibTransId="{52C536BD-0359-426F-90BF-93548CC6AB72}"/>
    <dgm:cxn modelId="{84BA3A0E-8B9A-4300-9DBA-D22DB98464F1}" type="presOf" srcId="{E542B69A-1CC1-46E8-A73C-7B9FB3961DCA}" destId="{E12FBB21-1CE6-4FCC-A568-7F7797F854E4}" srcOrd="0" destOrd="0" presId="urn:microsoft.com/office/officeart/2005/8/layout/hierarchy2"/>
    <dgm:cxn modelId="{8EBF51F9-21DD-4C88-A3B8-779C8A9FA67E}" srcId="{84D9D4E4-24DC-4EC6-BEE5-425C170613A9}" destId="{EC6DEAB4-E4BE-466D-A977-84D1F43F8C58}" srcOrd="0" destOrd="0" parTransId="{AA7B3A28-EF93-44DE-991E-0A63A0AA7D56}" sibTransId="{DD184CBB-37CA-4165-BF37-C90FCE51EF16}"/>
    <dgm:cxn modelId="{963F641D-B7B9-4A70-9C63-BF26ADF3C66F}" type="presOf" srcId="{3AAC90B6-F9E1-4EC9-93DA-BE1A6DE6F07B}" destId="{A298A8EC-E90A-4A30-9536-C071DA7368CF}" srcOrd="0" destOrd="0" presId="urn:microsoft.com/office/officeart/2005/8/layout/hierarchy2"/>
    <dgm:cxn modelId="{8EC0A97F-FAB5-473E-9B73-A42812226038}" srcId="{D3D2C2E1-3617-45D7-899E-C9231D1B2A35}" destId="{26014C0D-F9C1-433F-97F8-89308175FD14}" srcOrd="1" destOrd="0" parTransId="{373B5124-5218-4F4A-AA26-20EDA27375A0}" sibTransId="{CF5EAB7C-FAD1-4CD0-A085-06FAA55157D9}"/>
    <dgm:cxn modelId="{62098E12-AE09-4088-B558-97A12765EBAB}" type="presOf" srcId="{C3A48E95-B33B-49AC-BA9A-8F18D58715B5}" destId="{5494731F-E142-4FF9-9AB8-24B4EB46466A}" srcOrd="0" destOrd="0" presId="urn:microsoft.com/office/officeart/2005/8/layout/hierarchy2"/>
    <dgm:cxn modelId="{6A1E31FE-F4F9-4D6F-85B2-568B129890F1}" type="presOf" srcId="{3230B52E-A5FE-410D-A33B-2B9B93F70B4E}" destId="{1CB4F2A0-BC43-4719-BFC8-DB3C43807A58}" srcOrd="1" destOrd="0" presId="urn:microsoft.com/office/officeart/2005/8/layout/hierarchy2"/>
    <dgm:cxn modelId="{3A230561-42AF-44F5-B780-23637E4C3147}" type="presOf" srcId="{134659EB-5DB3-47FA-86E2-819ED872D8F0}" destId="{81B277DF-252A-4C23-AA1C-8CD80264D14F}" srcOrd="0" destOrd="0" presId="urn:microsoft.com/office/officeart/2005/8/layout/hierarchy2"/>
    <dgm:cxn modelId="{956F159B-25A8-4961-A5A5-C4E3F8B82E2A}" type="presOf" srcId="{FE755D32-80A2-495A-A99E-F94C646F0CB7}" destId="{C2670F88-5FE2-4F29-948D-6A09155E7D81}" srcOrd="0" destOrd="0" presId="urn:microsoft.com/office/officeart/2005/8/layout/hierarchy2"/>
    <dgm:cxn modelId="{346DF21E-DC4B-466A-A06C-FE9CB3FDB1AD}" type="presOf" srcId="{5CC13C6E-9E22-4E22-A6FD-06DE163C488A}" destId="{ABCB4103-3EE5-4F7E-88FF-277A7BE8F94E}" srcOrd="0" destOrd="0" presId="urn:microsoft.com/office/officeart/2005/8/layout/hierarchy2"/>
    <dgm:cxn modelId="{984AF605-33A7-45AF-A35F-C354B4F32D1C}" srcId="{68357779-A2B1-41D5-9231-8A6ACB0EE0BE}" destId="{8B506021-5676-4539-9EBC-E0618035F2FF}" srcOrd="0" destOrd="0" parTransId="{C3A48E95-B33B-49AC-BA9A-8F18D58715B5}" sibTransId="{848CBCA8-2FC9-4F67-9A12-11C099F615A5}"/>
    <dgm:cxn modelId="{0C6C2547-028A-495C-8FF1-F49E2E500AEE}" type="presOf" srcId="{8BB1E12C-6EB5-4F80-ACA0-3CDB9A518CE2}" destId="{7D62347D-1E78-4415-BF4A-01E130D475F7}" srcOrd="1" destOrd="0" presId="urn:microsoft.com/office/officeart/2005/8/layout/hierarchy2"/>
    <dgm:cxn modelId="{07BA96F2-A922-42A4-B044-59F726B9E2CB}" type="presOf" srcId="{FE755D32-80A2-495A-A99E-F94C646F0CB7}" destId="{22E87E2D-CCC9-4504-8261-DF11C61CC493}" srcOrd="1" destOrd="0" presId="urn:microsoft.com/office/officeart/2005/8/layout/hierarchy2"/>
    <dgm:cxn modelId="{B2AB14B0-009F-4011-80EF-47E9E723819E}" type="presOf" srcId="{84D9D4E4-24DC-4EC6-BEE5-425C170613A9}" destId="{991890FE-2FE8-4F51-89D6-839BE10A542F}" srcOrd="0" destOrd="0" presId="urn:microsoft.com/office/officeart/2005/8/layout/hierarchy2"/>
    <dgm:cxn modelId="{C327E1FC-9ADC-4749-9C01-EBBD3EFF90CF}" type="presOf" srcId="{46CA0302-BC1C-4D4C-BD8E-A6A9B9057AD7}" destId="{61DFFA42-4197-4FDB-8F30-E7E60AA3205B}" srcOrd="1" destOrd="0" presId="urn:microsoft.com/office/officeart/2005/8/layout/hierarchy2"/>
    <dgm:cxn modelId="{CED24BA5-FAC1-4A85-B4B4-DC2FB71EA514}" type="presOf" srcId="{EF2C6BFF-A5F3-47E6-BAFF-CE1E446D920F}" destId="{56F1590A-4D97-412F-81AC-B21CAAB5D3FC}" srcOrd="0" destOrd="0" presId="urn:microsoft.com/office/officeart/2005/8/layout/hierarchy2"/>
    <dgm:cxn modelId="{CCA86A0E-5EC6-4F58-81A0-9FAF848F9146}" srcId="{1669A869-A0A6-4DA9-B070-E3520F8D5BFC}" destId="{2FA4996B-CD0A-453B-B9BB-F81019F2DE50}" srcOrd="0" destOrd="0" parTransId="{41C4B025-D6F2-4D4C-890C-E949BB19AE24}" sibTransId="{E8A2CD43-7D3D-4845-B043-612AD6EF290C}"/>
    <dgm:cxn modelId="{F701E8EF-0C47-424F-B2AC-D15267F0AD43}" type="presOf" srcId="{9F251F32-0BDD-44E7-9702-2DB043B5094A}" destId="{0ADCC251-69D4-47E9-8852-072051F59C8A}" srcOrd="0" destOrd="0" presId="urn:microsoft.com/office/officeart/2005/8/layout/hierarchy2"/>
    <dgm:cxn modelId="{6F13C562-301D-416F-844B-D0A3A6C58D70}" type="presOf" srcId="{26EC5357-E477-48FF-8EC2-186721E028BA}" destId="{A65B63D2-567A-4ACF-A326-93CE2DDA94C8}" srcOrd="0" destOrd="0" presId="urn:microsoft.com/office/officeart/2005/8/layout/hierarchy2"/>
    <dgm:cxn modelId="{ACCB9AFF-660C-4ED5-8A9E-812674F03367}" type="presOf" srcId="{E322C560-0D4F-436B-9482-33A3C8A76E85}" destId="{77C5C59C-C00F-41EF-B7C2-942335E1C308}" srcOrd="0" destOrd="0" presId="urn:microsoft.com/office/officeart/2005/8/layout/hierarchy2"/>
    <dgm:cxn modelId="{BB3AB41A-B3F2-45DF-9DC6-4A78195EAB2E}" srcId="{E542B69A-1CC1-46E8-A73C-7B9FB3961DCA}" destId="{D3D2C2E1-3617-45D7-899E-C9231D1B2A35}" srcOrd="0" destOrd="0" parTransId="{CE45DBA2-4F52-4EE3-A32D-2CA84C0C8D19}" sibTransId="{0789197C-3465-4F75-AF4A-A65BC037EF0E}"/>
    <dgm:cxn modelId="{E87CC35E-AE35-42A8-A8C9-7403CE7DE951}" srcId="{9F251F32-0BDD-44E7-9702-2DB043B5094A}" destId="{420CE361-70C5-466C-A952-017EAE269E89}" srcOrd="1" destOrd="0" parTransId="{8BB1E12C-6EB5-4F80-ACA0-3CDB9A518CE2}" sibTransId="{44667D14-1916-4F2C-A511-2C43614D18D9}"/>
    <dgm:cxn modelId="{532B2701-1DA7-4135-85AB-727EC4EF798F}" type="presOf" srcId="{274D23F7-F04A-45ED-968A-0256389819B9}" destId="{D5CCF25F-0994-4600-9F22-A3C91E335EF5}" srcOrd="0" destOrd="0" presId="urn:microsoft.com/office/officeart/2005/8/layout/hierarchy2"/>
    <dgm:cxn modelId="{614ED941-3ABB-4F5E-8EF1-A1925DC4A3E8}" type="presOf" srcId="{EF2C6BFF-A5F3-47E6-BAFF-CE1E446D920F}" destId="{AE504457-4446-49C4-A349-098E9EA03EE5}" srcOrd="1" destOrd="0" presId="urn:microsoft.com/office/officeart/2005/8/layout/hierarchy2"/>
    <dgm:cxn modelId="{F28F6E33-34CA-4933-91C2-119ED6391D7B}" type="presOf" srcId="{65411EE3-16EF-4350-85A1-794CC847525B}" destId="{1BE9BC4B-52F7-485A-A14C-A32CB6249ECB}" srcOrd="0" destOrd="0" presId="urn:microsoft.com/office/officeart/2005/8/layout/hierarchy2"/>
    <dgm:cxn modelId="{1FB88FAC-33A3-4ECA-AB23-D8FAD0ED956A}" type="presOf" srcId="{12B98BF9-8E8C-4FC3-B4CE-12456BB51280}" destId="{951F8798-292C-48D7-ABAE-FB4CE1CFFDE8}" srcOrd="1" destOrd="0" presId="urn:microsoft.com/office/officeart/2005/8/layout/hierarchy2"/>
    <dgm:cxn modelId="{564B329D-1E2C-4007-9205-4419BB5C32A6}" type="presOf" srcId="{B49822CC-D310-4109-9BC5-F9DBF5A2FC7A}" destId="{9B0ADCE2-A002-44D0-BEB8-8A7DFF1E4BDC}" srcOrd="0" destOrd="0" presId="urn:microsoft.com/office/officeart/2005/8/layout/hierarchy2"/>
    <dgm:cxn modelId="{8B37490A-3722-49A9-BA52-8025188374A1}" type="presOf" srcId="{45BF75B7-F6CB-4A35-964F-8AD5AA5CE13C}" destId="{C1FB771D-845B-49CA-AAB5-79C77BAAD06C}" srcOrd="1" destOrd="0" presId="urn:microsoft.com/office/officeart/2005/8/layout/hierarchy2"/>
    <dgm:cxn modelId="{02B28145-12ED-4A51-8AA0-468E295A5096}" type="presOf" srcId="{12B98BF9-8E8C-4FC3-B4CE-12456BB51280}" destId="{F8227468-5F8C-44C1-BA54-3748FA5842B6}" srcOrd="0" destOrd="0" presId="urn:microsoft.com/office/officeart/2005/8/layout/hierarchy2"/>
    <dgm:cxn modelId="{07B9A781-B023-4CBD-819F-E245E2FC5B17}" type="presOf" srcId="{8B506021-5676-4539-9EBC-E0618035F2FF}" destId="{89DA6CA2-EFD0-4C0D-AF1D-9EBC248821C7}" srcOrd="0" destOrd="0" presId="urn:microsoft.com/office/officeart/2005/8/layout/hierarchy2"/>
    <dgm:cxn modelId="{547EBF95-95B1-446F-89DF-DBE22CE30F0E}" type="presOf" srcId="{B029F5BF-2AEB-49AA-A29D-641DD3D6D240}" destId="{5F597908-1453-45F6-9246-3E17F5D08666}" srcOrd="0" destOrd="0" presId="urn:microsoft.com/office/officeart/2005/8/layout/hierarchy2"/>
    <dgm:cxn modelId="{263C0587-AB2A-439C-8017-389A2214763F}" type="presOf" srcId="{41C4B025-D6F2-4D4C-890C-E949BB19AE24}" destId="{2293EB3F-07A8-48D6-AC17-D76065477E92}" srcOrd="1" destOrd="0" presId="urn:microsoft.com/office/officeart/2005/8/layout/hierarchy2"/>
    <dgm:cxn modelId="{6ADA5BB5-4276-4BEF-A827-0F4F9D99E3E0}" type="presOf" srcId="{373B5124-5218-4F4A-AA26-20EDA27375A0}" destId="{99A3DE90-CB9F-4F87-9BEF-46FF9D428538}" srcOrd="0" destOrd="0" presId="urn:microsoft.com/office/officeart/2005/8/layout/hierarchy2"/>
    <dgm:cxn modelId="{AFB1696C-F962-4A83-808B-A01E11371ADE}" type="presOf" srcId="{4851786D-2A6E-44F3-9353-614B75D0A088}" destId="{1D7D78D5-27EF-405A-A82E-FE8E90782AA8}" srcOrd="0" destOrd="0" presId="urn:microsoft.com/office/officeart/2005/8/layout/hierarchy2"/>
    <dgm:cxn modelId="{199CA65E-B6FE-4197-9C40-AD8B77D2C1DD}" type="presOf" srcId="{68357779-A2B1-41D5-9231-8A6ACB0EE0BE}" destId="{76567E68-802A-48EE-9530-BF0611372489}" srcOrd="0" destOrd="0" presId="urn:microsoft.com/office/officeart/2005/8/layout/hierarchy2"/>
    <dgm:cxn modelId="{A820DD85-4F90-40FC-879C-4307420AB0AA}" type="presOf" srcId="{111ECDEE-B203-47FD-BE97-AC26A9ACD8E9}" destId="{7A3DA5F3-A73B-441A-932F-26693B61F06A}" srcOrd="1" destOrd="0" presId="urn:microsoft.com/office/officeart/2005/8/layout/hierarchy2"/>
    <dgm:cxn modelId="{EA297A9A-5D8A-4684-93F5-6763DB087520}" type="presOf" srcId="{523FBDC3-C0E1-4A38-99CB-FF7D1640B620}" destId="{58DF33EB-B831-4C6C-BE23-763ED4F63FE2}" srcOrd="1" destOrd="0" presId="urn:microsoft.com/office/officeart/2005/8/layout/hierarchy2"/>
    <dgm:cxn modelId="{8A2B22BC-C71E-4B5E-A837-6AD494C77EB7}" type="presOf" srcId="{EBF667AA-1E47-4F84-B8A2-AB0376176605}" destId="{449407C6-8BD0-4E6E-A51B-B2585D50F6BF}" srcOrd="1" destOrd="0" presId="urn:microsoft.com/office/officeart/2005/8/layout/hierarchy2"/>
    <dgm:cxn modelId="{2363C593-6A20-4DFD-99FE-A0D0D31EE5E2}" srcId="{41CB2A98-7092-450F-8919-3362494E67CE}" destId="{BAAED490-DDB0-4213-A344-12B5D5D754B2}" srcOrd="0" destOrd="0" parTransId="{A3A237D8-A4D7-4291-A310-519C8B91E1B1}" sibTransId="{4FDE0C98-08D7-4F3D-85B3-E2D1AF69A020}"/>
    <dgm:cxn modelId="{47DF1566-3281-4ED3-BB85-EACE899F0152}" srcId="{BAAED490-DDB0-4213-A344-12B5D5D754B2}" destId="{3D959CC8-26ED-435C-A3E1-F414638E8AAB}" srcOrd="1" destOrd="0" parTransId="{73558DCB-A4FA-41DB-9B7E-E0F54DC22F1D}" sibTransId="{C3C3647A-D33F-40D1-AE25-5F653ACD9323}"/>
    <dgm:cxn modelId="{A200420D-2F45-4A89-9808-48854172E0C8}" type="presParOf" srcId="{1BE9BC4B-52F7-485A-A14C-A32CB6249ECB}" destId="{D73EF79A-7F32-4678-9D50-FC7CDCB22AF1}" srcOrd="0" destOrd="0" presId="urn:microsoft.com/office/officeart/2005/8/layout/hierarchy2"/>
    <dgm:cxn modelId="{6ACCB50B-E7AF-4C4D-A4DF-02769934B35E}" type="presParOf" srcId="{D73EF79A-7F32-4678-9D50-FC7CDCB22AF1}" destId="{A35AF617-590A-4C4B-AF2A-D4ED32053747}" srcOrd="0" destOrd="0" presId="urn:microsoft.com/office/officeart/2005/8/layout/hierarchy2"/>
    <dgm:cxn modelId="{EFA50BBE-E474-4EEA-89A8-6A0BFD40E1BA}" type="presParOf" srcId="{D73EF79A-7F32-4678-9D50-FC7CDCB22AF1}" destId="{B3F279F3-9014-4C9C-AD0E-1CC07C97895D}" srcOrd="1" destOrd="0" presId="urn:microsoft.com/office/officeart/2005/8/layout/hierarchy2"/>
    <dgm:cxn modelId="{2A67E344-E95F-4EFC-87D5-A6766BAA4DC1}" type="presParOf" srcId="{B3F279F3-9014-4C9C-AD0E-1CC07C97895D}" destId="{AB0CD7ED-5A25-4BA4-A8D4-19F2853D49B3}" srcOrd="0" destOrd="0" presId="urn:microsoft.com/office/officeart/2005/8/layout/hierarchy2"/>
    <dgm:cxn modelId="{923F2607-94B0-4910-B956-13A8FBFCAC20}" type="presParOf" srcId="{AB0CD7ED-5A25-4BA4-A8D4-19F2853D49B3}" destId="{413A838A-4A3A-4820-944F-2638353E4C81}" srcOrd="0" destOrd="0" presId="urn:microsoft.com/office/officeart/2005/8/layout/hierarchy2"/>
    <dgm:cxn modelId="{7EC69CF6-426D-40C9-AF05-C657B98FF34E}" type="presParOf" srcId="{B3F279F3-9014-4C9C-AD0E-1CC07C97895D}" destId="{4D9A92CB-F2EF-44B5-8EEF-4820C773D662}" srcOrd="1" destOrd="0" presId="urn:microsoft.com/office/officeart/2005/8/layout/hierarchy2"/>
    <dgm:cxn modelId="{13E2C77F-BDBE-4FAC-9AE8-37BC8D378673}" type="presParOf" srcId="{4D9A92CB-F2EF-44B5-8EEF-4820C773D662}" destId="{626DA0FA-DB91-43EE-BF71-3EE7A2AAB6A6}" srcOrd="0" destOrd="0" presId="urn:microsoft.com/office/officeart/2005/8/layout/hierarchy2"/>
    <dgm:cxn modelId="{5ED34A09-BF2C-4ECF-8A37-F8B5721B3359}" type="presParOf" srcId="{4D9A92CB-F2EF-44B5-8EEF-4820C773D662}" destId="{1A6C0D0F-31F9-4410-87D7-14655A33E4B3}" srcOrd="1" destOrd="0" presId="urn:microsoft.com/office/officeart/2005/8/layout/hierarchy2"/>
    <dgm:cxn modelId="{F809DDCC-80A0-420C-96C0-0E7949C67799}" type="presParOf" srcId="{1A6C0D0F-31F9-4410-87D7-14655A33E4B3}" destId="{E9086DB9-A932-47C3-8961-C94FD6796893}" srcOrd="0" destOrd="0" presId="urn:microsoft.com/office/officeart/2005/8/layout/hierarchy2"/>
    <dgm:cxn modelId="{D7EF9118-5EB9-49AB-AEBC-99F35F649F81}" type="presParOf" srcId="{E9086DB9-A932-47C3-8961-C94FD6796893}" destId="{A7ABF6B8-3F92-48D3-B5E2-5C7C49445911}" srcOrd="0" destOrd="0" presId="urn:microsoft.com/office/officeart/2005/8/layout/hierarchy2"/>
    <dgm:cxn modelId="{B0D819E3-027A-4D48-9958-3E5FF55229A8}" type="presParOf" srcId="{1A6C0D0F-31F9-4410-87D7-14655A33E4B3}" destId="{5CAF6118-ACF5-4EA0-B28C-B586C0737013}" srcOrd="1" destOrd="0" presId="urn:microsoft.com/office/officeart/2005/8/layout/hierarchy2"/>
    <dgm:cxn modelId="{30B0B7E9-CFDC-4AA2-9FAD-060082E27BA3}" type="presParOf" srcId="{5CAF6118-ACF5-4EA0-B28C-B586C0737013}" destId="{76567E68-802A-48EE-9530-BF0611372489}" srcOrd="0" destOrd="0" presId="urn:microsoft.com/office/officeart/2005/8/layout/hierarchy2"/>
    <dgm:cxn modelId="{41FEE88A-4047-4EC5-A59B-0849FB5A7171}" type="presParOf" srcId="{5CAF6118-ACF5-4EA0-B28C-B586C0737013}" destId="{29E51C4C-B0C5-49DF-9A82-14EB9B78D66D}" srcOrd="1" destOrd="0" presId="urn:microsoft.com/office/officeart/2005/8/layout/hierarchy2"/>
    <dgm:cxn modelId="{209D465B-F81F-47D6-A05F-D26F9D688F91}" type="presParOf" srcId="{29E51C4C-B0C5-49DF-9A82-14EB9B78D66D}" destId="{5494731F-E142-4FF9-9AB8-24B4EB46466A}" srcOrd="0" destOrd="0" presId="urn:microsoft.com/office/officeart/2005/8/layout/hierarchy2"/>
    <dgm:cxn modelId="{F2ECEE61-9D22-4424-BC80-0D52EC018401}" type="presParOf" srcId="{5494731F-E142-4FF9-9AB8-24B4EB46466A}" destId="{D80DD842-0294-4E90-B20E-6633C0DCFF12}" srcOrd="0" destOrd="0" presId="urn:microsoft.com/office/officeart/2005/8/layout/hierarchy2"/>
    <dgm:cxn modelId="{99414282-5617-47E7-8031-F79EF29D3EB1}" type="presParOf" srcId="{29E51C4C-B0C5-49DF-9A82-14EB9B78D66D}" destId="{D0963277-F10B-4C97-B46A-26FD549D7278}" srcOrd="1" destOrd="0" presId="urn:microsoft.com/office/officeart/2005/8/layout/hierarchy2"/>
    <dgm:cxn modelId="{A43C24D0-B05C-4B85-9301-F6D8E5FDDAB7}" type="presParOf" srcId="{D0963277-F10B-4C97-B46A-26FD549D7278}" destId="{89DA6CA2-EFD0-4C0D-AF1D-9EBC248821C7}" srcOrd="0" destOrd="0" presId="urn:microsoft.com/office/officeart/2005/8/layout/hierarchy2"/>
    <dgm:cxn modelId="{018199FB-DD80-4FD1-94E2-A9F0E3B60D83}" type="presParOf" srcId="{D0963277-F10B-4C97-B46A-26FD549D7278}" destId="{FF4E05DB-9B05-410A-9415-EC1563D192B9}" srcOrd="1" destOrd="0" presId="urn:microsoft.com/office/officeart/2005/8/layout/hierarchy2"/>
    <dgm:cxn modelId="{EC7A5470-E0BC-482B-888B-FF402F8C4355}" type="presParOf" srcId="{FF4E05DB-9B05-410A-9415-EC1563D192B9}" destId="{D936B447-F561-41C8-A3B6-E79F2AE9594A}" srcOrd="0" destOrd="0" presId="urn:microsoft.com/office/officeart/2005/8/layout/hierarchy2"/>
    <dgm:cxn modelId="{3DB0978E-1F5D-4CD8-A2AE-8355DF51677B}" type="presParOf" srcId="{D936B447-F561-41C8-A3B6-E79F2AE9594A}" destId="{DEB81807-F5C4-4D06-9945-2AAC199A3D68}" srcOrd="0" destOrd="0" presId="urn:microsoft.com/office/officeart/2005/8/layout/hierarchy2"/>
    <dgm:cxn modelId="{D9E66211-6F55-4A7F-BA09-EAA7654BC462}" type="presParOf" srcId="{FF4E05DB-9B05-410A-9415-EC1563D192B9}" destId="{17F34711-E39B-498C-8928-4720EB2762F3}" srcOrd="1" destOrd="0" presId="urn:microsoft.com/office/officeart/2005/8/layout/hierarchy2"/>
    <dgm:cxn modelId="{B450F656-D372-4D89-8758-0FD7E5AE7B70}" type="presParOf" srcId="{17F34711-E39B-498C-8928-4720EB2762F3}" destId="{F98F69DD-9649-43D9-8B14-A33C0F74BD42}" srcOrd="0" destOrd="0" presId="urn:microsoft.com/office/officeart/2005/8/layout/hierarchy2"/>
    <dgm:cxn modelId="{F14066B3-73D7-4FA2-AD0E-8860096B4114}" type="presParOf" srcId="{17F34711-E39B-498C-8928-4720EB2762F3}" destId="{2A6F0102-0A98-427A-9DE6-97F4100C20AB}" srcOrd="1" destOrd="0" presId="urn:microsoft.com/office/officeart/2005/8/layout/hierarchy2"/>
    <dgm:cxn modelId="{4457D10A-5B88-493E-90D7-9DF8059302C5}" type="presParOf" srcId="{FF4E05DB-9B05-410A-9415-EC1563D192B9}" destId="{49E4551F-02F5-4624-8B6F-AD8017DDAAE1}" srcOrd="2" destOrd="0" presId="urn:microsoft.com/office/officeart/2005/8/layout/hierarchy2"/>
    <dgm:cxn modelId="{ACED18D4-DE38-4ADE-888A-3B4FEA8C9C3B}" type="presParOf" srcId="{49E4551F-02F5-4624-8B6F-AD8017DDAAE1}" destId="{61DFFA42-4197-4FDB-8F30-E7E60AA3205B}" srcOrd="0" destOrd="0" presId="urn:microsoft.com/office/officeart/2005/8/layout/hierarchy2"/>
    <dgm:cxn modelId="{75AD5938-FC62-4FB0-9067-C6B69BF0016E}" type="presParOf" srcId="{FF4E05DB-9B05-410A-9415-EC1563D192B9}" destId="{E02095C0-1085-406C-830B-94DC223A2BC3}" srcOrd="3" destOrd="0" presId="urn:microsoft.com/office/officeart/2005/8/layout/hierarchy2"/>
    <dgm:cxn modelId="{BF96B083-7821-40B6-84A4-574D1A73DEC5}" type="presParOf" srcId="{E02095C0-1085-406C-830B-94DC223A2BC3}" destId="{10B08249-032F-481A-85E6-9564FB869FC0}" srcOrd="0" destOrd="0" presId="urn:microsoft.com/office/officeart/2005/8/layout/hierarchy2"/>
    <dgm:cxn modelId="{F0EEECF1-C1EF-4DF4-974E-9DE53D523775}" type="presParOf" srcId="{E02095C0-1085-406C-830B-94DC223A2BC3}" destId="{D4B6BCFE-03AD-4038-9472-CBCC6D12CB1D}" srcOrd="1" destOrd="0" presId="urn:microsoft.com/office/officeart/2005/8/layout/hierarchy2"/>
    <dgm:cxn modelId="{5A8C18CC-4A69-4EFE-ADE0-8C973783853A}" type="presParOf" srcId="{29E51C4C-B0C5-49DF-9A82-14EB9B78D66D}" destId="{AD230001-1502-403B-BC90-5F7A5EC1BE35}" srcOrd="2" destOrd="0" presId="urn:microsoft.com/office/officeart/2005/8/layout/hierarchy2"/>
    <dgm:cxn modelId="{1A4A5DCC-65C3-4E46-BBA2-6B070AD2CF30}" type="presParOf" srcId="{AD230001-1502-403B-BC90-5F7A5EC1BE35}" destId="{7A3DA5F3-A73B-441A-932F-26693B61F06A}" srcOrd="0" destOrd="0" presId="urn:microsoft.com/office/officeart/2005/8/layout/hierarchy2"/>
    <dgm:cxn modelId="{7040FB7F-CAC1-4819-83B1-C4F76E8B77B2}" type="presParOf" srcId="{29E51C4C-B0C5-49DF-9A82-14EB9B78D66D}" destId="{14F79E5E-A90E-4A4F-8FCC-EC44512F17B5}" srcOrd="3" destOrd="0" presId="urn:microsoft.com/office/officeart/2005/8/layout/hierarchy2"/>
    <dgm:cxn modelId="{02C4A1E4-4C12-45C7-A815-D310C642CF22}" type="presParOf" srcId="{14F79E5E-A90E-4A4F-8FCC-EC44512F17B5}" destId="{017D6018-C53C-4A45-8E6D-0FD5A4B2577A}" srcOrd="0" destOrd="0" presId="urn:microsoft.com/office/officeart/2005/8/layout/hierarchy2"/>
    <dgm:cxn modelId="{2D5CB187-D3F8-41A4-8A2E-A8893B3AA146}" type="presParOf" srcId="{14F79E5E-A90E-4A4F-8FCC-EC44512F17B5}" destId="{87EC66BE-B7F0-4243-ABE0-48CC43340090}" srcOrd="1" destOrd="0" presId="urn:microsoft.com/office/officeart/2005/8/layout/hierarchy2"/>
    <dgm:cxn modelId="{32683CE1-E458-4641-98AA-05B87D1BD545}" type="presParOf" srcId="{87EC66BE-B7F0-4243-ABE0-48CC43340090}" destId="{6EE491BF-C352-413C-8D63-3CBF2EF39832}" srcOrd="0" destOrd="0" presId="urn:microsoft.com/office/officeart/2005/8/layout/hierarchy2"/>
    <dgm:cxn modelId="{CE958C37-40BB-482B-BD95-D53FE7818C9F}" type="presParOf" srcId="{6EE491BF-C352-413C-8D63-3CBF2EF39832}" destId="{449407C6-8BD0-4E6E-A51B-B2585D50F6BF}" srcOrd="0" destOrd="0" presId="urn:microsoft.com/office/officeart/2005/8/layout/hierarchy2"/>
    <dgm:cxn modelId="{C62F4BFB-2AE0-4DA0-9468-C19587675AD7}" type="presParOf" srcId="{87EC66BE-B7F0-4243-ABE0-48CC43340090}" destId="{D942EF1D-42BF-4C35-8B22-A07890B22C7D}" srcOrd="1" destOrd="0" presId="urn:microsoft.com/office/officeart/2005/8/layout/hierarchy2"/>
    <dgm:cxn modelId="{227F133D-A351-4382-ABAA-26AD09934BAF}" type="presParOf" srcId="{D942EF1D-42BF-4C35-8B22-A07890B22C7D}" destId="{0ACD63B3-F8D1-4A4A-8603-28FBBA18B32A}" srcOrd="0" destOrd="0" presId="urn:microsoft.com/office/officeart/2005/8/layout/hierarchy2"/>
    <dgm:cxn modelId="{C870DC14-1805-48B1-A1D3-886913F1D21C}" type="presParOf" srcId="{D942EF1D-42BF-4C35-8B22-A07890B22C7D}" destId="{065A5065-2E3E-463E-8B19-FDD9715CDA9B}" srcOrd="1" destOrd="0" presId="urn:microsoft.com/office/officeart/2005/8/layout/hierarchy2"/>
    <dgm:cxn modelId="{2C299A99-6A11-4411-8FBF-834D15AD8DD4}" type="presParOf" srcId="{87EC66BE-B7F0-4243-ABE0-48CC43340090}" destId="{C80AC737-48EA-4334-912C-E5CEC2379A86}" srcOrd="2" destOrd="0" presId="urn:microsoft.com/office/officeart/2005/8/layout/hierarchy2"/>
    <dgm:cxn modelId="{6EFCE099-26B5-4E09-A0A8-2BF8110BFE84}" type="presParOf" srcId="{C80AC737-48EA-4334-912C-E5CEC2379A86}" destId="{3CF08EF8-DCD3-44F5-B0A9-30846E209C05}" srcOrd="0" destOrd="0" presId="urn:microsoft.com/office/officeart/2005/8/layout/hierarchy2"/>
    <dgm:cxn modelId="{EB75EE33-3198-4BB6-9605-1F60165AB81A}" type="presParOf" srcId="{87EC66BE-B7F0-4243-ABE0-48CC43340090}" destId="{B4C5EEE4-EAE6-411D-857C-76B751AF55DA}" srcOrd="3" destOrd="0" presId="urn:microsoft.com/office/officeart/2005/8/layout/hierarchy2"/>
    <dgm:cxn modelId="{24B27C18-BB48-49B0-B9EB-C223B4C2A0BD}" type="presParOf" srcId="{B4C5EEE4-EAE6-411D-857C-76B751AF55DA}" destId="{5F597908-1453-45F6-9246-3E17F5D08666}" srcOrd="0" destOrd="0" presId="urn:microsoft.com/office/officeart/2005/8/layout/hierarchy2"/>
    <dgm:cxn modelId="{8C6339F2-52DB-4ACC-930F-8D8AF019830C}" type="presParOf" srcId="{B4C5EEE4-EAE6-411D-857C-76B751AF55DA}" destId="{114F24E0-1E3E-4FC6-AB3B-6A305D051A98}" srcOrd="1" destOrd="0" presId="urn:microsoft.com/office/officeart/2005/8/layout/hierarchy2"/>
    <dgm:cxn modelId="{47ACAF3E-2AD8-48BB-859B-D960BAE9C05A}" type="presParOf" srcId="{1A6C0D0F-31F9-4410-87D7-14655A33E4B3}" destId="{28A7F0E1-1C99-4F8A-B43C-6A94EA1A64D8}" srcOrd="2" destOrd="0" presId="urn:microsoft.com/office/officeart/2005/8/layout/hierarchy2"/>
    <dgm:cxn modelId="{E31FC6A5-387B-4B90-9EB1-478B098C895D}" type="presParOf" srcId="{28A7F0E1-1C99-4F8A-B43C-6A94EA1A64D8}" destId="{2EFA8591-A678-4D65-A15F-DF1A1C44C18F}" srcOrd="0" destOrd="0" presId="urn:microsoft.com/office/officeart/2005/8/layout/hierarchy2"/>
    <dgm:cxn modelId="{2D87DF96-A93A-441D-9C49-2F5BECEBCC00}" type="presParOf" srcId="{1A6C0D0F-31F9-4410-87D7-14655A33E4B3}" destId="{BCBB8B7E-1504-4B42-A76B-BEF14134F4D1}" srcOrd="3" destOrd="0" presId="urn:microsoft.com/office/officeart/2005/8/layout/hierarchy2"/>
    <dgm:cxn modelId="{716CF3EB-0DDB-4B96-826E-CAC8AD88FBE4}" type="presParOf" srcId="{BCBB8B7E-1504-4B42-A76B-BEF14134F4D1}" destId="{49761E8F-B378-4641-A651-B51C244FA1C4}" srcOrd="0" destOrd="0" presId="urn:microsoft.com/office/officeart/2005/8/layout/hierarchy2"/>
    <dgm:cxn modelId="{10DCC74A-90B9-4F04-A081-C2EE71E5AA0C}" type="presParOf" srcId="{BCBB8B7E-1504-4B42-A76B-BEF14134F4D1}" destId="{6228172C-9C3D-4999-A707-44275B067E0A}" srcOrd="1" destOrd="0" presId="urn:microsoft.com/office/officeart/2005/8/layout/hierarchy2"/>
    <dgm:cxn modelId="{83C03AC7-9402-462D-B599-118EF96530FE}" type="presParOf" srcId="{6228172C-9C3D-4999-A707-44275B067E0A}" destId="{1FB31145-B16F-4414-B7AA-1BB4FA4B9356}" srcOrd="0" destOrd="0" presId="urn:microsoft.com/office/officeart/2005/8/layout/hierarchy2"/>
    <dgm:cxn modelId="{3EF7E228-C190-4B91-B1F4-127D2453626D}" type="presParOf" srcId="{1FB31145-B16F-4414-B7AA-1BB4FA4B9356}" destId="{58DF33EB-B831-4C6C-BE23-763ED4F63FE2}" srcOrd="0" destOrd="0" presId="urn:microsoft.com/office/officeart/2005/8/layout/hierarchy2"/>
    <dgm:cxn modelId="{E56E02A3-72B5-47C7-8530-361420EEF35D}" type="presParOf" srcId="{6228172C-9C3D-4999-A707-44275B067E0A}" destId="{39664841-70DB-48F6-BC75-41FA21E66811}" srcOrd="1" destOrd="0" presId="urn:microsoft.com/office/officeart/2005/8/layout/hierarchy2"/>
    <dgm:cxn modelId="{D54A55F2-0CE7-4DC5-A4BD-B0F6B2C37D8A}" type="presParOf" srcId="{39664841-70DB-48F6-BC75-41FA21E66811}" destId="{FC1180B9-38D6-4861-A49A-0E00BB1EE4EC}" srcOrd="0" destOrd="0" presId="urn:microsoft.com/office/officeart/2005/8/layout/hierarchy2"/>
    <dgm:cxn modelId="{0A52C22B-25F8-4026-942B-B3E2C83C3A1A}" type="presParOf" srcId="{39664841-70DB-48F6-BC75-41FA21E66811}" destId="{DC5950AB-BD17-470A-9764-6C8B9C4E19EC}" srcOrd="1" destOrd="0" presId="urn:microsoft.com/office/officeart/2005/8/layout/hierarchy2"/>
    <dgm:cxn modelId="{D4FDEEC4-FC58-4C41-BCB9-B620899CB1F4}" type="presParOf" srcId="{DC5950AB-BD17-470A-9764-6C8B9C4E19EC}" destId="{C0E79030-C4EF-4101-B9D0-9B1FEC4BA247}" srcOrd="0" destOrd="0" presId="urn:microsoft.com/office/officeart/2005/8/layout/hierarchy2"/>
    <dgm:cxn modelId="{D426319F-2B4B-43D9-AC59-593055A3AA87}" type="presParOf" srcId="{C0E79030-C4EF-4101-B9D0-9B1FEC4BA247}" destId="{1CB4F2A0-BC43-4719-BFC8-DB3C43807A58}" srcOrd="0" destOrd="0" presId="urn:microsoft.com/office/officeart/2005/8/layout/hierarchy2"/>
    <dgm:cxn modelId="{362FCEAB-0E2B-4A8D-9434-D59E908D3A0F}" type="presParOf" srcId="{DC5950AB-BD17-470A-9764-6C8B9C4E19EC}" destId="{47910763-51E3-4EE6-8202-24842D5B51C3}" srcOrd="1" destOrd="0" presId="urn:microsoft.com/office/officeart/2005/8/layout/hierarchy2"/>
    <dgm:cxn modelId="{57F37953-7BB7-4E54-8AFC-38CC662E4E57}" type="presParOf" srcId="{47910763-51E3-4EE6-8202-24842D5B51C3}" destId="{ABCB4103-3EE5-4F7E-88FF-277A7BE8F94E}" srcOrd="0" destOrd="0" presId="urn:microsoft.com/office/officeart/2005/8/layout/hierarchy2"/>
    <dgm:cxn modelId="{9FAA0325-EA07-45DE-9219-FF280F051D07}" type="presParOf" srcId="{47910763-51E3-4EE6-8202-24842D5B51C3}" destId="{27A7E93D-34BA-4352-8CF3-3596E2F3AFDF}" srcOrd="1" destOrd="0" presId="urn:microsoft.com/office/officeart/2005/8/layout/hierarchy2"/>
    <dgm:cxn modelId="{A60893DA-EF36-48E4-BA4C-319B49BFB2A0}" type="presParOf" srcId="{DC5950AB-BD17-470A-9764-6C8B9C4E19EC}" destId="{00DCEEFA-DC17-4EA9-AF95-E917FA2C17C1}" srcOrd="2" destOrd="0" presId="urn:microsoft.com/office/officeart/2005/8/layout/hierarchy2"/>
    <dgm:cxn modelId="{45F82A48-42D3-4665-BE2B-1787B0147858}" type="presParOf" srcId="{00DCEEFA-DC17-4EA9-AF95-E917FA2C17C1}" destId="{BB94911E-7DB3-447D-A3C3-205F663887D1}" srcOrd="0" destOrd="0" presId="urn:microsoft.com/office/officeart/2005/8/layout/hierarchy2"/>
    <dgm:cxn modelId="{CA2CD6E2-BFBD-4854-A274-65079DACD792}" type="presParOf" srcId="{DC5950AB-BD17-470A-9764-6C8B9C4E19EC}" destId="{7DE7F292-12CE-42BA-B641-0640E24628F4}" srcOrd="3" destOrd="0" presId="urn:microsoft.com/office/officeart/2005/8/layout/hierarchy2"/>
    <dgm:cxn modelId="{0661F354-CDF4-4E3A-9BC0-28594D5034EB}" type="presParOf" srcId="{7DE7F292-12CE-42BA-B641-0640E24628F4}" destId="{E442537D-D5B2-46E7-92B5-32178D2DEC84}" srcOrd="0" destOrd="0" presId="urn:microsoft.com/office/officeart/2005/8/layout/hierarchy2"/>
    <dgm:cxn modelId="{1613365F-94BC-458F-BA73-1A060403E671}" type="presParOf" srcId="{7DE7F292-12CE-42BA-B641-0640E24628F4}" destId="{092D7A8E-C8BC-4EA6-973E-F2D5CED5F6D8}" srcOrd="1" destOrd="0" presId="urn:microsoft.com/office/officeart/2005/8/layout/hierarchy2"/>
    <dgm:cxn modelId="{C40F2485-F888-4ECF-BD2B-2547DDDD57F4}" type="presParOf" srcId="{6228172C-9C3D-4999-A707-44275B067E0A}" destId="{56DC9431-BFC4-44A5-8D0D-FDC4325305A3}" srcOrd="2" destOrd="0" presId="urn:microsoft.com/office/officeart/2005/8/layout/hierarchy2"/>
    <dgm:cxn modelId="{A267F4AB-4548-4ADC-9625-E7551F1EF125}" type="presParOf" srcId="{56DC9431-BFC4-44A5-8D0D-FDC4325305A3}" destId="{C2BFB956-5CF4-4A7F-8A80-77EC44DA5F4C}" srcOrd="0" destOrd="0" presId="urn:microsoft.com/office/officeart/2005/8/layout/hierarchy2"/>
    <dgm:cxn modelId="{288C89F5-D8D2-4E6C-9B85-290BBF4237D0}" type="presParOf" srcId="{6228172C-9C3D-4999-A707-44275B067E0A}" destId="{639B669E-C48E-4241-AADA-530B7E18FB4E}" srcOrd="3" destOrd="0" presId="urn:microsoft.com/office/officeart/2005/8/layout/hierarchy2"/>
    <dgm:cxn modelId="{EF3D486E-696F-44F7-9812-D9EB942A8C76}" type="presParOf" srcId="{639B669E-C48E-4241-AADA-530B7E18FB4E}" destId="{991890FE-2FE8-4F51-89D6-839BE10A542F}" srcOrd="0" destOrd="0" presId="urn:microsoft.com/office/officeart/2005/8/layout/hierarchy2"/>
    <dgm:cxn modelId="{F381B272-E2C5-41E7-B61F-FB91F0877F72}" type="presParOf" srcId="{639B669E-C48E-4241-AADA-530B7E18FB4E}" destId="{958D09D2-D900-47D3-91B8-CEDBD64D84BF}" srcOrd="1" destOrd="0" presId="urn:microsoft.com/office/officeart/2005/8/layout/hierarchy2"/>
    <dgm:cxn modelId="{6F2CB5EC-D9FD-4348-8597-78E94D01D093}" type="presParOf" srcId="{958D09D2-D900-47D3-91B8-CEDBD64D84BF}" destId="{DD1B1EC7-1B63-419A-905E-3D1BC92C7E2A}" srcOrd="0" destOrd="0" presId="urn:microsoft.com/office/officeart/2005/8/layout/hierarchy2"/>
    <dgm:cxn modelId="{C78D82C6-4445-481C-9CF6-A4D55408F9CB}" type="presParOf" srcId="{DD1B1EC7-1B63-419A-905E-3D1BC92C7E2A}" destId="{07DFA236-EADD-443D-82F9-DE03D19124D4}" srcOrd="0" destOrd="0" presId="urn:microsoft.com/office/officeart/2005/8/layout/hierarchy2"/>
    <dgm:cxn modelId="{82653BFD-8FE6-45DD-B213-E62904AFFE0E}" type="presParOf" srcId="{958D09D2-D900-47D3-91B8-CEDBD64D84BF}" destId="{77FCB0FF-A390-4619-9CEB-72C756E5B552}" srcOrd="1" destOrd="0" presId="urn:microsoft.com/office/officeart/2005/8/layout/hierarchy2"/>
    <dgm:cxn modelId="{1DF8E082-8EA1-4565-94DC-9B1B85F81557}" type="presParOf" srcId="{77FCB0FF-A390-4619-9CEB-72C756E5B552}" destId="{96CDBDAA-B737-40B4-9A89-AD556694C477}" srcOrd="0" destOrd="0" presId="urn:microsoft.com/office/officeart/2005/8/layout/hierarchy2"/>
    <dgm:cxn modelId="{455A91C5-3001-4216-84A9-868B58D4A69E}" type="presParOf" srcId="{77FCB0FF-A390-4619-9CEB-72C756E5B552}" destId="{D166BEEF-606E-466F-BC2B-94FBB704E4DE}" srcOrd="1" destOrd="0" presId="urn:microsoft.com/office/officeart/2005/8/layout/hierarchy2"/>
    <dgm:cxn modelId="{6A9B9C57-8EC9-4993-9597-BC8276AB0521}" type="presParOf" srcId="{958D09D2-D900-47D3-91B8-CEDBD64D84BF}" destId="{A0494DF0-DB4C-423D-BCBB-B04F68FE15BD}" srcOrd="2" destOrd="0" presId="urn:microsoft.com/office/officeart/2005/8/layout/hierarchy2"/>
    <dgm:cxn modelId="{95BF70CD-143E-4EDB-BEF3-727EC6D5B39A}" type="presParOf" srcId="{A0494DF0-DB4C-423D-BCBB-B04F68FE15BD}" destId="{94401087-B78C-433F-9835-360C069CB8D8}" srcOrd="0" destOrd="0" presId="urn:microsoft.com/office/officeart/2005/8/layout/hierarchy2"/>
    <dgm:cxn modelId="{9F2D5C93-D144-45BA-A0C7-130019349438}" type="presParOf" srcId="{958D09D2-D900-47D3-91B8-CEDBD64D84BF}" destId="{574F8833-15AE-4D1E-93D0-7FE304086C97}" srcOrd="3" destOrd="0" presId="urn:microsoft.com/office/officeart/2005/8/layout/hierarchy2"/>
    <dgm:cxn modelId="{9CCEAD6E-A253-4AFE-8E46-0B42FC01C927}" type="presParOf" srcId="{574F8833-15AE-4D1E-93D0-7FE304086C97}" destId="{A298A8EC-E90A-4A30-9536-C071DA7368CF}" srcOrd="0" destOrd="0" presId="urn:microsoft.com/office/officeart/2005/8/layout/hierarchy2"/>
    <dgm:cxn modelId="{583BC61B-C839-478F-A359-976188EC94A0}" type="presParOf" srcId="{574F8833-15AE-4D1E-93D0-7FE304086C97}" destId="{9639FB88-21BE-4045-AA10-F3B97B0D53FC}" srcOrd="1" destOrd="0" presId="urn:microsoft.com/office/officeart/2005/8/layout/hierarchy2"/>
    <dgm:cxn modelId="{3D89CC94-6355-4F82-A920-9648CD6A75D9}" type="presParOf" srcId="{B3F279F3-9014-4C9C-AD0E-1CC07C97895D}" destId="{C2670F88-5FE2-4F29-948D-6A09155E7D81}" srcOrd="2" destOrd="0" presId="urn:microsoft.com/office/officeart/2005/8/layout/hierarchy2"/>
    <dgm:cxn modelId="{BBB287B2-FAF7-4D2C-9D26-F3307879DE9D}" type="presParOf" srcId="{C2670F88-5FE2-4F29-948D-6A09155E7D81}" destId="{22E87E2D-CCC9-4504-8261-DF11C61CC493}" srcOrd="0" destOrd="0" presId="urn:microsoft.com/office/officeart/2005/8/layout/hierarchy2"/>
    <dgm:cxn modelId="{BA299C92-F0DB-44E1-8A98-D38F786E7FCA}" type="presParOf" srcId="{B3F279F3-9014-4C9C-AD0E-1CC07C97895D}" destId="{4DF6C976-C579-4E9F-B46D-7F8E0A60CFA3}" srcOrd="3" destOrd="0" presId="urn:microsoft.com/office/officeart/2005/8/layout/hierarchy2"/>
    <dgm:cxn modelId="{A38296E6-1FB2-4565-9716-B745E6EBBA8A}" type="presParOf" srcId="{4DF6C976-C579-4E9F-B46D-7F8E0A60CFA3}" destId="{77C5C59C-C00F-41EF-B7C2-942335E1C308}" srcOrd="0" destOrd="0" presId="urn:microsoft.com/office/officeart/2005/8/layout/hierarchy2"/>
    <dgm:cxn modelId="{8BB00E0C-A9C7-4A92-9426-44B69A299EEC}" type="presParOf" srcId="{4DF6C976-C579-4E9F-B46D-7F8E0A60CFA3}" destId="{D80EA5CE-1619-43C8-AF20-02072EECB839}" srcOrd="1" destOrd="0" presId="urn:microsoft.com/office/officeart/2005/8/layout/hierarchy2"/>
    <dgm:cxn modelId="{CEF693B4-6027-4CB5-B497-F51F63C0A2C6}" type="presParOf" srcId="{D80EA5CE-1619-43C8-AF20-02072EECB839}" destId="{F8227468-5F8C-44C1-BA54-3748FA5842B6}" srcOrd="0" destOrd="0" presId="urn:microsoft.com/office/officeart/2005/8/layout/hierarchy2"/>
    <dgm:cxn modelId="{EDE7B497-F274-4352-A799-9F7AF28AAF4F}" type="presParOf" srcId="{F8227468-5F8C-44C1-BA54-3748FA5842B6}" destId="{951F8798-292C-48D7-ABAE-FB4CE1CFFDE8}" srcOrd="0" destOrd="0" presId="urn:microsoft.com/office/officeart/2005/8/layout/hierarchy2"/>
    <dgm:cxn modelId="{707C4DF7-129B-46B4-BADB-FD1620CCEDEB}" type="presParOf" srcId="{D80EA5CE-1619-43C8-AF20-02072EECB839}" destId="{813A6D5B-EF15-4899-811B-B080428E21A3}" srcOrd="1" destOrd="0" presId="urn:microsoft.com/office/officeart/2005/8/layout/hierarchy2"/>
    <dgm:cxn modelId="{FD5769AE-9ABB-4CE4-B08D-74271663D57E}" type="presParOf" srcId="{813A6D5B-EF15-4899-811B-B080428E21A3}" destId="{E12FBB21-1CE6-4FCC-A568-7F7797F854E4}" srcOrd="0" destOrd="0" presId="urn:microsoft.com/office/officeart/2005/8/layout/hierarchy2"/>
    <dgm:cxn modelId="{526F4EA0-7F99-448C-B336-D5FFA9691A53}" type="presParOf" srcId="{813A6D5B-EF15-4899-811B-B080428E21A3}" destId="{25905DB2-6B52-4437-B428-AC376A80CB36}" srcOrd="1" destOrd="0" presId="urn:microsoft.com/office/officeart/2005/8/layout/hierarchy2"/>
    <dgm:cxn modelId="{A9419BEE-779A-4BF6-BF65-D485D23CAF0E}" type="presParOf" srcId="{25905DB2-6B52-4437-B428-AC376A80CB36}" destId="{43C87F2F-B175-4A6A-9AEA-CF130FB34405}" srcOrd="0" destOrd="0" presId="urn:microsoft.com/office/officeart/2005/8/layout/hierarchy2"/>
    <dgm:cxn modelId="{AEB7A548-7E03-403F-86A3-C6515A07C29B}" type="presParOf" srcId="{43C87F2F-B175-4A6A-9AEA-CF130FB34405}" destId="{58B1B30C-42B7-4DD7-9125-3903A7E4252F}" srcOrd="0" destOrd="0" presId="urn:microsoft.com/office/officeart/2005/8/layout/hierarchy2"/>
    <dgm:cxn modelId="{9729F541-49D6-4421-91F5-1A4BF84A3129}" type="presParOf" srcId="{25905DB2-6B52-4437-B428-AC376A80CB36}" destId="{B573B584-91FC-471E-8743-2441DC3F9CDF}" srcOrd="1" destOrd="0" presId="urn:microsoft.com/office/officeart/2005/8/layout/hierarchy2"/>
    <dgm:cxn modelId="{16376A3F-CB14-49D1-B79D-BF8B59F1F8B3}" type="presParOf" srcId="{B573B584-91FC-471E-8743-2441DC3F9CDF}" destId="{EFF3F411-7229-4215-9EA6-9E94392B5F6C}" srcOrd="0" destOrd="0" presId="urn:microsoft.com/office/officeart/2005/8/layout/hierarchy2"/>
    <dgm:cxn modelId="{A674C9A6-6BF0-49F2-963B-A75CA6CD96A6}" type="presParOf" srcId="{B573B584-91FC-471E-8743-2441DC3F9CDF}" destId="{A0D80518-4B0C-4C8C-9BD1-DB95D962926D}" srcOrd="1" destOrd="0" presId="urn:microsoft.com/office/officeart/2005/8/layout/hierarchy2"/>
    <dgm:cxn modelId="{B863DE55-B176-49CB-9889-228BD68EF4CC}" type="presParOf" srcId="{A0D80518-4B0C-4C8C-9BD1-DB95D962926D}" destId="{2FA142E5-5C65-47FC-B2B0-487F72486A28}" srcOrd="0" destOrd="0" presId="urn:microsoft.com/office/officeart/2005/8/layout/hierarchy2"/>
    <dgm:cxn modelId="{9D657A9E-F1DB-4662-B2C6-0C5D5209C7FE}" type="presParOf" srcId="{2FA142E5-5C65-47FC-B2B0-487F72486A28}" destId="{35207A07-373D-4544-8978-CBEA34807330}" srcOrd="0" destOrd="0" presId="urn:microsoft.com/office/officeart/2005/8/layout/hierarchy2"/>
    <dgm:cxn modelId="{16390835-A286-431C-8E44-AC5CD1124B11}" type="presParOf" srcId="{A0D80518-4B0C-4C8C-9BD1-DB95D962926D}" destId="{9E0B42F2-CB95-4C5E-9D08-3C62BDAE41F8}" srcOrd="1" destOrd="0" presId="urn:microsoft.com/office/officeart/2005/8/layout/hierarchy2"/>
    <dgm:cxn modelId="{1C1B024C-85DA-4A1C-A464-97A0A3F12EE3}" type="presParOf" srcId="{9E0B42F2-CB95-4C5E-9D08-3C62BDAE41F8}" destId="{EBF5C773-2176-4A21-AA3C-BCA68AD026A9}" srcOrd="0" destOrd="0" presId="urn:microsoft.com/office/officeart/2005/8/layout/hierarchy2"/>
    <dgm:cxn modelId="{84C058F5-9A82-4164-9E72-EA6A4F1FF149}" type="presParOf" srcId="{9E0B42F2-CB95-4C5E-9D08-3C62BDAE41F8}" destId="{F638C719-A73A-440A-A76A-5F9B8A53AD6B}" srcOrd="1" destOrd="0" presId="urn:microsoft.com/office/officeart/2005/8/layout/hierarchy2"/>
    <dgm:cxn modelId="{7EF3BCF8-D59B-46D6-BF21-2AA1D1CFBD51}" type="presParOf" srcId="{A0D80518-4B0C-4C8C-9BD1-DB95D962926D}" destId="{99A3DE90-CB9F-4F87-9BEF-46FF9D428538}" srcOrd="2" destOrd="0" presId="urn:microsoft.com/office/officeart/2005/8/layout/hierarchy2"/>
    <dgm:cxn modelId="{A5FF63E8-DC6D-43B0-A205-FF390EF8D5CE}" type="presParOf" srcId="{99A3DE90-CB9F-4F87-9BEF-46FF9D428538}" destId="{E1042C4C-64A8-442F-B6D9-5007B65B983F}" srcOrd="0" destOrd="0" presId="urn:microsoft.com/office/officeart/2005/8/layout/hierarchy2"/>
    <dgm:cxn modelId="{784827AE-0CCC-4173-B98C-DE95E771F1C8}" type="presParOf" srcId="{A0D80518-4B0C-4C8C-9BD1-DB95D962926D}" destId="{0F402269-A1C7-4D9E-B6E8-90EFFB9ECE61}" srcOrd="3" destOrd="0" presId="urn:microsoft.com/office/officeart/2005/8/layout/hierarchy2"/>
    <dgm:cxn modelId="{83946232-2400-4454-88D8-148C31E09859}" type="presParOf" srcId="{0F402269-A1C7-4D9E-B6E8-90EFFB9ECE61}" destId="{4CCEEC07-7538-4471-AD3D-2DD7C0427AB0}" srcOrd="0" destOrd="0" presId="urn:microsoft.com/office/officeart/2005/8/layout/hierarchy2"/>
    <dgm:cxn modelId="{382A88EF-0180-4238-B634-1BF9C9ECA98D}" type="presParOf" srcId="{0F402269-A1C7-4D9E-B6E8-90EFFB9ECE61}" destId="{6A9D0789-62B9-4B8B-8F0E-D441DE2978F6}" srcOrd="1" destOrd="0" presId="urn:microsoft.com/office/officeart/2005/8/layout/hierarchy2"/>
    <dgm:cxn modelId="{18F489FA-1436-4D42-A523-F338816E445D}" type="presParOf" srcId="{25905DB2-6B52-4437-B428-AC376A80CB36}" destId="{45C25CEB-55F0-44DE-80C3-335D304B336B}" srcOrd="2" destOrd="0" presId="urn:microsoft.com/office/officeart/2005/8/layout/hierarchy2"/>
    <dgm:cxn modelId="{4146359A-6CBD-4BA4-AE64-3679C9FC80A9}" type="presParOf" srcId="{45C25CEB-55F0-44DE-80C3-335D304B336B}" destId="{C1FB771D-845B-49CA-AAB5-79C77BAAD06C}" srcOrd="0" destOrd="0" presId="urn:microsoft.com/office/officeart/2005/8/layout/hierarchy2"/>
    <dgm:cxn modelId="{62EE0D03-D96E-4DD4-8F24-530FBB339F36}" type="presParOf" srcId="{25905DB2-6B52-4437-B428-AC376A80CB36}" destId="{5B0C8BDF-CB0C-4412-8E92-81894D644F11}" srcOrd="3" destOrd="0" presId="urn:microsoft.com/office/officeart/2005/8/layout/hierarchy2"/>
    <dgm:cxn modelId="{7251054E-E459-4868-A0D5-8519CE28D8F7}" type="presParOf" srcId="{5B0C8BDF-CB0C-4412-8E92-81894D644F11}" destId="{348D65D6-3EE5-4C08-AB4A-C7595A2786C5}" srcOrd="0" destOrd="0" presId="urn:microsoft.com/office/officeart/2005/8/layout/hierarchy2"/>
    <dgm:cxn modelId="{F5475D68-DA21-4200-AD3D-6B71BBAEBBEE}" type="presParOf" srcId="{5B0C8BDF-CB0C-4412-8E92-81894D644F11}" destId="{DDA247DB-FED5-430F-841B-70D1565F8A69}" srcOrd="1" destOrd="0" presId="urn:microsoft.com/office/officeart/2005/8/layout/hierarchy2"/>
    <dgm:cxn modelId="{F2DFC1B1-5459-425A-87B0-5D4D9B8C98AB}" type="presParOf" srcId="{DDA247DB-FED5-430F-841B-70D1565F8A69}" destId="{D37B68DA-6C62-4582-846F-C1FA0A711B86}" srcOrd="0" destOrd="0" presId="urn:microsoft.com/office/officeart/2005/8/layout/hierarchy2"/>
    <dgm:cxn modelId="{2525F55C-B928-471A-822C-72D3C76EDDDC}" type="presParOf" srcId="{D37B68DA-6C62-4582-846F-C1FA0A711B86}" destId="{14CDC8D9-7E6E-4776-A191-1E9B53067764}" srcOrd="0" destOrd="0" presId="urn:microsoft.com/office/officeart/2005/8/layout/hierarchy2"/>
    <dgm:cxn modelId="{53353F05-A8BE-46DC-BA6C-F530F558D030}" type="presParOf" srcId="{DDA247DB-FED5-430F-841B-70D1565F8A69}" destId="{1ABB72F3-22C7-4A08-B6B1-EE954A2FB778}" srcOrd="1" destOrd="0" presId="urn:microsoft.com/office/officeart/2005/8/layout/hierarchy2"/>
    <dgm:cxn modelId="{F284752D-46C1-4CCD-B3D3-0B117C2D56DD}" type="presParOf" srcId="{1ABB72F3-22C7-4A08-B6B1-EE954A2FB778}" destId="{0BC50022-98D1-4DB3-9999-148CEB87E528}" srcOrd="0" destOrd="0" presId="urn:microsoft.com/office/officeart/2005/8/layout/hierarchy2"/>
    <dgm:cxn modelId="{0C73B46E-845F-48A5-8964-CB92F1F82BA4}" type="presParOf" srcId="{1ABB72F3-22C7-4A08-B6B1-EE954A2FB778}" destId="{A795E675-E0D0-4AF2-8173-4A6B790B54FB}" srcOrd="1" destOrd="0" presId="urn:microsoft.com/office/officeart/2005/8/layout/hierarchy2"/>
    <dgm:cxn modelId="{62D0781D-4351-4104-B7A7-60831390A233}" type="presParOf" srcId="{DDA247DB-FED5-430F-841B-70D1565F8A69}" destId="{01AB2D08-5461-450A-9795-E417E86758A9}" srcOrd="2" destOrd="0" presId="urn:microsoft.com/office/officeart/2005/8/layout/hierarchy2"/>
    <dgm:cxn modelId="{EBFFB382-D876-4D4B-B267-9DAC1E63460E}" type="presParOf" srcId="{01AB2D08-5461-450A-9795-E417E86758A9}" destId="{12D9F773-48A7-49A5-9375-A7AB4AF0E0FA}" srcOrd="0" destOrd="0" presId="urn:microsoft.com/office/officeart/2005/8/layout/hierarchy2"/>
    <dgm:cxn modelId="{15CE214F-5867-4565-87E8-567DCD8190EB}" type="presParOf" srcId="{DDA247DB-FED5-430F-841B-70D1565F8A69}" destId="{226F897F-6FE4-4DE3-AEDE-97EEEE287321}" srcOrd="3" destOrd="0" presId="urn:microsoft.com/office/officeart/2005/8/layout/hierarchy2"/>
    <dgm:cxn modelId="{19AFB5A1-0BFB-4550-BC4F-8B63E2ED6B2F}" type="presParOf" srcId="{226F897F-6FE4-4DE3-AEDE-97EEEE287321}" destId="{A65B63D2-567A-4ACF-A326-93CE2DDA94C8}" srcOrd="0" destOrd="0" presId="urn:microsoft.com/office/officeart/2005/8/layout/hierarchy2"/>
    <dgm:cxn modelId="{935BAD0A-246B-4D4A-BBE2-C4C210EA441A}" type="presParOf" srcId="{226F897F-6FE4-4DE3-AEDE-97EEEE287321}" destId="{79BDD605-C128-47EC-A64E-C5940C239E99}" srcOrd="1" destOrd="0" presId="urn:microsoft.com/office/officeart/2005/8/layout/hierarchy2"/>
    <dgm:cxn modelId="{50088E03-0BC7-45D8-8093-8097BE256E3A}" type="presParOf" srcId="{D80EA5CE-1619-43C8-AF20-02072EECB839}" destId="{C880B17F-772E-4802-9D5E-3D32EDFDB91E}" srcOrd="2" destOrd="0" presId="urn:microsoft.com/office/officeart/2005/8/layout/hierarchy2"/>
    <dgm:cxn modelId="{0903B29F-8969-4788-8954-0FAE6897FC45}" type="presParOf" srcId="{C880B17F-772E-4802-9D5E-3D32EDFDB91E}" destId="{77CF49D6-153B-4C3A-AFC9-F822AB241574}" srcOrd="0" destOrd="0" presId="urn:microsoft.com/office/officeart/2005/8/layout/hierarchy2"/>
    <dgm:cxn modelId="{749A6836-5D25-4B80-8A52-EA12DFA8B6AE}" type="presParOf" srcId="{D80EA5CE-1619-43C8-AF20-02072EECB839}" destId="{BF86BF68-D93D-43C7-B962-0FF44170E245}" srcOrd="3" destOrd="0" presId="urn:microsoft.com/office/officeart/2005/8/layout/hierarchy2"/>
    <dgm:cxn modelId="{543C6E45-034D-4861-A946-49139A48775F}" type="presParOf" srcId="{BF86BF68-D93D-43C7-B962-0FF44170E245}" destId="{2107DC8F-B7B6-4314-B660-9DF65C7B13CA}" srcOrd="0" destOrd="0" presId="urn:microsoft.com/office/officeart/2005/8/layout/hierarchy2"/>
    <dgm:cxn modelId="{AAD26A77-5958-4FEC-907A-886AF5B7A4A9}" type="presParOf" srcId="{BF86BF68-D93D-43C7-B962-0FF44170E245}" destId="{ACB31C34-E723-4328-AB37-AA74A42A38A2}" srcOrd="1" destOrd="0" presId="urn:microsoft.com/office/officeart/2005/8/layout/hierarchy2"/>
    <dgm:cxn modelId="{769EBC6C-4DAE-46C8-BD6E-6201AA5EDBB9}" type="presParOf" srcId="{ACB31C34-E723-4328-AB37-AA74A42A38A2}" destId="{81B277DF-252A-4C23-AA1C-8CD80264D14F}" srcOrd="0" destOrd="0" presId="urn:microsoft.com/office/officeart/2005/8/layout/hierarchy2"/>
    <dgm:cxn modelId="{DE816124-6306-47D9-99C3-E027B60B6D3A}" type="presParOf" srcId="{81B277DF-252A-4C23-AA1C-8CD80264D14F}" destId="{D97EAA24-67F7-4591-A6F7-55E6681FFD3D}" srcOrd="0" destOrd="0" presId="urn:microsoft.com/office/officeart/2005/8/layout/hierarchy2"/>
    <dgm:cxn modelId="{4B61439F-68D4-47FE-9614-08D6046E1BCA}" type="presParOf" srcId="{ACB31C34-E723-4328-AB37-AA74A42A38A2}" destId="{3E16B17F-0686-4295-A506-62CC3DCD940B}" srcOrd="1" destOrd="0" presId="urn:microsoft.com/office/officeart/2005/8/layout/hierarchy2"/>
    <dgm:cxn modelId="{A323A4D1-9132-4FD2-8DF9-40ED34940A67}" type="presParOf" srcId="{3E16B17F-0686-4295-A506-62CC3DCD940B}" destId="{789CCD6D-8360-46E6-81D6-E382BF7EDCCE}" srcOrd="0" destOrd="0" presId="urn:microsoft.com/office/officeart/2005/8/layout/hierarchy2"/>
    <dgm:cxn modelId="{00A0DD29-215D-4E13-A83C-A5CDED4BADDD}" type="presParOf" srcId="{3E16B17F-0686-4295-A506-62CC3DCD940B}" destId="{886EC69A-F230-4ED8-99EC-E8A51EB61433}" srcOrd="1" destOrd="0" presId="urn:microsoft.com/office/officeart/2005/8/layout/hierarchy2"/>
    <dgm:cxn modelId="{D0F22CB6-8243-4B5F-91B9-E6790370F568}" type="presParOf" srcId="{886EC69A-F230-4ED8-99EC-E8A51EB61433}" destId="{6E85179F-D9E0-4CD2-978A-732E8CC69010}" srcOrd="0" destOrd="0" presId="urn:microsoft.com/office/officeart/2005/8/layout/hierarchy2"/>
    <dgm:cxn modelId="{02E2BF2E-0DEE-4FC4-AB8F-FB257235C87C}" type="presParOf" srcId="{6E85179F-D9E0-4CD2-978A-732E8CC69010}" destId="{2293EB3F-07A8-48D6-AC17-D76065477E92}" srcOrd="0" destOrd="0" presId="urn:microsoft.com/office/officeart/2005/8/layout/hierarchy2"/>
    <dgm:cxn modelId="{9172E28E-6A3D-4EEA-AF1D-7A4162325FD5}" type="presParOf" srcId="{886EC69A-F230-4ED8-99EC-E8A51EB61433}" destId="{38D329D0-762E-46F6-A0FD-7024329C9642}" srcOrd="1" destOrd="0" presId="urn:microsoft.com/office/officeart/2005/8/layout/hierarchy2"/>
    <dgm:cxn modelId="{D745DA61-1B69-41CD-9356-C921FEBF9454}" type="presParOf" srcId="{38D329D0-762E-46F6-A0FD-7024329C9642}" destId="{3F0A36A7-028B-4C84-83CB-E8A8E66652C8}" srcOrd="0" destOrd="0" presId="urn:microsoft.com/office/officeart/2005/8/layout/hierarchy2"/>
    <dgm:cxn modelId="{C3B19983-F893-4D61-9405-085414639023}" type="presParOf" srcId="{38D329D0-762E-46F6-A0FD-7024329C9642}" destId="{521F4467-1D19-4441-B976-A92BDBA43D1C}" srcOrd="1" destOrd="0" presId="urn:microsoft.com/office/officeart/2005/8/layout/hierarchy2"/>
    <dgm:cxn modelId="{C197A691-EE1C-4189-BA4F-AF775E950FA3}" type="presParOf" srcId="{886EC69A-F230-4ED8-99EC-E8A51EB61433}" destId="{D5CCF25F-0994-4600-9F22-A3C91E335EF5}" srcOrd="2" destOrd="0" presId="urn:microsoft.com/office/officeart/2005/8/layout/hierarchy2"/>
    <dgm:cxn modelId="{7A16715E-94F0-4327-AFDD-103C03F8B245}" type="presParOf" srcId="{D5CCF25F-0994-4600-9F22-A3C91E335EF5}" destId="{E2FA770C-0FE8-4EBC-A6F1-9387C4EAB90C}" srcOrd="0" destOrd="0" presId="urn:microsoft.com/office/officeart/2005/8/layout/hierarchy2"/>
    <dgm:cxn modelId="{E4334BAF-5C9C-4D08-A25E-8DD8D210822B}" type="presParOf" srcId="{886EC69A-F230-4ED8-99EC-E8A51EB61433}" destId="{1349F855-DB2B-4921-B42B-C4710875EF6B}" srcOrd="3" destOrd="0" presId="urn:microsoft.com/office/officeart/2005/8/layout/hierarchy2"/>
    <dgm:cxn modelId="{40C0903E-CA24-471B-809B-54E8738B2643}" type="presParOf" srcId="{1349F855-DB2B-4921-B42B-C4710875EF6B}" destId="{9B0ADCE2-A002-44D0-BEB8-8A7DFF1E4BDC}" srcOrd="0" destOrd="0" presId="urn:microsoft.com/office/officeart/2005/8/layout/hierarchy2"/>
    <dgm:cxn modelId="{2A1D40A0-C751-47ED-B9D5-7FD04F4D93E4}" type="presParOf" srcId="{1349F855-DB2B-4921-B42B-C4710875EF6B}" destId="{DB269D37-56EC-49F0-97D6-545745A7FC4B}" srcOrd="1" destOrd="0" presId="urn:microsoft.com/office/officeart/2005/8/layout/hierarchy2"/>
    <dgm:cxn modelId="{AA1B3E17-C61A-475A-AC69-15C04FB5CA11}" type="presParOf" srcId="{ACB31C34-E723-4328-AB37-AA74A42A38A2}" destId="{1D7D78D5-27EF-405A-A82E-FE8E90782AA8}" srcOrd="2" destOrd="0" presId="urn:microsoft.com/office/officeart/2005/8/layout/hierarchy2"/>
    <dgm:cxn modelId="{92861DB6-82AF-471C-9FE7-C677BBFCB789}" type="presParOf" srcId="{1D7D78D5-27EF-405A-A82E-FE8E90782AA8}" destId="{F6531A4F-2DE9-4BC7-82A3-4BCB546F80F6}" srcOrd="0" destOrd="0" presId="urn:microsoft.com/office/officeart/2005/8/layout/hierarchy2"/>
    <dgm:cxn modelId="{D6A0AE3C-0552-4E5B-AB16-7DCDFBEE1581}" type="presParOf" srcId="{ACB31C34-E723-4328-AB37-AA74A42A38A2}" destId="{3F8547F3-6E81-48B7-9C38-D81C3D47FF89}" srcOrd="3" destOrd="0" presId="urn:microsoft.com/office/officeart/2005/8/layout/hierarchy2"/>
    <dgm:cxn modelId="{56BBD0D6-2BC2-40CD-B3BD-D7A7BA6204D0}" type="presParOf" srcId="{3F8547F3-6E81-48B7-9C38-D81C3D47FF89}" destId="{0ADCC251-69D4-47E9-8852-072051F59C8A}" srcOrd="0" destOrd="0" presId="urn:microsoft.com/office/officeart/2005/8/layout/hierarchy2"/>
    <dgm:cxn modelId="{6451DD33-DC95-4506-AE80-DA32E7CE79A4}" type="presParOf" srcId="{3F8547F3-6E81-48B7-9C38-D81C3D47FF89}" destId="{7DB9416D-6F70-490B-82C4-6782DB740189}" srcOrd="1" destOrd="0" presId="urn:microsoft.com/office/officeart/2005/8/layout/hierarchy2"/>
    <dgm:cxn modelId="{8CB57900-2C4D-490B-B4E6-35D202CCF027}" type="presParOf" srcId="{7DB9416D-6F70-490B-82C4-6782DB740189}" destId="{56F1590A-4D97-412F-81AC-B21CAAB5D3FC}" srcOrd="0" destOrd="0" presId="urn:microsoft.com/office/officeart/2005/8/layout/hierarchy2"/>
    <dgm:cxn modelId="{7AD49133-8FB9-4E74-8FA2-07A24177D781}" type="presParOf" srcId="{56F1590A-4D97-412F-81AC-B21CAAB5D3FC}" destId="{AE504457-4446-49C4-A349-098E9EA03EE5}" srcOrd="0" destOrd="0" presId="urn:microsoft.com/office/officeart/2005/8/layout/hierarchy2"/>
    <dgm:cxn modelId="{1E8219E2-F2C3-4D2E-A4E6-2E5E0074722E}" type="presParOf" srcId="{7DB9416D-6F70-490B-82C4-6782DB740189}" destId="{17FA0E8B-2D22-4E20-ACCB-28C55F8A2A2A}" srcOrd="1" destOrd="0" presId="urn:microsoft.com/office/officeart/2005/8/layout/hierarchy2"/>
    <dgm:cxn modelId="{0BB66159-7131-4F1B-8CA7-66E35F61070A}" type="presParOf" srcId="{17FA0E8B-2D22-4E20-ACCB-28C55F8A2A2A}" destId="{CD3ACCDF-80E9-4623-8A60-1E6E6484F95B}" srcOrd="0" destOrd="0" presId="urn:microsoft.com/office/officeart/2005/8/layout/hierarchy2"/>
    <dgm:cxn modelId="{857EE103-2545-440B-91E9-396F06CA2B8B}" type="presParOf" srcId="{17FA0E8B-2D22-4E20-ACCB-28C55F8A2A2A}" destId="{262FF728-08CC-4D83-86F1-A1B066304CB5}" srcOrd="1" destOrd="0" presId="urn:microsoft.com/office/officeart/2005/8/layout/hierarchy2"/>
    <dgm:cxn modelId="{CA4D498E-813C-4BA2-BB4C-14CB7F52FCCD}" type="presParOf" srcId="{7DB9416D-6F70-490B-82C4-6782DB740189}" destId="{7990DE12-B276-4A17-B0EA-8C322816871D}" srcOrd="2" destOrd="0" presId="urn:microsoft.com/office/officeart/2005/8/layout/hierarchy2"/>
    <dgm:cxn modelId="{D0E83676-710C-4031-BD08-1E4EB1A64801}" type="presParOf" srcId="{7990DE12-B276-4A17-B0EA-8C322816871D}" destId="{7D62347D-1E78-4415-BF4A-01E130D475F7}" srcOrd="0" destOrd="0" presId="urn:microsoft.com/office/officeart/2005/8/layout/hierarchy2"/>
    <dgm:cxn modelId="{B00D2297-04F0-4B1F-89A0-97FECB107F36}" type="presParOf" srcId="{7DB9416D-6F70-490B-82C4-6782DB740189}" destId="{CEB23315-0A75-4390-BF7B-B2500F1F1584}" srcOrd="3" destOrd="0" presId="urn:microsoft.com/office/officeart/2005/8/layout/hierarchy2"/>
    <dgm:cxn modelId="{F61484D4-F96E-499F-AFF0-D4327F6B00B9}" type="presParOf" srcId="{CEB23315-0A75-4390-BF7B-B2500F1F1584}" destId="{58CC7880-B03E-48D4-9156-E5596C3738E6}" srcOrd="0" destOrd="0" presId="urn:microsoft.com/office/officeart/2005/8/layout/hierarchy2"/>
    <dgm:cxn modelId="{68A97285-C4A9-4252-AFAE-1DBB5BB1F6C6}" type="presParOf" srcId="{CEB23315-0A75-4390-BF7B-B2500F1F1584}" destId="{E3ABE8CF-D045-4AB5-AB70-0D35590C64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0F5D-8068-4D42-9944-283CE94E2B6E}">
      <dsp:nvSpPr>
        <dsp:cNvPr id="0" name=""/>
        <dsp:cNvSpPr/>
      </dsp:nvSpPr>
      <dsp:spPr>
        <a:xfrm rot="21381134" flipH="1">
          <a:off x="7283" y="1054000"/>
          <a:ext cx="742869" cy="711399"/>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28119" y="1074836"/>
        <a:ext cx="701197" cy="669727"/>
      </dsp:txXfrm>
    </dsp:sp>
    <dsp:sp modelId="{22920647-8B87-427E-9A9A-7905A3A76831}">
      <dsp:nvSpPr>
        <dsp:cNvPr id="0" name=""/>
        <dsp:cNvSpPr/>
      </dsp:nvSpPr>
      <dsp:spPr>
        <a:xfrm rot="17513956">
          <a:off x="428433" y="920419"/>
          <a:ext cx="1026179" cy="26429"/>
        </a:xfrm>
        <a:custGeom>
          <a:avLst/>
          <a:gdLst/>
          <a:ahLst/>
          <a:cxnLst/>
          <a:rect l="0" t="0" r="0" b="0"/>
          <a:pathLst>
            <a:path>
              <a:moveTo>
                <a:pt x="0" y="13214"/>
              </a:moveTo>
              <a:lnTo>
                <a:pt x="1026179"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915868" y="907979"/>
        <a:ext cx="51308" cy="51308"/>
      </dsp:txXfrm>
    </dsp:sp>
    <dsp:sp modelId="{E514355D-63AA-4A1E-AE89-549CCC587DAF}">
      <dsp:nvSpPr>
        <dsp:cNvPr id="0" name=""/>
        <dsp:cNvSpPr/>
      </dsp:nvSpPr>
      <dsp:spPr>
        <a:xfrm>
          <a:off x="1132893" y="250583"/>
          <a:ext cx="834497"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green</a:t>
          </a:r>
        </a:p>
      </dsp:txBody>
      <dsp:txXfrm>
        <a:off x="1145018" y="262708"/>
        <a:ext cx="810247" cy="389720"/>
      </dsp:txXfrm>
    </dsp:sp>
    <dsp:sp modelId="{773E3833-D568-4026-AAAD-7B36D89FFCE3}">
      <dsp:nvSpPr>
        <dsp:cNvPr id="0" name=""/>
        <dsp:cNvSpPr/>
      </dsp:nvSpPr>
      <dsp:spPr>
        <a:xfrm rot="19175541">
          <a:off x="1923591" y="325337"/>
          <a:ext cx="367208" cy="26429"/>
        </a:xfrm>
        <a:custGeom>
          <a:avLst/>
          <a:gdLst/>
          <a:ahLst/>
          <a:cxnLst/>
          <a:rect l="0" t="0" r="0" b="0"/>
          <a:pathLst>
            <a:path>
              <a:moveTo>
                <a:pt x="0" y="13214"/>
              </a:moveTo>
              <a:lnTo>
                <a:pt x="367208" y="13214"/>
              </a:lnTo>
            </a:path>
          </a:pathLst>
        </a:custGeom>
        <a:noFill/>
        <a:ln w="31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2098016" y="329372"/>
        <a:ext cx="18360" cy="18360"/>
      </dsp:txXfrm>
    </dsp:sp>
    <dsp:sp modelId="{3C3F15FB-8794-4678-BA1C-4F275811754A}">
      <dsp:nvSpPr>
        <dsp:cNvPr id="0" name=""/>
        <dsp:cNvSpPr/>
      </dsp:nvSpPr>
      <dsp:spPr>
        <a:xfrm>
          <a:off x="2247002" y="12551"/>
          <a:ext cx="608949"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blue</a:t>
          </a:r>
        </a:p>
      </dsp:txBody>
      <dsp:txXfrm>
        <a:off x="2259127" y="24676"/>
        <a:ext cx="584699" cy="389720"/>
      </dsp:txXfrm>
    </dsp:sp>
    <dsp:sp modelId="{1DFA703D-F4F5-4E9F-A734-6202952D4E7F}">
      <dsp:nvSpPr>
        <dsp:cNvPr id="0" name=""/>
        <dsp:cNvSpPr/>
      </dsp:nvSpPr>
      <dsp:spPr>
        <a:xfrm>
          <a:off x="2855952" y="206321"/>
          <a:ext cx="331176" cy="26429"/>
        </a:xfrm>
        <a:custGeom>
          <a:avLst/>
          <a:gdLst/>
          <a:ahLst/>
          <a:cxnLst/>
          <a:rect l="0" t="0" r="0" b="0"/>
          <a:pathLst>
            <a:path>
              <a:moveTo>
                <a:pt x="0" y="13214"/>
              </a:moveTo>
              <a:lnTo>
                <a:pt x="331176" y="13214"/>
              </a:lnTo>
            </a:path>
          </a:pathLst>
        </a:custGeom>
        <a:noFill/>
        <a:ln w="3175" cap="flat" cmpd="sng" algn="ctr">
          <a:solidFill>
            <a:schemeClr val="tx1"/>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013260" y="211256"/>
        <a:ext cx="16558" cy="16558"/>
      </dsp:txXfrm>
    </dsp:sp>
    <dsp:sp modelId="{E140765D-3731-4C5F-B4B2-4FAA54DFF6E5}">
      <dsp:nvSpPr>
        <dsp:cNvPr id="0" name=""/>
        <dsp:cNvSpPr/>
      </dsp:nvSpPr>
      <dsp:spPr>
        <a:xfrm>
          <a:off x="3187128" y="12551"/>
          <a:ext cx="1600706"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itchFamily="18" charset="0"/>
              <a:cs typeface="Times New Roman" pitchFamily="18" charset="0"/>
            </a:rPr>
            <a:t>green,blue</a:t>
          </a:r>
          <a:endParaRPr lang="en-US" sz="2400" kern="1200" dirty="0">
            <a:latin typeface="Times New Roman" pitchFamily="18" charset="0"/>
            <a:cs typeface="Times New Roman" pitchFamily="18" charset="0"/>
          </a:endParaRPr>
        </a:p>
      </dsp:txBody>
      <dsp:txXfrm>
        <a:off x="3199253" y="24676"/>
        <a:ext cx="1576456" cy="389720"/>
      </dsp:txXfrm>
    </dsp:sp>
    <dsp:sp modelId="{30D7AB1B-04D1-4A11-B262-6BD1BF6AE9DC}">
      <dsp:nvSpPr>
        <dsp:cNvPr id="0" name=""/>
        <dsp:cNvSpPr/>
      </dsp:nvSpPr>
      <dsp:spPr>
        <a:xfrm rot="2292399">
          <a:off x="1926169" y="563370"/>
          <a:ext cx="384855" cy="26429"/>
        </a:xfrm>
        <a:custGeom>
          <a:avLst/>
          <a:gdLst/>
          <a:ahLst/>
          <a:cxnLst/>
          <a:rect l="0" t="0" r="0" b="0"/>
          <a:pathLst>
            <a:path>
              <a:moveTo>
                <a:pt x="0" y="13214"/>
              </a:moveTo>
              <a:lnTo>
                <a:pt x="384855"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latin typeface="Times New Roman" pitchFamily="18" charset="0"/>
            <a:cs typeface="Times New Roman" pitchFamily="18" charset="0"/>
          </a:endParaRPr>
        </a:p>
      </dsp:txBody>
      <dsp:txXfrm>
        <a:off x="2108975" y="566963"/>
        <a:ext cx="19242" cy="19242"/>
      </dsp:txXfrm>
    </dsp:sp>
    <dsp:sp modelId="{E3D0F53D-AAD3-4485-BC74-31B97D9887B4}">
      <dsp:nvSpPr>
        <dsp:cNvPr id="0" name=""/>
        <dsp:cNvSpPr/>
      </dsp:nvSpPr>
      <dsp:spPr>
        <a:xfrm>
          <a:off x="2269803" y="488616"/>
          <a:ext cx="997344"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281928" y="500741"/>
        <a:ext cx="973094" cy="389720"/>
      </dsp:txXfrm>
    </dsp:sp>
    <dsp:sp modelId="{F80BAC60-95E2-4A6A-99A9-BC23DC5E8E17}">
      <dsp:nvSpPr>
        <dsp:cNvPr id="0" name=""/>
        <dsp:cNvSpPr/>
      </dsp:nvSpPr>
      <dsp:spPr>
        <a:xfrm>
          <a:off x="3267148" y="682387"/>
          <a:ext cx="308374" cy="26429"/>
        </a:xfrm>
        <a:custGeom>
          <a:avLst/>
          <a:gdLst/>
          <a:ahLst/>
          <a:cxnLst/>
          <a:rect l="0" t="0" r="0" b="0"/>
          <a:pathLst>
            <a:path>
              <a:moveTo>
                <a:pt x="0" y="13214"/>
              </a:moveTo>
              <a:lnTo>
                <a:pt x="308374" y="13214"/>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13626" y="687892"/>
        <a:ext cx="15418" cy="15418"/>
      </dsp:txXfrm>
    </dsp:sp>
    <dsp:sp modelId="{38D4B814-0D1D-4B3C-9BAB-6FFDBB143AF3}">
      <dsp:nvSpPr>
        <dsp:cNvPr id="0" name=""/>
        <dsp:cNvSpPr/>
      </dsp:nvSpPr>
      <dsp:spPr>
        <a:xfrm>
          <a:off x="3575523" y="488616"/>
          <a:ext cx="1743252"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green, white</a:t>
          </a:r>
        </a:p>
      </dsp:txBody>
      <dsp:txXfrm>
        <a:off x="3587648" y="500741"/>
        <a:ext cx="1719002" cy="389720"/>
      </dsp:txXfrm>
    </dsp:sp>
    <dsp:sp modelId="{55F2E52C-55DB-4813-B088-2A8ED75C1B35}">
      <dsp:nvSpPr>
        <dsp:cNvPr id="0" name=""/>
        <dsp:cNvSpPr/>
      </dsp:nvSpPr>
      <dsp:spPr>
        <a:xfrm>
          <a:off x="750152" y="1396485"/>
          <a:ext cx="417977" cy="26429"/>
        </a:xfrm>
        <a:custGeom>
          <a:avLst/>
          <a:gdLst/>
          <a:ahLst/>
          <a:cxnLst/>
          <a:rect l="0" t="0" r="0" b="0"/>
          <a:pathLst>
            <a:path>
              <a:moveTo>
                <a:pt x="0" y="13214"/>
              </a:moveTo>
              <a:lnTo>
                <a:pt x="417977"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948692" y="1399250"/>
        <a:ext cx="20898" cy="20898"/>
      </dsp:txXfrm>
    </dsp:sp>
    <dsp:sp modelId="{01B9445F-4171-4B5F-89CD-575D206FEFD5}">
      <dsp:nvSpPr>
        <dsp:cNvPr id="0" name=""/>
        <dsp:cNvSpPr/>
      </dsp:nvSpPr>
      <dsp:spPr>
        <a:xfrm>
          <a:off x="1168130" y="1234389"/>
          <a:ext cx="1088128" cy="35062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orange</a:t>
          </a:r>
        </a:p>
      </dsp:txBody>
      <dsp:txXfrm>
        <a:off x="1178399" y="1244658"/>
        <a:ext cx="1067590" cy="330082"/>
      </dsp:txXfrm>
    </dsp:sp>
    <dsp:sp modelId="{8373C506-AE05-4B79-9326-67C4201E1301}">
      <dsp:nvSpPr>
        <dsp:cNvPr id="0" name=""/>
        <dsp:cNvSpPr/>
      </dsp:nvSpPr>
      <dsp:spPr>
        <a:xfrm rot="18945192">
          <a:off x="2207874" y="1277468"/>
          <a:ext cx="341143" cy="26429"/>
        </a:xfrm>
        <a:custGeom>
          <a:avLst/>
          <a:gdLst/>
          <a:ahLst/>
          <a:cxnLst/>
          <a:rect l="0" t="0" r="0" b="0"/>
          <a:pathLst>
            <a:path>
              <a:moveTo>
                <a:pt x="0" y="13214"/>
              </a:moveTo>
              <a:lnTo>
                <a:pt x="341143"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369917" y="1282155"/>
        <a:ext cx="17057" cy="17057"/>
      </dsp:txXfrm>
    </dsp:sp>
    <dsp:sp modelId="{E999C573-A7F2-49EA-A0CC-E2B189065E51}">
      <dsp:nvSpPr>
        <dsp:cNvPr id="0" name=""/>
        <dsp:cNvSpPr/>
      </dsp:nvSpPr>
      <dsp:spPr>
        <a:xfrm>
          <a:off x="2500633" y="964682"/>
          <a:ext cx="784622"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blue</a:t>
          </a:r>
        </a:p>
      </dsp:txBody>
      <dsp:txXfrm>
        <a:off x="2512758" y="976807"/>
        <a:ext cx="760372" cy="389720"/>
      </dsp:txXfrm>
    </dsp:sp>
    <dsp:sp modelId="{6B20A15A-7B3F-49AC-8478-8923CC4E0AA9}">
      <dsp:nvSpPr>
        <dsp:cNvPr id="0" name=""/>
        <dsp:cNvSpPr/>
      </dsp:nvSpPr>
      <dsp:spPr>
        <a:xfrm>
          <a:off x="3285255" y="1158452"/>
          <a:ext cx="331176" cy="26429"/>
        </a:xfrm>
        <a:custGeom>
          <a:avLst/>
          <a:gdLst/>
          <a:ahLst/>
          <a:cxnLst/>
          <a:rect l="0" t="0" r="0" b="0"/>
          <a:pathLst>
            <a:path>
              <a:moveTo>
                <a:pt x="0" y="13214"/>
              </a:moveTo>
              <a:lnTo>
                <a:pt x="331176" y="13214"/>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42564" y="1163387"/>
        <a:ext cx="16558" cy="16558"/>
      </dsp:txXfrm>
    </dsp:sp>
    <dsp:sp modelId="{00BF4AE5-8832-4AE1-8334-2F3FB8DEC564}">
      <dsp:nvSpPr>
        <dsp:cNvPr id="0" name=""/>
        <dsp:cNvSpPr/>
      </dsp:nvSpPr>
      <dsp:spPr>
        <a:xfrm>
          <a:off x="3616431" y="964682"/>
          <a:ext cx="1655921"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orange, blue</a:t>
          </a:r>
        </a:p>
      </dsp:txBody>
      <dsp:txXfrm>
        <a:off x="3628556" y="976807"/>
        <a:ext cx="1631671" cy="389720"/>
      </dsp:txXfrm>
    </dsp:sp>
    <dsp:sp modelId="{2B82DA65-3F33-439F-A5C7-8DB30BFA99CC}">
      <dsp:nvSpPr>
        <dsp:cNvPr id="0" name=""/>
        <dsp:cNvSpPr/>
      </dsp:nvSpPr>
      <dsp:spPr>
        <a:xfrm rot="2530535">
          <a:off x="2210363" y="1515501"/>
          <a:ext cx="354529" cy="26429"/>
        </a:xfrm>
        <a:custGeom>
          <a:avLst/>
          <a:gdLst/>
          <a:ahLst/>
          <a:cxnLst/>
          <a:rect l="0" t="0" r="0" b="0"/>
          <a:pathLst>
            <a:path>
              <a:moveTo>
                <a:pt x="0" y="13214"/>
              </a:moveTo>
              <a:lnTo>
                <a:pt x="354529"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378764" y="1519853"/>
        <a:ext cx="17726" cy="17726"/>
      </dsp:txXfrm>
    </dsp:sp>
    <dsp:sp modelId="{9986E96C-A005-4593-93C7-B4DECCE832B7}">
      <dsp:nvSpPr>
        <dsp:cNvPr id="0" name=""/>
        <dsp:cNvSpPr/>
      </dsp:nvSpPr>
      <dsp:spPr>
        <a:xfrm>
          <a:off x="2518997" y="1440747"/>
          <a:ext cx="875803"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531122" y="1452872"/>
        <a:ext cx="851553" cy="389720"/>
      </dsp:txXfrm>
    </dsp:sp>
    <dsp:sp modelId="{5D5A3175-D39C-4BC9-974C-A9F286D75EDF}">
      <dsp:nvSpPr>
        <dsp:cNvPr id="0" name=""/>
        <dsp:cNvSpPr/>
      </dsp:nvSpPr>
      <dsp:spPr>
        <a:xfrm>
          <a:off x="3394800" y="1634518"/>
          <a:ext cx="312812" cy="26429"/>
        </a:xfrm>
        <a:custGeom>
          <a:avLst/>
          <a:gdLst/>
          <a:ahLst/>
          <a:cxnLst/>
          <a:rect l="0" t="0" r="0" b="0"/>
          <a:pathLst>
            <a:path>
              <a:moveTo>
                <a:pt x="0" y="13214"/>
              </a:moveTo>
              <a:lnTo>
                <a:pt x="312812" y="13214"/>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543386" y="1639912"/>
        <a:ext cx="15640" cy="15640"/>
      </dsp:txXfrm>
    </dsp:sp>
    <dsp:sp modelId="{C70A010F-9377-4F37-A90F-92A36DCF42B7}">
      <dsp:nvSpPr>
        <dsp:cNvPr id="0" name=""/>
        <dsp:cNvSpPr/>
      </dsp:nvSpPr>
      <dsp:spPr>
        <a:xfrm>
          <a:off x="3707612" y="1440747"/>
          <a:ext cx="2152503"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orange, white</a:t>
          </a:r>
        </a:p>
      </dsp:txBody>
      <dsp:txXfrm>
        <a:off x="3719737" y="1452872"/>
        <a:ext cx="2128253" cy="389720"/>
      </dsp:txXfrm>
    </dsp:sp>
    <dsp:sp modelId="{582FD8F1-D264-4641-B933-67E2D016FB4B}">
      <dsp:nvSpPr>
        <dsp:cNvPr id="0" name=""/>
        <dsp:cNvSpPr/>
      </dsp:nvSpPr>
      <dsp:spPr>
        <a:xfrm rot="4249260">
          <a:off x="411699" y="1872550"/>
          <a:ext cx="1008082" cy="26429"/>
        </a:xfrm>
        <a:custGeom>
          <a:avLst/>
          <a:gdLst/>
          <a:ahLst/>
          <a:cxnLst/>
          <a:rect l="0" t="0" r="0" b="0"/>
          <a:pathLst>
            <a:path>
              <a:moveTo>
                <a:pt x="0" y="13214"/>
              </a:moveTo>
              <a:lnTo>
                <a:pt x="1008082"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890538" y="1860563"/>
        <a:ext cx="50404" cy="50404"/>
      </dsp:txXfrm>
    </dsp:sp>
    <dsp:sp modelId="{8DC6A7DA-99CC-44DE-AE48-4F209C3BFFAF}">
      <dsp:nvSpPr>
        <dsp:cNvPr id="0" name=""/>
        <dsp:cNvSpPr/>
      </dsp:nvSpPr>
      <dsp:spPr>
        <a:xfrm>
          <a:off x="1081328" y="2154846"/>
          <a:ext cx="1001534"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yellow</a:t>
          </a:r>
        </a:p>
      </dsp:txBody>
      <dsp:txXfrm>
        <a:off x="1093453" y="2166971"/>
        <a:ext cx="977284" cy="389720"/>
      </dsp:txXfrm>
    </dsp:sp>
    <dsp:sp modelId="{960A201A-E780-4B66-9535-C12D4AAA0657}">
      <dsp:nvSpPr>
        <dsp:cNvPr id="0" name=""/>
        <dsp:cNvSpPr/>
      </dsp:nvSpPr>
      <dsp:spPr>
        <a:xfrm rot="19457599">
          <a:off x="2044528" y="2229600"/>
          <a:ext cx="407844" cy="26429"/>
        </a:xfrm>
        <a:custGeom>
          <a:avLst/>
          <a:gdLst/>
          <a:ahLst/>
          <a:cxnLst/>
          <a:rect l="0" t="0" r="0" b="0"/>
          <a:pathLst>
            <a:path>
              <a:moveTo>
                <a:pt x="0" y="13214"/>
              </a:moveTo>
              <a:lnTo>
                <a:pt x="407844"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238255" y="2232618"/>
        <a:ext cx="20392" cy="20392"/>
      </dsp:txXfrm>
    </dsp:sp>
    <dsp:sp modelId="{B208D9A6-A982-4038-9D7B-5189DD5B2610}">
      <dsp:nvSpPr>
        <dsp:cNvPr id="0" name=""/>
        <dsp:cNvSpPr/>
      </dsp:nvSpPr>
      <dsp:spPr>
        <a:xfrm>
          <a:off x="2414039" y="1916813"/>
          <a:ext cx="726426"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blue</a:t>
          </a:r>
        </a:p>
      </dsp:txBody>
      <dsp:txXfrm>
        <a:off x="2426164" y="1928938"/>
        <a:ext cx="702176" cy="389720"/>
      </dsp:txXfrm>
    </dsp:sp>
    <dsp:sp modelId="{1D8009A1-F7DC-4873-AB5E-A2CD90908BAE}">
      <dsp:nvSpPr>
        <dsp:cNvPr id="0" name=""/>
        <dsp:cNvSpPr/>
      </dsp:nvSpPr>
      <dsp:spPr>
        <a:xfrm>
          <a:off x="3140465" y="2110583"/>
          <a:ext cx="331176" cy="26429"/>
        </a:xfrm>
        <a:custGeom>
          <a:avLst/>
          <a:gdLst/>
          <a:ahLst/>
          <a:cxnLst/>
          <a:rect l="0" t="0" r="0" b="0"/>
          <a:pathLst>
            <a:path>
              <a:moveTo>
                <a:pt x="0" y="13214"/>
              </a:moveTo>
              <a:lnTo>
                <a:pt x="331176" y="13214"/>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97774" y="2115518"/>
        <a:ext cx="16558" cy="16558"/>
      </dsp:txXfrm>
    </dsp:sp>
    <dsp:sp modelId="{A7BA408F-F2A9-4E67-9463-4B758849E2F4}">
      <dsp:nvSpPr>
        <dsp:cNvPr id="0" name=""/>
        <dsp:cNvSpPr/>
      </dsp:nvSpPr>
      <dsp:spPr>
        <a:xfrm>
          <a:off x="3471641" y="1916813"/>
          <a:ext cx="2192252"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yellow, blue</a:t>
          </a:r>
        </a:p>
      </dsp:txBody>
      <dsp:txXfrm>
        <a:off x="3483766" y="1928938"/>
        <a:ext cx="2168002" cy="389720"/>
      </dsp:txXfrm>
    </dsp:sp>
    <dsp:sp modelId="{6F916753-DB63-45A9-B758-2B49F4A39DC6}">
      <dsp:nvSpPr>
        <dsp:cNvPr id="0" name=""/>
        <dsp:cNvSpPr/>
      </dsp:nvSpPr>
      <dsp:spPr>
        <a:xfrm rot="2142401">
          <a:off x="2044528" y="2467632"/>
          <a:ext cx="407844" cy="26429"/>
        </a:xfrm>
        <a:custGeom>
          <a:avLst/>
          <a:gdLst/>
          <a:ahLst/>
          <a:cxnLst/>
          <a:rect l="0" t="0" r="0" b="0"/>
          <a:pathLst>
            <a:path>
              <a:moveTo>
                <a:pt x="0" y="13214"/>
              </a:moveTo>
              <a:lnTo>
                <a:pt x="407844" y="13214"/>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238255" y="2470651"/>
        <a:ext cx="20392" cy="20392"/>
      </dsp:txXfrm>
    </dsp:sp>
    <dsp:sp modelId="{977A7A50-9078-47A5-A13A-FCE75AB94FB7}">
      <dsp:nvSpPr>
        <dsp:cNvPr id="0" name=""/>
        <dsp:cNvSpPr/>
      </dsp:nvSpPr>
      <dsp:spPr>
        <a:xfrm>
          <a:off x="2414039" y="2392878"/>
          <a:ext cx="781981" cy="41397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426164" y="2405003"/>
        <a:ext cx="757731" cy="389720"/>
      </dsp:txXfrm>
    </dsp:sp>
    <dsp:sp modelId="{99F5B9B6-F179-45B1-B1A4-B579C469F856}">
      <dsp:nvSpPr>
        <dsp:cNvPr id="0" name=""/>
        <dsp:cNvSpPr/>
      </dsp:nvSpPr>
      <dsp:spPr>
        <a:xfrm>
          <a:off x="3196020" y="2586649"/>
          <a:ext cx="331176" cy="26429"/>
        </a:xfrm>
        <a:custGeom>
          <a:avLst/>
          <a:gdLst/>
          <a:ahLst/>
          <a:cxnLst/>
          <a:rect l="0" t="0" r="0" b="0"/>
          <a:pathLst>
            <a:path>
              <a:moveTo>
                <a:pt x="0" y="13214"/>
              </a:moveTo>
              <a:lnTo>
                <a:pt x="331176" y="13214"/>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53329" y="2591584"/>
        <a:ext cx="16558" cy="16558"/>
      </dsp:txXfrm>
    </dsp:sp>
    <dsp:sp modelId="{6BE003B5-6895-4D18-8255-142B454AE231}">
      <dsp:nvSpPr>
        <dsp:cNvPr id="0" name=""/>
        <dsp:cNvSpPr/>
      </dsp:nvSpPr>
      <dsp:spPr>
        <a:xfrm>
          <a:off x="3527196" y="2392878"/>
          <a:ext cx="2079752" cy="4139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yellow, white</a:t>
          </a:r>
        </a:p>
      </dsp:txBody>
      <dsp:txXfrm>
        <a:off x="3539321" y="2405003"/>
        <a:ext cx="2055502" cy="38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0F5D-8068-4D42-9944-283CE94E2B6E}">
      <dsp:nvSpPr>
        <dsp:cNvPr id="0" name=""/>
        <dsp:cNvSpPr/>
      </dsp:nvSpPr>
      <dsp:spPr>
        <a:xfrm rot="21381134" flipH="1">
          <a:off x="67456" y="1023214"/>
          <a:ext cx="727594" cy="696771"/>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ln w="3175">
              <a:solidFill>
                <a:schemeClr val="tx1"/>
              </a:solidFill>
            </a:ln>
          </a:endParaRPr>
        </a:p>
      </dsp:txBody>
      <dsp:txXfrm>
        <a:off x="87864" y="1043622"/>
        <a:ext cx="686778" cy="655955"/>
      </dsp:txXfrm>
    </dsp:sp>
    <dsp:sp modelId="{22920647-8B87-427E-9A9A-7905A3A76831}">
      <dsp:nvSpPr>
        <dsp:cNvPr id="0" name=""/>
        <dsp:cNvSpPr/>
      </dsp:nvSpPr>
      <dsp:spPr>
        <a:xfrm rot="17513956">
          <a:off x="479946" y="892020"/>
          <a:ext cx="1005078" cy="26604"/>
        </a:xfrm>
        <a:custGeom>
          <a:avLst/>
          <a:gdLst/>
          <a:ahLst/>
          <a:cxnLst/>
          <a:rect l="0" t="0" r="0" b="0"/>
          <a:pathLst>
            <a:path>
              <a:moveTo>
                <a:pt x="0" y="13302"/>
              </a:moveTo>
              <a:lnTo>
                <a:pt x="1005078"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957359" y="880196"/>
        <a:ext cx="50253" cy="50253"/>
      </dsp:txXfrm>
    </dsp:sp>
    <dsp:sp modelId="{E514355D-63AA-4A1E-AE89-549CCC587DAF}">
      <dsp:nvSpPr>
        <dsp:cNvPr id="0" name=""/>
        <dsp:cNvSpPr/>
      </dsp:nvSpPr>
      <dsp:spPr>
        <a:xfrm>
          <a:off x="1169921" y="236317"/>
          <a:ext cx="817338"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green</a:t>
          </a:r>
        </a:p>
      </dsp:txBody>
      <dsp:txXfrm>
        <a:off x="1181796" y="248192"/>
        <a:ext cx="793588" cy="381707"/>
      </dsp:txXfrm>
    </dsp:sp>
    <dsp:sp modelId="{773E3833-D568-4026-AAAD-7B36D89FFCE3}">
      <dsp:nvSpPr>
        <dsp:cNvPr id="0" name=""/>
        <dsp:cNvSpPr/>
      </dsp:nvSpPr>
      <dsp:spPr>
        <a:xfrm rot="19175541">
          <a:off x="1944361" y="309175"/>
          <a:ext cx="359658" cy="26604"/>
        </a:xfrm>
        <a:custGeom>
          <a:avLst/>
          <a:gdLst/>
          <a:ahLst/>
          <a:cxnLst/>
          <a:rect l="0" t="0" r="0" b="0"/>
          <a:pathLst>
            <a:path>
              <a:moveTo>
                <a:pt x="0" y="13302"/>
              </a:moveTo>
              <a:lnTo>
                <a:pt x="359658" y="13302"/>
              </a:lnTo>
            </a:path>
          </a:pathLst>
        </a:custGeom>
        <a:noFill/>
        <a:ln w="31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2115199" y="313486"/>
        <a:ext cx="17982" cy="17982"/>
      </dsp:txXfrm>
    </dsp:sp>
    <dsp:sp modelId="{3C3F15FB-8794-4678-BA1C-4F275811754A}">
      <dsp:nvSpPr>
        <dsp:cNvPr id="0" name=""/>
        <dsp:cNvSpPr/>
      </dsp:nvSpPr>
      <dsp:spPr>
        <a:xfrm>
          <a:off x="2261122" y="3179"/>
          <a:ext cx="596428"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blue</a:t>
          </a:r>
        </a:p>
      </dsp:txBody>
      <dsp:txXfrm>
        <a:off x="2272997" y="15054"/>
        <a:ext cx="572678" cy="381707"/>
      </dsp:txXfrm>
    </dsp:sp>
    <dsp:sp modelId="{1DFA703D-F4F5-4E9F-A734-6202952D4E7F}">
      <dsp:nvSpPr>
        <dsp:cNvPr id="0" name=""/>
        <dsp:cNvSpPr/>
      </dsp:nvSpPr>
      <dsp:spPr>
        <a:xfrm>
          <a:off x="2857550" y="192605"/>
          <a:ext cx="324366" cy="26604"/>
        </a:xfrm>
        <a:custGeom>
          <a:avLst/>
          <a:gdLst/>
          <a:ahLst/>
          <a:cxnLst/>
          <a:rect l="0" t="0" r="0" b="0"/>
          <a:pathLst>
            <a:path>
              <a:moveTo>
                <a:pt x="0" y="13302"/>
              </a:moveTo>
              <a:lnTo>
                <a:pt x="324366" y="13302"/>
              </a:lnTo>
            </a:path>
          </a:pathLst>
        </a:custGeom>
        <a:noFill/>
        <a:ln w="3175" cap="flat" cmpd="sng" algn="ctr">
          <a:solidFill>
            <a:schemeClr val="tx1"/>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011624" y="197799"/>
        <a:ext cx="16218" cy="16218"/>
      </dsp:txXfrm>
    </dsp:sp>
    <dsp:sp modelId="{E140765D-3731-4C5F-B4B2-4FAA54DFF6E5}">
      <dsp:nvSpPr>
        <dsp:cNvPr id="0" name=""/>
        <dsp:cNvSpPr/>
      </dsp:nvSpPr>
      <dsp:spPr>
        <a:xfrm>
          <a:off x="3181917" y="3179"/>
          <a:ext cx="1567792"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itchFamily="18" charset="0"/>
              <a:cs typeface="Times New Roman" pitchFamily="18" charset="0"/>
            </a:rPr>
            <a:t>green,blue</a:t>
          </a:r>
          <a:endParaRPr lang="en-US" sz="2400" kern="1200" dirty="0">
            <a:latin typeface="Times New Roman" pitchFamily="18" charset="0"/>
            <a:cs typeface="Times New Roman" pitchFamily="18" charset="0"/>
          </a:endParaRPr>
        </a:p>
      </dsp:txBody>
      <dsp:txXfrm>
        <a:off x="3193792" y="15054"/>
        <a:ext cx="1544042" cy="381707"/>
      </dsp:txXfrm>
    </dsp:sp>
    <dsp:sp modelId="{30D7AB1B-04D1-4A11-B262-6BD1BF6AE9DC}">
      <dsp:nvSpPr>
        <dsp:cNvPr id="0" name=""/>
        <dsp:cNvSpPr/>
      </dsp:nvSpPr>
      <dsp:spPr>
        <a:xfrm rot="2292399">
          <a:off x="1946886" y="542313"/>
          <a:ext cx="376941" cy="26604"/>
        </a:xfrm>
        <a:custGeom>
          <a:avLst/>
          <a:gdLst/>
          <a:ahLst/>
          <a:cxnLst/>
          <a:rect l="0" t="0" r="0" b="0"/>
          <a:pathLst>
            <a:path>
              <a:moveTo>
                <a:pt x="0" y="13302"/>
              </a:moveTo>
              <a:lnTo>
                <a:pt x="376941"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latin typeface="Times New Roman" pitchFamily="18" charset="0"/>
            <a:cs typeface="Times New Roman" pitchFamily="18" charset="0"/>
          </a:endParaRPr>
        </a:p>
      </dsp:txBody>
      <dsp:txXfrm>
        <a:off x="2125933" y="546192"/>
        <a:ext cx="18847" cy="18847"/>
      </dsp:txXfrm>
    </dsp:sp>
    <dsp:sp modelId="{E3D0F53D-AAD3-4485-BC74-31B97D9887B4}">
      <dsp:nvSpPr>
        <dsp:cNvPr id="0" name=""/>
        <dsp:cNvSpPr/>
      </dsp:nvSpPr>
      <dsp:spPr>
        <a:xfrm>
          <a:off x="2283454" y="469456"/>
          <a:ext cx="976837"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295329" y="481331"/>
        <a:ext cx="953087" cy="381707"/>
      </dsp:txXfrm>
    </dsp:sp>
    <dsp:sp modelId="{F80BAC60-95E2-4A6A-99A9-BC23DC5E8E17}">
      <dsp:nvSpPr>
        <dsp:cNvPr id="0" name=""/>
        <dsp:cNvSpPr/>
      </dsp:nvSpPr>
      <dsp:spPr>
        <a:xfrm>
          <a:off x="3260292" y="658882"/>
          <a:ext cx="302033" cy="26604"/>
        </a:xfrm>
        <a:custGeom>
          <a:avLst/>
          <a:gdLst/>
          <a:ahLst/>
          <a:cxnLst/>
          <a:rect l="0" t="0" r="0" b="0"/>
          <a:pathLst>
            <a:path>
              <a:moveTo>
                <a:pt x="0" y="13302"/>
              </a:moveTo>
              <a:lnTo>
                <a:pt x="302033" y="13302"/>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03758" y="664634"/>
        <a:ext cx="15101" cy="15101"/>
      </dsp:txXfrm>
    </dsp:sp>
    <dsp:sp modelId="{38D4B814-0D1D-4B3C-9BAB-6FFDBB143AF3}">
      <dsp:nvSpPr>
        <dsp:cNvPr id="0" name=""/>
        <dsp:cNvSpPr/>
      </dsp:nvSpPr>
      <dsp:spPr>
        <a:xfrm>
          <a:off x="3562326" y="469456"/>
          <a:ext cx="1707407"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green, white</a:t>
          </a:r>
        </a:p>
      </dsp:txBody>
      <dsp:txXfrm>
        <a:off x="3574201" y="481331"/>
        <a:ext cx="1683657" cy="381707"/>
      </dsp:txXfrm>
    </dsp:sp>
    <dsp:sp modelId="{55F2E52C-55DB-4813-B088-2A8ED75C1B35}">
      <dsp:nvSpPr>
        <dsp:cNvPr id="0" name=""/>
        <dsp:cNvSpPr/>
      </dsp:nvSpPr>
      <dsp:spPr>
        <a:xfrm>
          <a:off x="795051" y="1358297"/>
          <a:ext cx="409382" cy="26604"/>
        </a:xfrm>
        <a:custGeom>
          <a:avLst/>
          <a:gdLst/>
          <a:ahLst/>
          <a:cxnLst/>
          <a:rect l="0" t="0" r="0" b="0"/>
          <a:pathLst>
            <a:path>
              <a:moveTo>
                <a:pt x="0" y="13302"/>
              </a:moveTo>
              <a:lnTo>
                <a:pt x="409382"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989508" y="1361365"/>
        <a:ext cx="20469" cy="20469"/>
      </dsp:txXfrm>
    </dsp:sp>
    <dsp:sp modelId="{01B9445F-4171-4B5F-89CD-575D206FEFD5}">
      <dsp:nvSpPr>
        <dsp:cNvPr id="0" name=""/>
        <dsp:cNvSpPr/>
      </dsp:nvSpPr>
      <dsp:spPr>
        <a:xfrm>
          <a:off x="1204433" y="1199894"/>
          <a:ext cx="1065754" cy="343410"/>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orange</a:t>
          </a:r>
        </a:p>
      </dsp:txBody>
      <dsp:txXfrm>
        <a:off x="1214491" y="1209952"/>
        <a:ext cx="1045638" cy="323294"/>
      </dsp:txXfrm>
    </dsp:sp>
    <dsp:sp modelId="{8373C506-AE05-4B79-9326-67C4201E1301}">
      <dsp:nvSpPr>
        <dsp:cNvPr id="0" name=""/>
        <dsp:cNvSpPr/>
      </dsp:nvSpPr>
      <dsp:spPr>
        <a:xfrm rot="18945192">
          <a:off x="2222799" y="1241728"/>
          <a:ext cx="334128" cy="26604"/>
        </a:xfrm>
        <a:custGeom>
          <a:avLst/>
          <a:gdLst/>
          <a:ahLst/>
          <a:cxnLst/>
          <a:rect l="0" t="0" r="0" b="0"/>
          <a:pathLst>
            <a:path>
              <a:moveTo>
                <a:pt x="0" y="13302"/>
              </a:moveTo>
              <a:lnTo>
                <a:pt x="334128"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381510" y="1246677"/>
        <a:ext cx="16706" cy="16706"/>
      </dsp:txXfrm>
    </dsp:sp>
    <dsp:sp modelId="{E999C573-A7F2-49EA-A0CC-E2B189065E51}">
      <dsp:nvSpPr>
        <dsp:cNvPr id="0" name=""/>
        <dsp:cNvSpPr/>
      </dsp:nvSpPr>
      <dsp:spPr>
        <a:xfrm>
          <a:off x="2509538" y="935732"/>
          <a:ext cx="768488"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blue</a:t>
          </a:r>
        </a:p>
      </dsp:txBody>
      <dsp:txXfrm>
        <a:off x="2521413" y="947607"/>
        <a:ext cx="744738" cy="381707"/>
      </dsp:txXfrm>
    </dsp:sp>
    <dsp:sp modelId="{6B20A15A-7B3F-49AC-8478-8923CC4E0AA9}">
      <dsp:nvSpPr>
        <dsp:cNvPr id="0" name=""/>
        <dsp:cNvSpPr/>
      </dsp:nvSpPr>
      <dsp:spPr>
        <a:xfrm>
          <a:off x="3278027" y="1125159"/>
          <a:ext cx="324366" cy="26604"/>
        </a:xfrm>
        <a:custGeom>
          <a:avLst/>
          <a:gdLst/>
          <a:ahLst/>
          <a:cxnLst/>
          <a:rect l="0" t="0" r="0" b="0"/>
          <a:pathLst>
            <a:path>
              <a:moveTo>
                <a:pt x="0" y="13302"/>
              </a:moveTo>
              <a:lnTo>
                <a:pt x="324366" y="13302"/>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32101" y="1130352"/>
        <a:ext cx="16218" cy="16218"/>
      </dsp:txXfrm>
    </dsp:sp>
    <dsp:sp modelId="{00BF4AE5-8832-4AE1-8334-2F3FB8DEC564}">
      <dsp:nvSpPr>
        <dsp:cNvPr id="0" name=""/>
        <dsp:cNvSpPr/>
      </dsp:nvSpPr>
      <dsp:spPr>
        <a:xfrm>
          <a:off x="3602393" y="935732"/>
          <a:ext cx="1621872"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orange, blue</a:t>
          </a:r>
        </a:p>
      </dsp:txBody>
      <dsp:txXfrm>
        <a:off x="3614268" y="947607"/>
        <a:ext cx="1598122" cy="381707"/>
      </dsp:txXfrm>
    </dsp:sp>
    <dsp:sp modelId="{2B82DA65-3F33-439F-A5C7-8DB30BFA99CC}">
      <dsp:nvSpPr>
        <dsp:cNvPr id="0" name=""/>
        <dsp:cNvSpPr/>
      </dsp:nvSpPr>
      <dsp:spPr>
        <a:xfrm rot="2530535">
          <a:off x="2225236" y="1474866"/>
          <a:ext cx="347239" cy="26604"/>
        </a:xfrm>
        <a:custGeom>
          <a:avLst/>
          <a:gdLst/>
          <a:ahLst/>
          <a:cxnLst/>
          <a:rect l="0" t="0" r="0" b="0"/>
          <a:pathLst>
            <a:path>
              <a:moveTo>
                <a:pt x="0" y="13302"/>
              </a:moveTo>
              <a:lnTo>
                <a:pt x="347239"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390175" y="1479488"/>
        <a:ext cx="17361" cy="17361"/>
      </dsp:txXfrm>
    </dsp:sp>
    <dsp:sp modelId="{9986E96C-A005-4593-93C7-B4DECCE832B7}">
      <dsp:nvSpPr>
        <dsp:cNvPr id="0" name=""/>
        <dsp:cNvSpPr/>
      </dsp:nvSpPr>
      <dsp:spPr>
        <a:xfrm>
          <a:off x="2527524" y="1402009"/>
          <a:ext cx="857794"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539399" y="1413884"/>
        <a:ext cx="834044" cy="381707"/>
      </dsp:txXfrm>
    </dsp:sp>
    <dsp:sp modelId="{5D5A3175-D39C-4BC9-974C-A9F286D75EDF}">
      <dsp:nvSpPr>
        <dsp:cNvPr id="0" name=""/>
        <dsp:cNvSpPr/>
      </dsp:nvSpPr>
      <dsp:spPr>
        <a:xfrm>
          <a:off x="3385319" y="1591435"/>
          <a:ext cx="306380" cy="26604"/>
        </a:xfrm>
        <a:custGeom>
          <a:avLst/>
          <a:gdLst/>
          <a:ahLst/>
          <a:cxnLst/>
          <a:rect l="0" t="0" r="0" b="0"/>
          <a:pathLst>
            <a:path>
              <a:moveTo>
                <a:pt x="0" y="13302"/>
              </a:moveTo>
              <a:lnTo>
                <a:pt x="306380" y="13302"/>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530849" y="1597078"/>
        <a:ext cx="15319" cy="15319"/>
      </dsp:txXfrm>
    </dsp:sp>
    <dsp:sp modelId="{C70A010F-9377-4F37-A90F-92A36DCF42B7}">
      <dsp:nvSpPr>
        <dsp:cNvPr id="0" name=""/>
        <dsp:cNvSpPr/>
      </dsp:nvSpPr>
      <dsp:spPr>
        <a:xfrm>
          <a:off x="3691699" y="1402009"/>
          <a:ext cx="2108243"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orange, white</a:t>
          </a:r>
        </a:p>
      </dsp:txBody>
      <dsp:txXfrm>
        <a:off x="3703574" y="1413884"/>
        <a:ext cx="2084493" cy="381707"/>
      </dsp:txXfrm>
    </dsp:sp>
    <dsp:sp modelId="{582FD8F1-D264-4641-B933-67E2D016FB4B}">
      <dsp:nvSpPr>
        <dsp:cNvPr id="0" name=""/>
        <dsp:cNvSpPr/>
      </dsp:nvSpPr>
      <dsp:spPr>
        <a:xfrm rot="4249260">
          <a:off x="463557" y="1824574"/>
          <a:ext cx="987354" cy="26604"/>
        </a:xfrm>
        <a:custGeom>
          <a:avLst/>
          <a:gdLst/>
          <a:ahLst/>
          <a:cxnLst/>
          <a:rect l="0" t="0" r="0" b="0"/>
          <a:pathLst>
            <a:path>
              <a:moveTo>
                <a:pt x="0" y="13302"/>
              </a:moveTo>
              <a:lnTo>
                <a:pt x="987354"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solidFill>
                <a:schemeClr val="tx1"/>
              </a:solidFill>
            </a:ln>
          </a:endParaRPr>
        </a:p>
      </dsp:txBody>
      <dsp:txXfrm>
        <a:off x="932550" y="1813192"/>
        <a:ext cx="49367" cy="49367"/>
      </dsp:txXfrm>
    </dsp:sp>
    <dsp:sp modelId="{8DC6A7DA-99CC-44DE-AE48-4F209C3BFFAF}">
      <dsp:nvSpPr>
        <dsp:cNvPr id="0" name=""/>
        <dsp:cNvSpPr/>
      </dsp:nvSpPr>
      <dsp:spPr>
        <a:xfrm>
          <a:off x="1119417" y="2101424"/>
          <a:ext cx="980940"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yellow</a:t>
          </a:r>
        </a:p>
      </dsp:txBody>
      <dsp:txXfrm>
        <a:off x="1131292" y="2113299"/>
        <a:ext cx="957190" cy="381707"/>
      </dsp:txXfrm>
    </dsp:sp>
    <dsp:sp modelId="{960A201A-E780-4B66-9535-C12D4AAA0657}">
      <dsp:nvSpPr>
        <dsp:cNvPr id="0" name=""/>
        <dsp:cNvSpPr/>
      </dsp:nvSpPr>
      <dsp:spPr>
        <a:xfrm rot="19457599">
          <a:off x="2062812" y="2174281"/>
          <a:ext cx="399458" cy="26604"/>
        </a:xfrm>
        <a:custGeom>
          <a:avLst/>
          <a:gdLst/>
          <a:ahLst/>
          <a:cxnLst/>
          <a:rect l="0" t="0" r="0" b="0"/>
          <a:pathLst>
            <a:path>
              <a:moveTo>
                <a:pt x="0" y="13302"/>
              </a:moveTo>
              <a:lnTo>
                <a:pt x="399458"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252554" y="2177597"/>
        <a:ext cx="19972" cy="19972"/>
      </dsp:txXfrm>
    </dsp:sp>
    <dsp:sp modelId="{B208D9A6-A982-4038-9D7B-5189DD5B2610}">
      <dsp:nvSpPr>
        <dsp:cNvPr id="0" name=""/>
        <dsp:cNvSpPr/>
      </dsp:nvSpPr>
      <dsp:spPr>
        <a:xfrm>
          <a:off x="2424724" y="1868285"/>
          <a:ext cx="711489"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blue</a:t>
          </a:r>
        </a:p>
      </dsp:txBody>
      <dsp:txXfrm>
        <a:off x="2436599" y="1880160"/>
        <a:ext cx="687739" cy="381707"/>
      </dsp:txXfrm>
    </dsp:sp>
    <dsp:sp modelId="{1D8009A1-F7DC-4873-AB5E-A2CD90908BAE}">
      <dsp:nvSpPr>
        <dsp:cNvPr id="0" name=""/>
        <dsp:cNvSpPr/>
      </dsp:nvSpPr>
      <dsp:spPr>
        <a:xfrm>
          <a:off x="3136214" y="2057712"/>
          <a:ext cx="324366" cy="26604"/>
        </a:xfrm>
        <a:custGeom>
          <a:avLst/>
          <a:gdLst/>
          <a:ahLst/>
          <a:cxnLst/>
          <a:rect l="0" t="0" r="0" b="0"/>
          <a:pathLst>
            <a:path>
              <a:moveTo>
                <a:pt x="0" y="13302"/>
              </a:moveTo>
              <a:lnTo>
                <a:pt x="324366" y="13302"/>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90288" y="2062905"/>
        <a:ext cx="16218" cy="16218"/>
      </dsp:txXfrm>
    </dsp:sp>
    <dsp:sp modelId="{A7BA408F-F2A9-4E67-9463-4B758849E2F4}">
      <dsp:nvSpPr>
        <dsp:cNvPr id="0" name=""/>
        <dsp:cNvSpPr/>
      </dsp:nvSpPr>
      <dsp:spPr>
        <a:xfrm>
          <a:off x="3460580" y="1868285"/>
          <a:ext cx="2147175"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yellow, blue</a:t>
          </a:r>
        </a:p>
      </dsp:txBody>
      <dsp:txXfrm>
        <a:off x="3472455" y="1880160"/>
        <a:ext cx="2123425" cy="381707"/>
      </dsp:txXfrm>
    </dsp:sp>
    <dsp:sp modelId="{6F916753-DB63-45A9-B758-2B49F4A39DC6}">
      <dsp:nvSpPr>
        <dsp:cNvPr id="0" name=""/>
        <dsp:cNvSpPr/>
      </dsp:nvSpPr>
      <dsp:spPr>
        <a:xfrm rot="2142401">
          <a:off x="2062812" y="2407420"/>
          <a:ext cx="399458" cy="26604"/>
        </a:xfrm>
        <a:custGeom>
          <a:avLst/>
          <a:gdLst/>
          <a:ahLst/>
          <a:cxnLst/>
          <a:rect l="0" t="0" r="0" b="0"/>
          <a:pathLst>
            <a:path>
              <a:moveTo>
                <a:pt x="0" y="13302"/>
              </a:moveTo>
              <a:lnTo>
                <a:pt x="399458" y="13302"/>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ln w="3175">
              <a:noFill/>
            </a:ln>
            <a:latin typeface="Times New Roman" pitchFamily="18" charset="0"/>
            <a:cs typeface="Times New Roman" pitchFamily="18" charset="0"/>
          </a:endParaRPr>
        </a:p>
      </dsp:txBody>
      <dsp:txXfrm>
        <a:off x="2252554" y="2410735"/>
        <a:ext cx="19972" cy="19972"/>
      </dsp:txXfrm>
    </dsp:sp>
    <dsp:sp modelId="{977A7A50-9078-47A5-A13A-FCE75AB94FB7}">
      <dsp:nvSpPr>
        <dsp:cNvPr id="0" name=""/>
        <dsp:cNvSpPr/>
      </dsp:nvSpPr>
      <dsp:spPr>
        <a:xfrm>
          <a:off x="2424724" y="2334562"/>
          <a:ext cx="765901" cy="405457"/>
        </a:xfrm>
        <a:prstGeom prst="roundRect">
          <a:avLst>
            <a:gd name="adj" fmla="val 10000"/>
          </a:avLst>
        </a:prstGeom>
        <a:solidFill>
          <a:schemeClr val="lt1">
            <a:hueOff val="0"/>
            <a:satOff val="0"/>
            <a:lumOff val="0"/>
            <a:alphaOff val="0"/>
          </a:schemeClr>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n w="3175">
                <a:noFill/>
              </a:ln>
              <a:latin typeface="Times New Roman" pitchFamily="18" charset="0"/>
              <a:cs typeface="Times New Roman" pitchFamily="18" charset="0"/>
            </a:rPr>
            <a:t>white</a:t>
          </a:r>
        </a:p>
      </dsp:txBody>
      <dsp:txXfrm>
        <a:off x="2436599" y="2346437"/>
        <a:ext cx="742151" cy="381707"/>
      </dsp:txXfrm>
    </dsp:sp>
    <dsp:sp modelId="{99F5B9B6-F179-45B1-B1A4-B579C469F856}">
      <dsp:nvSpPr>
        <dsp:cNvPr id="0" name=""/>
        <dsp:cNvSpPr/>
      </dsp:nvSpPr>
      <dsp:spPr>
        <a:xfrm>
          <a:off x="3190626" y="2523989"/>
          <a:ext cx="324366" cy="26604"/>
        </a:xfrm>
        <a:custGeom>
          <a:avLst/>
          <a:gdLst/>
          <a:ahLst/>
          <a:cxnLst/>
          <a:rect l="0" t="0" r="0" b="0"/>
          <a:pathLst>
            <a:path>
              <a:moveTo>
                <a:pt x="0" y="13302"/>
              </a:moveTo>
              <a:lnTo>
                <a:pt x="324366" y="13302"/>
              </a:lnTo>
            </a:path>
          </a:pathLst>
        </a:custGeom>
        <a:noFill/>
        <a:ln w="3175" cap="flat" cmpd="sng" algn="ctr">
          <a:solidFill>
            <a:scrgbClr r="0" g="0" b="0"/>
          </a:solidFill>
          <a:prstDash val="solid"/>
          <a:tailEnd type="arrow"/>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44700" y="2529182"/>
        <a:ext cx="16218" cy="16218"/>
      </dsp:txXfrm>
    </dsp:sp>
    <dsp:sp modelId="{6BE003B5-6895-4D18-8255-142B454AE231}">
      <dsp:nvSpPr>
        <dsp:cNvPr id="0" name=""/>
        <dsp:cNvSpPr/>
      </dsp:nvSpPr>
      <dsp:spPr>
        <a:xfrm>
          <a:off x="3514992" y="2334562"/>
          <a:ext cx="2036988" cy="40545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Times New Roman" pitchFamily="18" charset="0"/>
              <a:cs typeface="Times New Roman" pitchFamily="18" charset="0"/>
            </a:rPr>
            <a:t>yellow, white</a:t>
          </a:r>
        </a:p>
      </dsp:txBody>
      <dsp:txXfrm>
        <a:off x="3526867" y="2346437"/>
        <a:ext cx="2013238" cy="381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AF617-590A-4C4B-AF2A-D4ED32053747}">
      <dsp:nvSpPr>
        <dsp:cNvPr id="0" name=""/>
        <dsp:cNvSpPr/>
      </dsp:nvSpPr>
      <dsp:spPr>
        <a:xfrm>
          <a:off x="619388" y="1549401"/>
          <a:ext cx="412743" cy="206371"/>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b="1" i="1" kern="1200">
            <a:latin typeface="Times New Roman" pitchFamily="18" charset="0"/>
            <a:cs typeface="Times New Roman" pitchFamily="18" charset="0"/>
          </a:endParaRPr>
        </a:p>
      </dsp:txBody>
      <dsp:txXfrm>
        <a:off x="625432" y="1555445"/>
        <a:ext cx="400655" cy="194283"/>
      </dsp:txXfrm>
    </dsp:sp>
    <dsp:sp modelId="{AB0CD7ED-5A25-4BA4-A8D4-19F2853D49B3}">
      <dsp:nvSpPr>
        <dsp:cNvPr id="0" name=""/>
        <dsp:cNvSpPr/>
      </dsp:nvSpPr>
      <dsp:spPr>
        <a:xfrm rot="16873289">
          <a:off x="690488" y="1230885"/>
          <a:ext cx="848384" cy="11239"/>
        </a:xfrm>
        <a:custGeom>
          <a:avLst/>
          <a:gdLst/>
          <a:ahLst/>
          <a:cxnLst/>
          <a:rect l="0" t="0" r="0" b="0"/>
          <a:pathLst>
            <a:path>
              <a:moveTo>
                <a:pt x="0" y="5619"/>
              </a:moveTo>
              <a:lnTo>
                <a:pt x="84838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093470" y="1215295"/>
        <a:ext cx="42419" cy="42419"/>
      </dsp:txXfrm>
    </dsp:sp>
    <dsp:sp modelId="{626DA0FA-DB91-43EE-BF71-3EE7A2AAB6A6}">
      <dsp:nvSpPr>
        <dsp:cNvPr id="0" name=""/>
        <dsp:cNvSpPr/>
      </dsp:nvSpPr>
      <dsp:spPr>
        <a:xfrm>
          <a:off x="1197229" y="744004"/>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201705" y="748480"/>
        <a:ext cx="208394" cy="143884"/>
      </dsp:txXfrm>
    </dsp:sp>
    <dsp:sp modelId="{E9086DB9-A932-47C3-8961-C94FD6796893}">
      <dsp:nvSpPr>
        <dsp:cNvPr id="0" name=""/>
        <dsp:cNvSpPr/>
      </dsp:nvSpPr>
      <dsp:spPr>
        <a:xfrm rot="17498561">
          <a:off x="1273304" y="606761"/>
          <a:ext cx="447640" cy="11239"/>
        </a:xfrm>
        <a:custGeom>
          <a:avLst/>
          <a:gdLst/>
          <a:ahLst/>
          <a:cxnLst/>
          <a:rect l="0" t="0" r="0" b="0"/>
          <a:pathLst>
            <a:path>
              <a:moveTo>
                <a:pt x="0" y="5619"/>
              </a:moveTo>
              <a:lnTo>
                <a:pt x="44764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485933" y="601190"/>
        <a:ext cx="22382" cy="22382"/>
      </dsp:txXfrm>
    </dsp:sp>
    <dsp:sp modelId="{76567E68-802A-48EE-9530-BF0611372489}">
      <dsp:nvSpPr>
        <dsp:cNvPr id="0" name=""/>
        <dsp:cNvSpPr/>
      </dsp:nvSpPr>
      <dsp:spPr>
        <a:xfrm>
          <a:off x="1579673" y="327921"/>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584149" y="332397"/>
        <a:ext cx="208394" cy="143884"/>
      </dsp:txXfrm>
    </dsp:sp>
    <dsp:sp modelId="{5494731F-E142-4FF9-9AB8-24B4EB46466A}">
      <dsp:nvSpPr>
        <dsp:cNvPr id="0" name=""/>
        <dsp:cNvSpPr/>
      </dsp:nvSpPr>
      <dsp:spPr>
        <a:xfrm rot="18506089">
          <a:off x="1746773" y="294699"/>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293679"/>
        <a:ext cx="13279" cy="13279"/>
      </dsp:txXfrm>
    </dsp:sp>
    <dsp:sp modelId="{89DA6CA2-EFD0-4C0D-AF1D-9EBC248821C7}">
      <dsp:nvSpPr>
        <dsp:cNvPr id="0" name=""/>
        <dsp:cNvSpPr/>
      </dsp:nvSpPr>
      <dsp:spPr>
        <a:xfrm>
          <a:off x="1962116" y="119880"/>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124356"/>
        <a:ext cx="208394" cy="143884"/>
      </dsp:txXfrm>
    </dsp:sp>
    <dsp:sp modelId="{D936B447-F561-41C8-A3B6-E79F2AE9594A}">
      <dsp:nvSpPr>
        <dsp:cNvPr id="0" name=""/>
        <dsp:cNvSpPr/>
      </dsp:nvSpPr>
      <dsp:spPr>
        <a:xfrm rot="19667206">
          <a:off x="2164444" y="138668"/>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39410"/>
        <a:ext cx="9756" cy="9756"/>
      </dsp:txXfrm>
    </dsp:sp>
    <dsp:sp modelId="{F98F69DD-9649-43D9-8B14-A33C0F74BD42}">
      <dsp:nvSpPr>
        <dsp:cNvPr id="0" name=""/>
        <dsp:cNvSpPr/>
      </dsp:nvSpPr>
      <dsp:spPr>
        <a:xfrm>
          <a:off x="2344560" y="3735"/>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8922"/>
        <a:ext cx="845201" cy="166711"/>
      </dsp:txXfrm>
    </dsp:sp>
    <dsp:sp modelId="{49E4551F-02F5-4624-8B6F-AD8017DDAAE1}">
      <dsp:nvSpPr>
        <dsp:cNvPr id="0" name=""/>
        <dsp:cNvSpPr/>
      </dsp:nvSpPr>
      <dsp:spPr>
        <a:xfrm rot="1932794">
          <a:off x="2164444" y="242689"/>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243430"/>
        <a:ext cx="9756" cy="9756"/>
      </dsp:txXfrm>
    </dsp:sp>
    <dsp:sp modelId="{10B08249-032F-481A-85E6-9564FB869FC0}">
      <dsp:nvSpPr>
        <dsp:cNvPr id="0" name=""/>
        <dsp:cNvSpPr/>
      </dsp:nvSpPr>
      <dsp:spPr>
        <a:xfrm>
          <a:off x="2344560" y="211776"/>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16963"/>
        <a:ext cx="845201" cy="166711"/>
      </dsp:txXfrm>
    </dsp:sp>
    <dsp:sp modelId="{AD230001-1502-403B-BC90-5F7A5EC1BE35}">
      <dsp:nvSpPr>
        <dsp:cNvPr id="0" name=""/>
        <dsp:cNvSpPr/>
      </dsp:nvSpPr>
      <dsp:spPr>
        <a:xfrm rot="3093911">
          <a:off x="1746773" y="502741"/>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501720"/>
        <a:ext cx="13279" cy="13279"/>
      </dsp:txXfrm>
    </dsp:sp>
    <dsp:sp modelId="{017D6018-C53C-4A45-8E6D-0FD5A4B2577A}">
      <dsp:nvSpPr>
        <dsp:cNvPr id="0" name=""/>
        <dsp:cNvSpPr/>
      </dsp:nvSpPr>
      <dsp:spPr>
        <a:xfrm>
          <a:off x="1962116" y="535962"/>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540438"/>
        <a:ext cx="208394" cy="143884"/>
      </dsp:txXfrm>
    </dsp:sp>
    <dsp:sp modelId="{6EE491BF-C352-413C-8D63-3CBF2EF39832}">
      <dsp:nvSpPr>
        <dsp:cNvPr id="0" name=""/>
        <dsp:cNvSpPr/>
      </dsp:nvSpPr>
      <dsp:spPr>
        <a:xfrm rot="19667206">
          <a:off x="2164444" y="554751"/>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555492"/>
        <a:ext cx="9756" cy="9756"/>
      </dsp:txXfrm>
    </dsp:sp>
    <dsp:sp modelId="{0ACD63B3-F8D1-4A4A-8603-28FBBA18B32A}">
      <dsp:nvSpPr>
        <dsp:cNvPr id="0" name=""/>
        <dsp:cNvSpPr/>
      </dsp:nvSpPr>
      <dsp:spPr>
        <a:xfrm>
          <a:off x="2344560" y="419817"/>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425004"/>
        <a:ext cx="845201" cy="166711"/>
      </dsp:txXfrm>
    </dsp:sp>
    <dsp:sp modelId="{C80AC737-48EA-4334-912C-E5CEC2379A86}">
      <dsp:nvSpPr>
        <dsp:cNvPr id="0" name=""/>
        <dsp:cNvSpPr/>
      </dsp:nvSpPr>
      <dsp:spPr>
        <a:xfrm rot="1932794">
          <a:off x="2164444" y="658772"/>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659513"/>
        <a:ext cx="9756" cy="9756"/>
      </dsp:txXfrm>
    </dsp:sp>
    <dsp:sp modelId="{5F597908-1453-45F6-9246-3E17F5D08666}">
      <dsp:nvSpPr>
        <dsp:cNvPr id="0" name=""/>
        <dsp:cNvSpPr/>
      </dsp:nvSpPr>
      <dsp:spPr>
        <a:xfrm>
          <a:off x="2344560" y="627859"/>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633046"/>
        <a:ext cx="845201" cy="166711"/>
      </dsp:txXfrm>
    </dsp:sp>
    <dsp:sp modelId="{28A7F0E1-1C99-4F8A-B43C-6A94EA1A64D8}">
      <dsp:nvSpPr>
        <dsp:cNvPr id="0" name=""/>
        <dsp:cNvSpPr/>
      </dsp:nvSpPr>
      <dsp:spPr>
        <a:xfrm rot="4101439">
          <a:off x="1273304" y="1022844"/>
          <a:ext cx="447640" cy="11239"/>
        </a:xfrm>
        <a:custGeom>
          <a:avLst/>
          <a:gdLst/>
          <a:ahLst/>
          <a:cxnLst/>
          <a:rect l="0" t="0" r="0" b="0"/>
          <a:pathLst>
            <a:path>
              <a:moveTo>
                <a:pt x="0" y="5619"/>
              </a:moveTo>
              <a:lnTo>
                <a:pt x="44764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485933" y="1017272"/>
        <a:ext cx="22382" cy="22382"/>
      </dsp:txXfrm>
    </dsp:sp>
    <dsp:sp modelId="{49761E8F-B378-4641-A651-B51C244FA1C4}">
      <dsp:nvSpPr>
        <dsp:cNvPr id="0" name=""/>
        <dsp:cNvSpPr/>
      </dsp:nvSpPr>
      <dsp:spPr>
        <a:xfrm>
          <a:off x="1579673" y="1160086"/>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584149" y="1164562"/>
        <a:ext cx="208394" cy="143884"/>
      </dsp:txXfrm>
    </dsp:sp>
    <dsp:sp modelId="{1FB31145-B16F-4414-B7AA-1BB4FA4B9356}">
      <dsp:nvSpPr>
        <dsp:cNvPr id="0" name=""/>
        <dsp:cNvSpPr/>
      </dsp:nvSpPr>
      <dsp:spPr>
        <a:xfrm rot="18506089">
          <a:off x="1746773" y="1126864"/>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1125844"/>
        <a:ext cx="13279" cy="13279"/>
      </dsp:txXfrm>
    </dsp:sp>
    <dsp:sp modelId="{FC1180B9-38D6-4861-A49A-0E00BB1EE4EC}">
      <dsp:nvSpPr>
        <dsp:cNvPr id="0" name=""/>
        <dsp:cNvSpPr/>
      </dsp:nvSpPr>
      <dsp:spPr>
        <a:xfrm>
          <a:off x="1962116" y="952045"/>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956521"/>
        <a:ext cx="208394" cy="143884"/>
      </dsp:txXfrm>
    </dsp:sp>
    <dsp:sp modelId="{C0E79030-C4EF-4101-B9D0-9B1FEC4BA247}">
      <dsp:nvSpPr>
        <dsp:cNvPr id="0" name=""/>
        <dsp:cNvSpPr/>
      </dsp:nvSpPr>
      <dsp:spPr>
        <a:xfrm rot="19667206">
          <a:off x="2164444" y="970833"/>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971575"/>
        <a:ext cx="9756" cy="9756"/>
      </dsp:txXfrm>
    </dsp:sp>
    <dsp:sp modelId="{ABCB4103-3EE5-4F7E-88FF-277A7BE8F94E}">
      <dsp:nvSpPr>
        <dsp:cNvPr id="0" name=""/>
        <dsp:cNvSpPr/>
      </dsp:nvSpPr>
      <dsp:spPr>
        <a:xfrm>
          <a:off x="2344560" y="835900"/>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841087"/>
        <a:ext cx="845201" cy="166711"/>
      </dsp:txXfrm>
    </dsp:sp>
    <dsp:sp modelId="{00DCEEFA-DC17-4EA9-AF95-E917FA2C17C1}">
      <dsp:nvSpPr>
        <dsp:cNvPr id="0" name=""/>
        <dsp:cNvSpPr/>
      </dsp:nvSpPr>
      <dsp:spPr>
        <a:xfrm rot="1932794">
          <a:off x="2164444" y="1074854"/>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075595"/>
        <a:ext cx="9756" cy="9756"/>
      </dsp:txXfrm>
    </dsp:sp>
    <dsp:sp modelId="{E442537D-D5B2-46E7-92B5-32178D2DEC84}">
      <dsp:nvSpPr>
        <dsp:cNvPr id="0" name=""/>
        <dsp:cNvSpPr/>
      </dsp:nvSpPr>
      <dsp:spPr>
        <a:xfrm>
          <a:off x="2344560" y="1043941"/>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dirty="0">
              <a:latin typeface="Times New Roman" pitchFamily="18" charset="0"/>
              <a:cs typeface="Times New Roman" pitchFamily="18" charset="0"/>
            </a:rPr>
            <a:t>T'</a:t>
          </a:r>
          <a:r>
            <a:rPr lang="en-US" sz="1000" b="1" i="1" kern="1200" dirty="0">
              <a:latin typeface="Times New Roman"/>
              <a:cs typeface="Times New Roman"/>
            </a:rPr>
            <a:t>→CC'TT'</a:t>
          </a:r>
          <a:endParaRPr lang="en-US" sz="1000" b="1" i="1" kern="1200" dirty="0">
            <a:latin typeface="Times New Roman" pitchFamily="18" charset="0"/>
            <a:cs typeface="Times New Roman" pitchFamily="18" charset="0"/>
          </a:endParaRPr>
        </a:p>
      </dsp:txBody>
      <dsp:txXfrm>
        <a:off x="2349747" y="1049128"/>
        <a:ext cx="845201" cy="166711"/>
      </dsp:txXfrm>
    </dsp:sp>
    <dsp:sp modelId="{56DC9431-BFC4-44A5-8D0D-FDC4325305A3}">
      <dsp:nvSpPr>
        <dsp:cNvPr id="0" name=""/>
        <dsp:cNvSpPr/>
      </dsp:nvSpPr>
      <dsp:spPr>
        <a:xfrm rot="3093911">
          <a:off x="1746773" y="1334906"/>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1333885"/>
        <a:ext cx="13279" cy="13279"/>
      </dsp:txXfrm>
    </dsp:sp>
    <dsp:sp modelId="{991890FE-2FE8-4F51-89D6-839BE10A542F}">
      <dsp:nvSpPr>
        <dsp:cNvPr id="0" name=""/>
        <dsp:cNvSpPr/>
      </dsp:nvSpPr>
      <dsp:spPr>
        <a:xfrm>
          <a:off x="1962116" y="1368127"/>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1372603"/>
        <a:ext cx="208394" cy="143884"/>
      </dsp:txXfrm>
    </dsp:sp>
    <dsp:sp modelId="{DD1B1EC7-1B63-419A-905E-3D1BC92C7E2A}">
      <dsp:nvSpPr>
        <dsp:cNvPr id="0" name=""/>
        <dsp:cNvSpPr/>
      </dsp:nvSpPr>
      <dsp:spPr>
        <a:xfrm rot="19667206">
          <a:off x="2164444" y="1386916"/>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387657"/>
        <a:ext cx="9756" cy="9756"/>
      </dsp:txXfrm>
    </dsp:sp>
    <dsp:sp modelId="{96CDBDAA-B737-40B4-9A89-AD556694C477}">
      <dsp:nvSpPr>
        <dsp:cNvPr id="0" name=""/>
        <dsp:cNvSpPr/>
      </dsp:nvSpPr>
      <dsp:spPr>
        <a:xfrm>
          <a:off x="2344560" y="1251982"/>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1257169"/>
        <a:ext cx="845201" cy="166711"/>
      </dsp:txXfrm>
    </dsp:sp>
    <dsp:sp modelId="{A0494DF0-DB4C-423D-BCBB-B04F68FE15BD}">
      <dsp:nvSpPr>
        <dsp:cNvPr id="0" name=""/>
        <dsp:cNvSpPr/>
      </dsp:nvSpPr>
      <dsp:spPr>
        <a:xfrm rot="1932794">
          <a:off x="2164444" y="1490937"/>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491678"/>
        <a:ext cx="9756" cy="9756"/>
      </dsp:txXfrm>
    </dsp:sp>
    <dsp:sp modelId="{A298A8EC-E90A-4A30-9536-C071DA7368CF}">
      <dsp:nvSpPr>
        <dsp:cNvPr id="0" name=""/>
        <dsp:cNvSpPr/>
      </dsp:nvSpPr>
      <dsp:spPr>
        <a:xfrm>
          <a:off x="2344560" y="1460024"/>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1465211"/>
        <a:ext cx="845201" cy="166711"/>
      </dsp:txXfrm>
    </dsp:sp>
    <dsp:sp modelId="{C2670F88-5FE2-4F29-948D-6A09155E7D81}">
      <dsp:nvSpPr>
        <dsp:cNvPr id="0" name=""/>
        <dsp:cNvSpPr/>
      </dsp:nvSpPr>
      <dsp:spPr>
        <a:xfrm rot="4726711">
          <a:off x="690488" y="2063050"/>
          <a:ext cx="848384" cy="11239"/>
        </a:xfrm>
        <a:custGeom>
          <a:avLst/>
          <a:gdLst/>
          <a:ahLst/>
          <a:cxnLst/>
          <a:rect l="0" t="0" r="0" b="0"/>
          <a:pathLst>
            <a:path>
              <a:moveTo>
                <a:pt x="0" y="5619"/>
              </a:moveTo>
              <a:lnTo>
                <a:pt x="84838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093470" y="2047460"/>
        <a:ext cx="42419" cy="42419"/>
      </dsp:txXfrm>
    </dsp:sp>
    <dsp:sp modelId="{77C5C59C-C00F-41EF-B7C2-942335E1C308}">
      <dsp:nvSpPr>
        <dsp:cNvPr id="0" name=""/>
        <dsp:cNvSpPr/>
      </dsp:nvSpPr>
      <dsp:spPr>
        <a:xfrm>
          <a:off x="1197229" y="2408334"/>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201705" y="2412810"/>
        <a:ext cx="208394" cy="143884"/>
      </dsp:txXfrm>
    </dsp:sp>
    <dsp:sp modelId="{F8227468-5F8C-44C1-BA54-3748FA5842B6}">
      <dsp:nvSpPr>
        <dsp:cNvPr id="0" name=""/>
        <dsp:cNvSpPr/>
      </dsp:nvSpPr>
      <dsp:spPr>
        <a:xfrm rot="17498561">
          <a:off x="1273304" y="2271091"/>
          <a:ext cx="447640" cy="11239"/>
        </a:xfrm>
        <a:custGeom>
          <a:avLst/>
          <a:gdLst/>
          <a:ahLst/>
          <a:cxnLst/>
          <a:rect l="0" t="0" r="0" b="0"/>
          <a:pathLst>
            <a:path>
              <a:moveTo>
                <a:pt x="0" y="5619"/>
              </a:moveTo>
              <a:lnTo>
                <a:pt x="44764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485933" y="2265520"/>
        <a:ext cx="22382" cy="22382"/>
      </dsp:txXfrm>
    </dsp:sp>
    <dsp:sp modelId="{E12FBB21-1CE6-4FCC-A568-7F7797F854E4}">
      <dsp:nvSpPr>
        <dsp:cNvPr id="0" name=""/>
        <dsp:cNvSpPr/>
      </dsp:nvSpPr>
      <dsp:spPr>
        <a:xfrm>
          <a:off x="1579673" y="1992251"/>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584149" y="1996727"/>
        <a:ext cx="208394" cy="143884"/>
      </dsp:txXfrm>
    </dsp:sp>
    <dsp:sp modelId="{43C87F2F-B175-4A6A-9AEA-CF130FB34405}">
      <dsp:nvSpPr>
        <dsp:cNvPr id="0" name=""/>
        <dsp:cNvSpPr/>
      </dsp:nvSpPr>
      <dsp:spPr>
        <a:xfrm rot="18506089">
          <a:off x="1746773" y="1959029"/>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1958009"/>
        <a:ext cx="13279" cy="13279"/>
      </dsp:txXfrm>
    </dsp:sp>
    <dsp:sp modelId="{EFF3F411-7229-4215-9EA6-9E94392B5F6C}">
      <dsp:nvSpPr>
        <dsp:cNvPr id="0" name=""/>
        <dsp:cNvSpPr/>
      </dsp:nvSpPr>
      <dsp:spPr>
        <a:xfrm>
          <a:off x="1962116" y="1784210"/>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1788686"/>
        <a:ext cx="208394" cy="143884"/>
      </dsp:txXfrm>
    </dsp:sp>
    <dsp:sp modelId="{2FA142E5-5C65-47FC-B2B0-487F72486A28}">
      <dsp:nvSpPr>
        <dsp:cNvPr id="0" name=""/>
        <dsp:cNvSpPr/>
      </dsp:nvSpPr>
      <dsp:spPr>
        <a:xfrm rot="19667206">
          <a:off x="2164444" y="1802998"/>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803740"/>
        <a:ext cx="9756" cy="9756"/>
      </dsp:txXfrm>
    </dsp:sp>
    <dsp:sp modelId="{EBF5C773-2176-4A21-AA3C-BCA68AD026A9}">
      <dsp:nvSpPr>
        <dsp:cNvPr id="0" name=""/>
        <dsp:cNvSpPr/>
      </dsp:nvSpPr>
      <dsp:spPr>
        <a:xfrm>
          <a:off x="2344560" y="1668065"/>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1673252"/>
        <a:ext cx="845201" cy="166711"/>
      </dsp:txXfrm>
    </dsp:sp>
    <dsp:sp modelId="{99A3DE90-CB9F-4F87-9BEF-46FF9D428538}">
      <dsp:nvSpPr>
        <dsp:cNvPr id="0" name=""/>
        <dsp:cNvSpPr/>
      </dsp:nvSpPr>
      <dsp:spPr>
        <a:xfrm rot="1932794">
          <a:off x="2164444" y="1907019"/>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1907760"/>
        <a:ext cx="9756" cy="9756"/>
      </dsp:txXfrm>
    </dsp:sp>
    <dsp:sp modelId="{4CCEEC07-7538-4471-AD3D-2DD7C0427AB0}">
      <dsp:nvSpPr>
        <dsp:cNvPr id="0" name=""/>
        <dsp:cNvSpPr/>
      </dsp:nvSpPr>
      <dsp:spPr>
        <a:xfrm>
          <a:off x="2344560" y="1876106"/>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1881293"/>
        <a:ext cx="845201" cy="166711"/>
      </dsp:txXfrm>
    </dsp:sp>
    <dsp:sp modelId="{45C25CEB-55F0-44DE-80C3-335D304B336B}">
      <dsp:nvSpPr>
        <dsp:cNvPr id="0" name=""/>
        <dsp:cNvSpPr/>
      </dsp:nvSpPr>
      <dsp:spPr>
        <a:xfrm rot="3093911">
          <a:off x="1746773" y="2167071"/>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2166050"/>
        <a:ext cx="13279" cy="13279"/>
      </dsp:txXfrm>
    </dsp:sp>
    <dsp:sp modelId="{348D65D6-3EE5-4C08-AB4A-C7595A2786C5}">
      <dsp:nvSpPr>
        <dsp:cNvPr id="0" name=""/>
        <dsp:cNvSpPr/>
      </dsp:nvSpPr>
      <dsp:spPr>
        <a:xfrm>
          <a:off x="1962116" y="2200292"/>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2204768"/>
        <a:ext cx="208394" cy="143884"/>
      </dsp:txXfrm>
    </dsp:sp>
    <dsp:sp modelId="{D37B68DA-6C62-4582-846F-C1FA0A711B86}">
      <dsp:nvSpPr>
        <dsp:cNvPr id="0" name=""/>
        <dsp:cNvSpPr/>
      </dsp:nvSpPr>
      <dsp:spPr>
        <a:xfrm rot="19667206">
          <a:off x="2164444" y="2219081"/>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2219822"/>
        <a:ext cx="9756" cy="9756"/>
      </dsp:txXfrm>
    </dsp:sp>
    <dsp:sp modelId="{0BC50022-98D1-4DB3-9999-148CEB87E528}">
      <dsp:nvSpPr>
        <dsp:cNvPr id="0" name=""/>
        <dsp:cNvSpPr/>
      </dsp:nvSpPr>
      <dsp:spPr>
        <a:xfrm>
          <a:off x="2344560" y="2084147"/>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089334"/>
        <a:ext cx="845201" cy="166711"/>
      </dsp:txXfrm>
    </dsp:sp>
    <dsp:sp modelId="{01AB2D08-5461-450A-9795-E417E86758A9}">
      <dsp:nvSpPr>
        <dsp:cNvPr id="0" name=""/>
        <dsp:cNvSpPr/>
      </dsp:nvSpPr>
      <dsp:spPr>
        <a:xfrm rot="1932794">
          <a:off x="2164444" y="2323102"/>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2323843"/>
        <a:ext cx="9756" cy="9756"/>
      </dsp:txXfrm>
    </dsp:sp>
    <dsp:sp modelId="{A65B63D2-567A-4ACF-A326-93CE2DDA94C8}">
      <dsp:nvSpPr>
        <dsp:cNvPr id="0" name=""/>
        <dsp:cNvSpPr/>
      </dsp:nvSpPr>
      <dsp:spPr>
        <a:xfrm>
          <a:off x="2344560" y="2292189"/>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297376"/>
        <a:ext cx="845201" cy="166711"/>
      </dsp:txXfrm>
    </dsp:sp>
    <dsp:sp modelId="{C880B17F-772E-4802-9D5E-3D32EDFDB91E}">
      <dsp:nvSpPr>
        <dsp:cNvPr id="0" name=""/>
        <dsp:cNvSpPr/>
      </dsp:nvSpPr>
      <dsp:spPr>
        <a:xfrm rot="4101439">
          <a:off x="1273304" y="2687174"/>
          <a:ext cx="447640" cy="11239"/>
        </a:xfrm>
        <a:custGeom>
          <a:avLst/>
          <a:gdLst/>
          <a:ahLst/>
          <a:cxnLst/>
          <a:rect l="0" t="0" r="0" b="0"/>
          <a:pathLst>
            <a:path>
              <a:moveTo>
                <a:pt x="0" y="5619"/>
              </a:moveTo>
              <a:lnTo>
                <a:pt x="44764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485933" y="2681602"/>
        <a:ext cx="22382" cy="22382"/>
      </dsp:txXfrm>
    </dsp:sp>
    <dsp:sp modelId="{2107DC8F-B7B6-4314-B660-9DF65C7B13CA}">
      <dsp:nvSpPr>
        <dsp:cNvPr id="0" name=""/>
        <dsp:cNvSpPr/>
      </dsp:nvSpPr>
      <dsp:spPr>
        <a:xfrm>
          <a:off x="1579673" y="2824416"/>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C'</a:t>
          </a:r>
        </a:p>
      </dsp:txBody>
      <dsp:txXfrm>
        <a:off x="1584149" y="2828892"/>
        <a:ext cx="208394" cy="143884"/>
      </dsp:txXfrm>
    </dsp:sp>
    <dsp:sp modelId="{81B277DF-252A-4C23-AA1C-8CD80264D14F}">
      <dsp:nvSpPr>
        <dsp:cNvPr id="0" name=""/>
        <dsp:cNvSpPr/>
      </dsp:nvSpPr>
      <dsp:spPr>
        <a:xfrm rot="18506089">
          <a:off x="1746773" y="2791194"/>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2790174"/>
        <a:ext cx="13279" cy="13279"/>
      </dsp:txXfrm>
    </dsp:sp>
    <dsp:sp modelId="{789CCD6D-8360-46E6-81D6-E382BF7EDCCE}">
      <dsp:nvSpPr>
        <dsp:cNvPr id="0" name=""/>
        <dsp:cNvSpPr/>
      </dsp:nvSpPr>
      <dsp:spPr>
        <a:xfrm>
          <a:off x="1962116" y="2616375"/>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2620851"/>
        <a:ext cx="208394" cy="143884"/>
      </dsp:txXfrm>
    </dsp:sp>
    <dsp:sp modelId="{6E85179F-D9E0-4CD2-978A-732E8CC69010}">
      <dsp:nvSpPr>
        <dsp:cNvPr id="0" name=""/>
        <dsp:cNvSpPr/>
      </dsp:nvSpPr>
      <dsp:spPr>
        <a:xfrm rot="19667206">
          <a:off x="2164444" y="2635163"/>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2635905"/>
        <a:ext cx="9756" cy="9756"/>
      </dsp:txXfrm>
    </dsp:sp>
    <dsp:sp modelId="{3F0A36A7-028B-4C84-83CB-E8A8E66652C8}">
      <dsp:nvSpPr>
        <dsp:cNvPr id="0" name=""/>
        <dsp:cNvSpPr/>
      </dsp:nvSpPr>
      <dsp:spPr>
        <a:xfrm>
          <a:off x="2344560" y="2500230"/>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505417"/>
        <a:ext cx="845201" cy="166711"/>
      </dsp:txXfrm>
    </dsp:sp>
    <dsp:sp modelId="{D5CCF25F-0994-4600-9F22-A3C91E335EF5}">
      <dsp:nvSpPr>
        <dsp:cNvPr id="0" name=""/>
        <dsp:cNvSpPr/>
      </dsp:nvSpPr>
      <dsp:spPr>
        <a:xfrm rot="1932794">
          <a:off x="2164444" y="2739184"/>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2739925"/>
        <a:ext cx="9756" cy="9756"/>
      </dsp:txXfrm>
    </dsp:sp>
    <dsp:sp modelId="{9B0ADCE2-A002-44D0-BEB8-8A7DFF1E4BDC}">
      <dsp:nvSpPr>
        <dsp:cNvPr id="0" name=""/>
        <dsp:cNvSpPr/>
      </dsp:nvSpPr>
      <dsp:spPr>
        <a:xfrm>
          <a:off x="2344560" y="2708271"/>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713458"/>
        <a:ext cx="845201" cy="166711"/>
      </dsp:txXfrm>
    </dsp:sp>
    <dsp:sp modelId="{1D7D78D5-27EF-405A-A82E-FE8E90782AA8}">
      <dsp:nvSpPr>
        <dsp:cNvPr id="0" name=""/>
        <dsp:cNvSpPr/>
      </dsp:nvSpPr>
      <dsp:spPr>
        <a:xfrm rot="3093911">
          <a:off x="1746773" y="2999236"/>
          <a:ext cx="265590" cy="11239"/>
        </a:xfrm>
        <a:custGeom>
          <a:avLst/>
          <a:gdLst/>
          <a:ahLst/>
          <a:cxnLst/>
          <a:rect l="0" t="0" r="0" b="0"/>
          <a:pathLst>
            <a:path>
              <a:moveTo>
                <a:pt x="0" y="5619"/>
              </a:moveTo>
              <a:lnTo>
                <a:pt x="265590"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1872928" y="2998215"/>
        <a:ext cx="13279" cy="13279"/>
      </dsp:txXfrm>
    </dsp:sp>
    <dsp:sp modelId="{0ADCC251-69D4-47E9-8852-072051F59C8A}">
      <dsp:nvSpPr>
        <dsp:cNvPr id="0" name=""/>
        <dsp:cNvSpPr/>
      </dsp:nvSpPr>
      <dsp:spPr>
        <a:xfrm>
          <a:off x="1962116" y="3032457"/>
          <a:ext cx="217346" cy="15283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p>
      </dsp:txBody>
      <dsp:txXfrm>
        <a:off x="1966592" y="3036933"/>
        <a:ext cx="208394" cy="143884"/>
      </dsp:txXfrm>
    </dsp:sp>
    <dsp:sp modelId="{56F1590A-4D97-412F-81AC-B21CAAB5D3FC}">
      <dsp:nvSpPr>
        <dsp:cNvPr id="0" name=""/>
        <dsp:cNvSpPr/>
      </dsp:nvSpPr>
      <dsp:spPr>
        <a:xfrm rot="19667206">
          <a:off x="2164444" y="3051246"/>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3051987"/>
        <a:ext cx="9756" cy="9756"/>
      </dsp:txXfrm>
    </dsp:sp>
    <dsp:sp modelId="{CD3ACCDF-80E9-4623-8A60-1E6E6484F95B}">
      <dsp:nvSpPr>
        <dsp:cNvPr id="0" name=""/>
        <dsp:cNvSpPr/>
      </dsp:nvSpPr>
      <dsp:spPr>
        <a:xfrm>
          <a:off x="2344560" y="2916312"/>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2921499"/>
        <a:ext cx="845201" cy="166711"/>
      </dsp:txXfrm>
    </dsp:sp>
    <dsp:sp modelId="{7990DE12-B276-4A17-B0EA-8C322816871D}">
      <dsp:nvSpPr>
        <dsp:cNvPr id="0" name=""/>
        <dsp:cNvSpPr/>
      </dsp:nvSpPr>
      <dsp:spPr>
        <a:xfrm rot="1932794">
          <a:off x="2164444" y="3155267"/>
          <a:ext cx="195134" cy="11239"/>
        </a:xfrm>
        <a:custGeom>
          <a:avLst/>
          <a:gdLst/>
          <a:ahLst/>
          <a:cxnLst/>
          <a:rect l="0" t="0" r="0" b="0"/>
          <a:pathLst>
            <a:path>
              <a:moveTo>
                <a:pt x="0" y="5619"/>
              </a:moveTo>
              <a:lnTo>
                <a:pt x="195134" y="5619"/>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2257133" y="3156008"/>
        <a:ext cx="9756" cy="9756"/>
      </dsp:txXfrm>
    </dsp:sp>
    <dsp:sp modelId="{58CC7880-B03E-48D4-9156-E5596C3738E6}">
      <dsp:nvSpPr>
        <dsp:cNvPr id="0" name=""/>
        <dsp:cNvSpPr/>
      </dsp:nvSpPr>
      <dsp:spPr>
        <a:xfrm>
          <a:off x="2344560" y="3124354"/>
          <a:ext cx="855575" cy="1770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1" kern="1200">
              <a:latin typeface="Times New Roman" pitchFamily="18" charset="0"/>
              <a:cs typeface="Times New Roman" pitchFamily="18" charset="0"/>
            </a:rPr>
            <a:t>T'</a:t>
          </a:r>
          <a:r>
            <a:rPr lang="en-US" sz="1000" b="1" i="1" kern="1200">
              <a:latin typeface="Times New Roman"/>
              <a:cs typeface="Times New Roman"/>
            </a:rPr>
            <a:t>→C'C'T'T'</a:t>
          </a:r>
          <a:endParaRPr lang="en-US" sz="1000" b="1" i="1" kern="1200">
            <a:latin typeface="Times New Roman" pitchFamily="18" charset="0"/>
            <a:cs typeface="Times New Roman" pitchFamily="18" charset="0"/>
          </a:endParaRPr>
        </a:p>
      </dsp:txBody>
      <dsp:txXfrm>
        <a:off x="2349747" y="3129541"/>
        <a:ext cx="845201" cy="1667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62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62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0C05BC-0612-4C7A-AAA2-9558CFCFD5C4}" type="slidenum">
              <a:rPr lang="en-US"/>
              <a:pPr>
                <a:defRPr/>
              </a:pPr>
              <a:t>‹#›</a:t>
            </a:fld>
            <a:endParaRPr lang="en-US"/>
          </a:p>
        </p:txBody>
      </p:sp>
    </p:spTree>
    <p:extLst>
      <p:ext uri="{BB962C8B-B14F-4D97-AF65-F5344CB8AC3E}">
        <p14:creationId xmlns:p14="http://schemas.microsoft.com/office/powerpoint/2010/main" val="222550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57924054-088C-45FE-992C-2984775BFC5A}" type="slidenum">
              <a:rPr lang="en-US"/>
              <a:pPr>
                <a:defRPr/>
              </a:pPr>
              <a:t>‹#›</a:t>
            </a:fld>
            <a:endParaRPr lang="en-US"/>
          </a:p>
        </p:txBody>
      </p:sp>
    </p:spTree>
    <p:extLst>
      <p:ext uri="{BB962C8B-B14F-4D97-AF65-F5344CB8AC3E}">
        <p14:creationId xmlns:p14="http://schemas.microsoft.com/office/powerpoint/2010/main" val="2884280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0E0413DF-9841-4F7A-8E91-8D1770164AFF}" type="slidenum">
              <a:rPr lang="en-US" smtClean="0"/>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0D9F3-C9D6-450C-84C3-A8D9BF3E0E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26175-92CD-4B48-AC92-3BD717FF36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A64EC-A251-441F-917A-E65A09294C2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70A968-B2A2-429A-9B24-9AC83E2BB4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7AC45E-E117-411E-9D91-AC2AC8E51F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9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65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3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35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84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59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DA0A1-8B17-4A4B-A06C-612CFEE288A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5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99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957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69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C47BC-6DFF-4706-8FBD-1E0D321D6379}" type="datetimeFigureOut">
              <a:rPr lang="en-US" smtClean="0">
                <a:solidFill>
                  <a:prstClr val="black">
                    <a:tint val="75000"/>
                  </a:prstClr>
                </a:solidFill>
              </a:rPr>
              <a:pPr/>
              <a:t>10/25/16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51815A-CC7B-4EB1-852B-98C970BCB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9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01E1B-525C-4D91-8154-24D2A06700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171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3004A3-7B3E-49D9-9A76-1B85D4B77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0147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9B6A34-CF0F-4911-A362-FC49A4EB30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552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910384-B960-4377-AD46-09DB636FAB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429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44E23D-CF47-4E86-B906-A86772AB3F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62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A1096-8895-4A33-9820-181DA19FDF7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CA5532-D0A8-4AFF-9257-8669DE5514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664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2840B40-2167-4DD0-8A99-52D9C2615E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590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CE462A-CEE0-4ABD-AE13-8776A5B12F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596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4BB6ED-1FDB-4249-88E4-25DFE8C7F7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1511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8503EE-C07D-4554-99E1-6A8C6A41DE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1503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AB8E45-CA9A-4B7D-98C2-A7C531BFE6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7793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888E17-4E36-4206-BCD1-9649B5F2C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39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09D742A-D906-491F-A3A3-060933E0B5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967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52D7B56-97D3-4A39-A5E8-999CDCE6DE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04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B5034-A80B-46CD-8F02-E09A7DCE14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C85C53-3568-428D-BF88-C9483744BA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9C8EBD-69AE-476C-8DD9-39920AEA8D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C28575-DD3C-4B1F-A858-198EBCCC83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DE0012-7426-4315-8C5F-3D18FB2EBA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7F2FF-F7BA-43F6-8780-DE5D761F24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76442DAB-9250-454F-8E5E-14F577B79B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CC47BC-6DFF-4706-8FBD-1E0D321D6379}" type="datetimeFigureOut">
              <a:rPr lang="en-US" b="0" smtClean="0">
                <a:solidFill>
                  <a:prstClr val="black">
                    <a:tint val="75000"/>
                  </a:prstClr>
                </a:solidFill>
                <a:latin typeface="Calibri"/>
              </a:rPr>
              <a:pPr fontAlgn="auto">
                <a:spcBef>
                  <a:spcPts val="0"/>
                </a:spcBef>
                <a:spcAft>
                  <a:spcPts val="0"/>
                </a:spcAft>
              </a:pPr>
              <a:t>10/25/16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551815A-CC7B-4EB1-852B-98C970BCB762}"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8300612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113A488C-808F-41EC-AFB2-4DB916A51200}"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2973940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122.xml.rels><?xml version="1.0" encoding="UTF-8" standalone="yes"?>
<Relationships xmlns="http://schemas.openxmlformats.org/package/2006/relationships"><Relationship Id="rId3" Type="http://schemas.openxmlformats.org/officeDocument/2006/relationships/slide" Target="slide129.xml"/><Relationship Id="rId4" Type="http://schemas.openxmlformats.org/officeDocument/2006/relationships/slide" Target="slide138.xml"/><Relationship Id="rId5" Type="http://schemas.openxmlformats.org/officeDocument/2006/relationships/slide" Target="slide3.xml"/><Relationship Id="rId1" Type="http://schemas.openxmlformats.org/officeDocument/2006/relationships/slideLayout" Target="../slideLayouts/slideLayout15.xml"/><Relationship Id="rId2" Type="http://schemas.openxmlformats.org/officeDocument/2006/relationships/slide" Target="slide1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 Target="slide122.xml"/><Relationship Id="rId3" Type="http://schemas.openxmlformats.org/officeDocument/2006/relationships/slide" Target="slide13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 Target="slide122.xml"/><Relationship Id="rId3" Type="http://schemas.openxmlformats.org/officeDocument/2006/relationships/slide" Target="slide3.xml"/></Relationships>
</file>

<file path=ppt/slides/_rels/slide14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slide" Target="slide3.xml"/><Relationship Id="rId1" Type="http://schemas.openxmlformats.org/officeDocument/2006/relationships/slideLayout" Target="../slideLayouts/slideLayout6.xml"/><Relationship Id="rId2" Type="http://schemas.openxmlformats.org/officeDocument/2006/relationships/hyperlink" Target="http://search.barnesandnoble.com/booksearch/imageviewer.asp?ean=9780375710070&amp;z=y"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slide" Target="slide3.xml"/><Relationship Id="rId1" Type="http://schemas.openxmlformats.org/officeDocument/2006/relationships/slideLayout" Target="../slideLayouts/slideLayout6.xml"/><Relationship Id="rId2" Type="http://schemas.openxmlformats.org/officeDocument/2006/relationships/hyperlink" Target="http://search.barnesandnoble.com/booksearch/imageviewer.asp?ean=9780375710070&amp;z=y"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www.biology4kids.com/files/cell_main.html" TargetMode="External"/><Relationship Id="rId4" Type="http://schemas.openxmlformats.org/officeDocument/2006/relationships/hyperlink" Target="http://www.accessexcellence.org/AE/AEC/CC/DNA_structure.php" TargetMode="External"/><Relationship Id="rId5" Type="http://schemas.openxmlformats.org/officeDocument/2006/relationships/hyperlink" Target="http://www.windows.ucar.edu/tour/link=/earth/Life/genetics_inheritance.html" TargetMode="External"/><Relationship Id="rId6" Type="http://schemas.openxmlformats.org/officeDocument/2006/relationships/hyperlink" Target="http://anthro.palomar.edu/mendel/Default.htm" TargetMode="External"/><Relationship Id="rId7" Type="http://schemas.openxmlformats.org/officeDocument/2006/relationships/hyperlink" Target="http://genome.pfizer.com/index.cfm" TargetMode="External"/><Relationship Id="rId8" Type="http://schemas.openxmlformats.org/officeDocument/2006/relationships/hyperlink" Target="http://learn.genetics.utah.edu/" TargetMode="External"/><Relationship Id="rId9" Type="http://schemas.openxmlformats.org/officeDocument/2006/relationships/hyperlink" Target="http://www.kumc.edu/gec/" TargetMode="External"/><Relationship Id="rId10" Type="http://schemas.openxmlformats.org/officeDocument/2006/relationships/slide" Target="slide55.xml"/><Relationship Id="rId1" Type="http://schemas.openxmlformats.org/officeDocument/2006/relationships/slideLayout" Target="../slideLayouts/slideLayout6.xml"/><Relationship Id="rId2" Type="http://schemas.openxmlformats.org/officeDocument/2006/relationships/hyperlink" Target="http://www.amnh.org/ology/index.php?channel=genetic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www.vetmed.ucdavis.edu/phr/lyonsden/color.htm" TargetMode="External"/><Relationship Id="rId4" Type="http://schemas.openxmlformats.org/officeDocument/2006/relationships/hyperlink" Target="http://homepage.usask.ca/~schmutz/dogcolors.html" TargetMode="External"/><Relationship Id="rId5" Type="http://schemas.openxmlformats.org/officeDocument/2006/relationships/hyperlink" Target="http://www.mendelweb.org/" TargetMode="External"/><Relationship Id="rId6" Type="http://schemas.openxmlformats.org/officeDocument/2006/relationships/hyperlink" Target="http://www.uwstout.edu/faculty/parejkok/Intro/mendelian_and_non.htm" TargetMode="External"/><Relationship Id="rId7" Type="http://schemas.openxmlformats.org/officeDocument/2006/relationships/hyperlink" Target="http://scout.wisc.edu/Projects/PastProjects/NH/96-03/96-03-06/0033.html" TargetMode="External"/><Relationship Id="rId8" Type="http://schemas.openxmlformats.org/officeDocument/2006/relationships/hyperlink" Target="http://en.wikipedia.org/wiki/List_of_Mendelian_traits_in_humans" TargetMode="External"/><Relationship Id="rId9" Type="http://schemas.openxmlformats.org/officeDocument/2006/relationships/hyperlink" Target="http://www.ncbi.nlm.nih.gov/omim" TargetMode="External"/><Relationship Id="rId10" Type="http://schemas.openxmlformats.org/officeDocument/2006/relationships/hyperlink" Target="http://udel.edu/~mcdonald/mythintro.html" TargetMode="External"/><Relationship Id="rId11" Type="http://schemas.openxmlformats.org/officeDocument/2006/relationships/slide" Target="slide55.xml"/><Relationship Id="rId1" Type="http://schemas.openxmlformats.org/officeDocument/2006/relationships/slideLayout" Target="../slideLayouts/slideLayout6.xml"/><Relationship Id="rId2" Type="http://schemas.openxmlformats.org/officeDocument/2006/relationships/hyperlink" Target="http://www.birdhobbyist.com/parrotcolour/patterns01.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1" Type="http://schemas.openxmlformats.org/officeDocument/2006/relationships/slide" Target="slide122.xml"/><Relationship Id="rId12" Type="http://schemas.openxmlformats.org/officeDocument/2006/relationships/slide" Target="slide148.xml"/><Relationship Id="rId13"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slide" Target="slide4.xml"/><Relationship Id="rId3" Type="http://schemas.openxmlformats.org/officeDocument/2006/relationships/slide" Target="slide5.xml"/><Relationship Id="rId4" Type="http://schemas.openxmlformats.org/officeDocument/2006/relationships/slide" Target="slide7.xml"/><Relationship Id="rId5" Type="http://schemas.openxmlformats.org/officeDocument/2006/relationships/slide" Target="slide35.xml"/><Relationship Id="rId6" Type="http://schemas.openxmlformats.org/officeDocument/2006/relationships/slide" Target="slide40.xml"/><Relationship Id="rId7" Type="http://schemas.openxmlformats.org/officeDocument/2006/relationships/slide" Target="slide33.xml"/><Relationship Id="rId8" Type="http://schemas.openxmlformats.org/officeDocument/2006/relationships/slide" Target="slide80.xml"/><Relationship Id="rId9" Type="http://schemas.openxmlformats.org/officeDocument/2006/relationships/slide" Target="slide96.xml"/><Relationship Id="rId10" Type="http://schemas.openxmlformats.org/officeDocument/2006/relationships/slide" Target="slide1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3.xml"/><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9C2F56-ADFD-441C-AD6E-26495865A924}" type="slidenum">
              <a:rPr lang="en-US" smtClean="0">
                <a:solidFill>
                  <a:srgbClr val="000000"/>
                </a:solidFill>
              </a:rPr>
              <a:pPr/>
              <a:t>1</a:t>
            </a:fld>
            <a:endParaRPr lang="en-US">
              <a:solidFill>
                <a:srgbClr val="000000"/>
              </a:solidFill>
            </a:endParaRPr>
          </a:p>
        </p:txBody>
      </p:sp>
      <p:sp>
        <p:nvSpPr>
          <p:cNvPr id="3" name="TextBox 2"/>
          <p:cNvSpPr txBox="1"/>
          <p:nvPr/>
        </p:nvSpPr>
        <p:spPr>
          <a:xfrm>
            <a:off x="533400" y="228600"/>
            <a:ext cx="8153400" cy="6917278"/>
          </a:xfrm>
          <a:prstGeom prst="rect">
            <a:avLst/>
          </a:prstGeom>
          <a:noFill/>
        </p:spPr>
        <p:txBody>
          <a:bodyPr wrap="square" rtlCol="0">
            <a:spAutoFit/>
          </a:bodyPr>
          <a:lstStyle/>
          <a:p>
            <a:pPr algn="ctr"/>
            <a:r>
              <a:rPr lang="en-US" sz="5400" i="1" dirty="0" smtClean="0">
                <a:solidFill>
                  <a:srgbClr val="FFFFFF"/>
                </a:solidFill>
                <a:latin typeface="Arial" pitchFamily="34" charset="0"/>
                <a:cs typeface="Arial" pitchFamily="34" charset="0"/>
              </a:rPr>
              <a:t>Biology in a Box</a:t>
            </a:r>
          </a:p>
          <a:p>
            <a:pPr algn="ctr"/>
            <a:r>
              <a:rPr lang="en-US" sz="2800" b="0" dirty="0" smtClean="0">
                <a:solidFill>
                  <a:srgbClr val="FFFFFF"/>
                </a:solidFill>
                <a:latin typeface="Arial" pitchFamily="34" charset="0"/>
                <a:cs typeface="Arial" pitchFamily="34" charset="0"/>
              </a:rPr>
              <a:t> </a:t>
            </a:r>
            <a:r>
              <a:rPr lang="en-US" sz="1200" dirty="0" smtClean="0">
                <a:solidFill>
                  <a:srgbClr val="FFFFFF"/>
                </a:solidFill>
                <a:latin typeface="Arial" pitchFamily="34" charset="0"/>
                <a:cs typeface="Arial" pitchFamily="34" charset="0"/>
              </a:rPr>
              <a:t>A science education outreach program brought to you by a partnership </a:t>
            </a:r>
          </a:p>
          <a:p>
            <a:pPr algn="ctr"/>
            <a:r>
              <a:rPr lang="en-US" sz="1200" dirty="0" smtClean="0">
                <a:solidFill>
                  <a:srgbClr val="FFFFFF"/>
                </a:solidFill>
                <a:latin typeface="Arial" pitchFamily="34" charset="0"/>
                <a:cs typeface="Arial" pitchFamily="34" charset="0"/>
              </a:rPr>
              <a:t>between The University of Tennessee and the National Institute for Mathematical and Biological Synthesis</a:t>
            </a:r>
            <a:endParaRPr lang="en-US" sz="2800" dirty="0" smtClean="0">
              <a:solidFill>
                <a:srgbClr val="FFFFFF"/>
              </a:solidFill>
              <a:latin typeface="Arial" pitchFamily="34" charset="0"/>
              <a:cs typeface="Arial" pitchFamily="34" charset="0"/>
            </a:endParaRPr>
          </a:p>
          <a:p>
            <a:r>
              <a:rPr lang="en-US" sz="2800" dirty="0" smtClean="0">
                <a:solidFill>
                  <a:srgbClr val="FFFFFF"/>
                </a:solidFill>
                <a:latin typeface="Arial" pitchFamily="34" charset="0"/>
                <a:cs typeface="Arial" pitchFamily="34" charset="0"/>
              </a:rPr>
              <a:t>         </a:t>
            </a:r>
            <a:r>
              <a:rPr lang="en-US" sz="2800" b="0" dirty="0" smtClean="0">
                <a:solidFill>
                  <a:srgbClr val="FFFFFF"/>
                </a:solidFill>
                <a:latin typeface="Arial" pitchFamily="34" charset="0"/>
                <a:cs typeface="Arial" pitchFamily="34" charset="0"/>
              </a:rPr>
              <a:t> </a:t>
            </a:r>
            <a:r>
              <a:rPr lang="en-US" sz="2800" dirty="0" smtClean="0">
                <a:solidFill>
                  <a:srgbClr val="FFFFFF"/>
                </a:solidFill>
                <a:latin typeface="Arial" pitchFamily="34" charset="0"/>
                <a:cs typeface="Arial" pitchFamily="34" charset="0"/>
              </a:rPr>
              <a:t>     </a:t>
            </a:r>
          </a:p>
          <a:p>
            <a:r>
              <a:rPr lang="en-US" sz="2800" b="0" dirty="0" smtClean="0">
                <a:solidFill>
                  <a:srgbClr val="FFFFFF"/>
                </a:solidFill>
                <a:latin typeface="Arial" pitchFamily="34" charset="0"/>
                <a:cs typeface="Arial" pitchFamily="34" charset="0"/>
              </a:rPr>
              <a:t> </a:t>
            </a:r>
            <a:endParaRPr lang="en-US" sz="2800" dirty="0" smtClean="0">
              <a:solidFill>
                <a:srgbClr val="FFFFFF"/>
              </a:solidFill>
              <a:latin typeface="Arial" pitchFamily="34" charset="0"/>
              <a:cs typeface="Arial" pitchFamily="34" charset="0"/>
            </a:endParaRPr>
          </a:p>
          <a:p>
            <a:endParaRPr lang="en-US" sz="2800" dirty="0" smtClean="0">
              <a:solidFill>
                <a:srgbClr val="FFFFFF"/>
              </a:solidFill>
              <a:latin typeface="Arial" pitchFamily="34" charset="0"/>
              <a:cs typeface="Arial" pitchFamily="34" charset="0"/>
            </a:endParaRPr>
          </a:p>
          <a:p>
            <a:endParaRPr lang="en-US" sz="2800" dirty="0" smtClean="0">
              <a:solidFill>
                <a:srgbClr val="FFFFFF"/>
              </a:solidFill>
              <a:latin typeface="Arial" pitchFamily="34" charset="0"/>
              <a:cs typeface="Arial" pitchFamily="34" charset="0"/>
            </a:endParaRPr>
          </a:p>
          <a:p>
            <a:endParaRPr lang="en-US" sz="2000" dirty="0" smtClean="0">
              <a:solidFill>
                <a:srgbClr val="FFFFFF"/>
              </a:solidFill>
              <a:latin typeface="Arial" pitchFamily="34" charset="0"/>
              <a:cs typeface="Arial" pitchFamily="34" charset="0"/>
            </a:endParaRPr>
          </a:p>
          <a:p>
            <a:pPr algn="ctr"/>
            <a:r>
              <a:rPr lang="en-US" sz="2000" dirty="0" smtClean="0">
                <a:solidFill>
                  <a:srgbClr val="FFFFFF"/>
                </a:solidFill>
                <a:latin typeface="Arial" pitchFamily="34" charset="0"/>
                <a:cs typeface="Arial" pitchFamily="34" charset="0"/>
              </a:rPr>
              <a:t>Visit us on the web at </a:t>
            </a:r>
            <a:r>
              <a:rPr lang="en-US" sz="2000" i="1" u="sng" dirty="0" smtClean="0">
                <a:solidFill>
                  <a:srgbClr val="FFFFFF"/>
                </a:solidFill>
                <a:latin typeface="Arial" pitchFamily="34" charset="0"/>
                <a:cs typeface="Arial" pitchFamily="34" charset="0"/>
              </a:rPr>
              <a:t>http://biologyinabox.utk.edu</a:t>
            </a:r>
          </a:p>
          <a:p>
            <a:endParaRPr lang="en-US" sz="2000" dirty="0" smtClean="0">
              <a:solidFill>
                <a:srgbClr val="FFFFFF"/>
              </a:solidFill>
              <a:latin typeface="Arial" pitchFamily="34" charset="0"/>
              <a:cs typeface="Arial" pitchFamily="34" charset="0"/>
            </a:endParaRPr>
          </a:p>
          <a:p>
            <a:r>
              <a:rPr lang="en-US" sz="1050" i="1" u="sng" dirty="0" smtClean="0">
                <a:solidFill>
                  <a:srgbClr val="FFFFFF"/>
                </a:solidFill>
                <a:latin typeface="Arial" pitchFamily="34" charset="0"/>
                <a:cs typeface="Arial" pitchFamily="34" charset="0"/>
              </a:rPr>
              <a:t>Biology in a Box </a:t>
            </a:r>
            <a:r>
              <a:rPr lang="en-US" sz="1050" u="sng" dirty="0" smtClean="0">
                <a:solidFill>
                  <a:srgbClr val="FFFFFF"/>
                </a:solidFill>
                <a:latin typeface="Arial" pitchFamily="34" charset="0"/>
                <a:cs typeface="Arial" pitchFamily="34" charset="0"/>
              </a:rPr>
              <a:t>Team</a:t>
            </a:r>
            <a:endParaRPr lang="en-US" sz="1050" dirty="0" smtClean="0">
              <a:solidFill>
                <a:srgbClr val="FFFFFF"/>
              </a:solidFill>
              <a:latin typeface="Arial" pitchFamily="34" charset="0"/>
              <a:cs typeface="Arial" pitchFamily="34" charset="0"/>
            </a:endParaRPr>
          </a:p>
          <a:p>
            <a:r>
              <a:rPr lang="en-US" sz="1050" dirty="0" smtClean="0">
                <a:solidFill>
                  <a:srgbClr val="FFFFFF"/>
                </a:solidFill>
                <a:latin typeface="Arial" pitchFamily="34" charset="0"/>
                <a:cs typeface="Arial" pitchFamily="34" charset="0"/>
              </a:rPr>
              <a:t>Program Director/Author/Lead Editor: </a:t>
            </a:r>
            <a:r>
              <a:rPr lang="en-US" sz="1050" b="0" dirty="0" smtClean="0">
                <a:solidFill>
                  <a:srgbClr val="FFFFFF"/>
                </a:solidFill>
                <a:latin typeface="Arial" pitchFamily="34" charset="0"/>
                <a:cs typeface="Arial" pitchFamily="34" charset="0"/>
              </a:rPr>
              <a:t>Dr. Susan E. Riechert (University of Tennessee)</a:t>
            </a:r>
          </a:p>
          <a:p>
            <a:r>
              <a:rPr lang="en-US" sz="1050" dirty="0" smtClean="0">
                <a:solidFill>
                  <a:srgbClr val="FFFFFF"/>
                </a:solidFill>
                <a:latin typeface="Arial" pitchFamily="34" charset="0"/>
                <a:cs typeface="Arial" pitchFamily="34" charset="0"/>
              </a:rPr>
              <a:t>Science Collaborators: </a:t>
            </a:r>
            <a:r>
              <a:rPr lang="en-US" sz="1050" b="0" dirty="0" smtClean="0">
                <a:solidFill>
                  <a:srgbClr val="FFFFFF"/>
                </a:solidFill>
                <a:latin typeface="Arial" pitchFamily="34" charset="0"/>
                <a:cs typeface="Arial" pitchFamily="34" charset="0"/>
              </a:rPr>
              <a:t>Dr. Thomas C. Jones (East Tennessee State University), Dr. Stan </a:t>
            </a:r>
            <a:r>
              <a:rPr lang="en-US" sz="1050" b="0" dirty="0" err="1" smtClean="0">
                <a:solidFill>
                  <a:srgbClr val="FFFFFF"/>
                </a:solidFill>
                <a:latin typeface="Arial" pitchFamily="34" charset="0"/>
                <a:cs typeface="Arial" pitchFamily="34" charset="0"/>
              </a:rPr>
              <a:t>Guffey</a:t>
            </a:r>
            <a:r>
              <a:rPr lang="en-US" sz="1050" b="0" dirty="0" smtClean="0">
                <a:solidFill>
                  <a:srgbClr val="FFFFFF"/>
                </a:solidFill>
                <a:latin typeface="Arial" pitchFamily="34" charset="0"/>
                <a:cs typeface="Arial" pitchFamily="34" charset="0"/>
              </a:rPr>
              <a:t> (University of Tennessee)</a:t>
            </a:r>
          </a:p>
          <a:p>
            <a:r>
              <a:rPr lang="en-US" sz="1050" dirty="0" smtClean="0">
                <a:solidFill>
                  <a:srgbClr val="FFFFFF"/>
                </a:solidFill>
                <a:latin typeface="Arial" pitchFamily="34" charset="0"/>
                <a:cs typeface="Arial" pitchFamily="34" charset="0"/>
              </a:rPr>
              <a:t>Mathematics Collaborators/Editors: </a:t>
            </a:r>
            <a:r>
              <a:rPr lang="en-US" sz="1050" b="0" dirty="0" smtClean="0">
                <a:solidFill>
                  <a:srgbClr val="FFFFFF"/>
                </a:solidFill>
                <a:latin typeface="Arial" pitchFamily="34" charset="0"/>
                <a:cs typeface="Arial" pitchFamily="34" charset="0"/>
              </a:rPr>
              <a:t>Dr. Suzanne </a:t>
            </a:r>
            <a:r>
              <a:rPr lang="en-US" sz="1050" b="0" dirty="0" err="1" smtClean="0">
                <a:solidFill>
                  <a:srgbClr val="FFFFFF"/>
                </a:solidFill>
                <a:latin typeface="Arial" pitchFamily="34" charset="0"/>
                <a:cs typeface="Arial" pitchFamily="34" charset="0"/>
              </a:rPr>
              <a:t>Lenhart</a:t>
            </a:r>
            <a:r>
              <a:rPr lang="en-US" sz="1050" b="0" dirty="0" smtClean="0">
                <a:solidFill>
                  <a:srgbClr val="FFFFFF"/>
                </a:solidFill>
                <a:latin typeface="Arial" pitchFamily="34" charset="0"/>
                <a:cs typeface="Arial" pitchFamily="34" charset="0"/>
              </a:rPr>
              <a:t> (</a:t>
            </a:r>
            <a:r>
              <a:rPr lang="en-US" sz="1050" b="0" dirty="0" err="1" smtClean="0">
                <a:solidFill>
                  <a:srgbClr val="FFFFFF"/>
                </a:solidFill>
                <a:latin typeface="Arial" pitchFamily="34" charset="0"/>
                <a:cs typeface="Arial" pitchFamily="34" charset="0"/>
              </a:rPr>
              <a:t>NIMBioS</a:t>
            </a:r>
            <a:r>
              <a:rPr lang="en-US" sz="1050" b="0" dirty="0" smtClean="0">
                <a:solidFill>
                  <a:srgbClr val="FFFFFF"/>
                </a:solidFill>
                <a:latin typeface="Arial" pitchFamily="34" charset="0"/>
                <a:cs typeface="Arial" pitchFamily="34" charset="0"/>
              </a:rPr>
              <a:t>), Kelly </a:t>
            </a:r>
            <a:r>
              <a:rPr lang="en-US" sz="1050" b="0" dirty="0" err="1" smtClean="0">
                <a:solidFill>
                  <a:srgbClr val="FFFFFF"/>
                </a:solidFill>
                <a:latin typeface="Arial" pitchFamily="34" charset="0"/>
                <a:cs typeface="Arial" pitchFamily="34" charset="0"/>
              </a:rPr>
              <a:t>Sturner</a:t>
            </a:r>
            <a:r>
              <a:rPr lang="en-US" sz="1050" b="0" dirty="0" smtClean="0">
                <a:solidFill>
                  <a:srgbClr val="FFFFFF"/>
                </a:solidFill>
                <a:latin typeface="Arial" pitchFamily="34" charset="0"/>
                <a:cs typeface="Arial" pitchFamily="34" charset="0"/>
              </a:rPr>
              <a:t> (</a:t>
            </a:r>
            <a:r>
              <a:rPr lang="en-US" sz="1050" b="0" dirty="0" err="1" smtClean="0">
                <a:solidFill>
                  <a:srgbClr val="FFFFFF"/>
                </a:solidFill>
                <a:latin typeface="Arial" pitchFamily="34" charset="0"/>
                <a:cs typeface="Arial" pitchFamily="34" charset="0"/>
              </a:rPr>
              <a:t>NIMBioS</a:t>
            </a:r>
            <a:r>
              <a:rPr lang="en-US" sz="1050" b="0" dirty="0" smtClean="0">
                <a:solidFill>
                  <a:srgbClr val="FFFFFF"/>
                </a:solidFill>
                <a:latin typeface="Arial" pitchFamily="34" charset="0"/>
                <a:cs typeface="Arial" pitchFamily="34" charset="0"/>
              </a:rPr>
              <a:t>), Lu Howard (University of Tennessee)</a:t>
            </a:r>
          </a:p>
          <a:p>
            <a:r>
              <a:rPr lang="en-US" sz="1050" dirty="0" smtClean="0">
                <a:solidFill>
                  <a:srgbClr val="FFFFFF"/>
                </a:solidFill>
                <a:latin typeface="Arial" pitchFamily="34" charset="0"/>
                <a:cs typeface="Arial" pitchFamily="34" charset="0"/>
              </a:rPr>
              <a:t>Outreach Coordinator: </a:t>
            </a:r>
            <a:r>
              <a:rPr lang="en-US" sz="1050" b="0" dirty="0" smtClean="0">
                <a:solidFill>
                  <a:srgbClr val="FFFFFF"/>
                </a:solidFill>
                <a:latin typeface="Arial" pitchFamily="34" charset="0"/>
                <a:cs typeface="Arial" pitchFamily="34" charset="0"/>
              </a:rPr>
              <a:t>Dr. Lynn Champion (University of Tennessee)</a:t>
            </a:r>
          </a:p>
          <a:p>
            <a:r>
              <a:rPr lang="en-US" sz="1050" dirty="0" smtClean="0">
                <a:solidFill>
                  <a:srgbClr val="FFFFFF"/>
                </a:solidFill>
                <a:latin typeface="Arial" pitchFamily="34" charset="0"/>
                <a:cs typeface="Arial" pitchFamily="34" charset="0"/>
              </a:rPr>
              <a:t>Workshop Coordinators: </a:t>
            </a:r>
            <a:r>
              <a:rPr lang="en-US" sz="1050" b="0" dirty="0" smtClean="0">
                <a:solidFill>
                  <a:srgbClr val="FFFFFF"/>
                </a:solidFill>
                <a:latin typeface="Arial" pitchFamily="34" charset="0"/>
                <a:cs typeface="Arial" pitchFamily="34" charset="0"/>
              </a:rPr>
              <a:t>Kathy </a:t>
            </a:r>
            <a:r>
              <a:rPr lang="en-US" sz="1050" b="0" dirty="0" err="1" smtClean="0">
                <a:solidFill>
                  <a:srgbClr val="FFFFFF"/>
                </a:solidFill>
                <a:latin typeface="Arial" pitchFamily="34" charset="0"/>
                <a:cs typeface="Arial" pitchFamily="34" charset="0"/>
              </a:rPr>
              <a:t>DeWein</a:t>
            </a:r>
            <a:r>
              <a:rPr lang="en-US" sz="1050" b="0" dirty="0" smtClean="0">
                <a:solidFill>
                  <a:srgbClr val="FFFFFF"/>
                </a:solidFill>
                <a:latin typeface="Arial" pitchFamily="34" charset="0"/>
                <a:cs typeface="Arial" pitchFamily="34" charset="0"/>
              </a:rPr>
              <a:t> (Austin </a:t>
            </a:r>
            <a:r>
              <a:rPr lang="en-US" sz="1050" b="0" dirty="0" err="1" smtClean="0">
                <a:solidFill>
                  <a:srgbClr val="FFFFFF"/>
                </a:solidFill>
                <a:latin typeface="Arial" pitchFamily="34" charset="0"/>
                <a:cs typeface="Arial" pitchFamily="34" charset="0"/>
              </a:rPr>
              <a:t>Peay</a:t>
            </a:r>
            <a:r>
              <a:rPr lang="en-US" sz="1050" b="0" dirty="0" smtClean="0">
                <a:solidFill>
                  <a:srgbClr val="FFFFFF"/>
                </a:solidFill>
                <a:latin typeface="Arial" pitchFamily="34" charset="0"/>
                <a:cs typeface="Arial" pitchFamily="34" charset="0"/>
              </a:rPr>
              <a:t> State University), Gale Stanley (Jacksboro Middle School)</a:t>
            </a:r>
          </a:p>
          <a:p>
            <a:r>
              <a:rPr lang="en-US" sz="1050" dirty="0" smtClean="0">
                <a:solidFill>
                  <a:srgbClr val="FFFFFF"/>
                </a:solidFill>
                <a:latin typeface="Arial" pitchFamily="34" charset="0"/>
                <a:cs typeface="Arial" pitchFamily="34" charset="0"/>
              </a:rPr>
              <a:t>Production/Assistant Editor: </a:t>
            </a:r>
            <a:r>
              <a:rPr lang="en-US" sz="1050" b="0" dirty="0" smtClean="0">
                <a:solidFill>
                  <a:srgbClr val="FFFFFF"/>
                </a:solidFill>
                <a:latin typeface="Arial" pitchFamily="34" charset="0"/>
                <a:cs typeface="Arial" pitchFamily="34" charset="0"/>
              </a:rPr>
              <a:t>J.R. Jones (University of Tennessee)</a:t>
            </a:r>
          </a:p>
          <a:p>
            <a:r>
              <a:rPr lang="en-US" sz="1050" dirty="0" smtClean="0">
                <a:solidFill>
                  <a:srgbClr val="FFFFFF"/>
                </a:solidFill>
                <a:latin typeface="Arial" pitchFamily="34" charset="0"/>
                <a:cs typeface="Arial" pitchFamily="34" charset="0"/>
              </a:rPr>
              <a:t>Previous Contributors: </a:t>
            </a:r>
            <a:r>
              <a:rPr lang="en-US" sz="1050" b="0" dirty="0" smtClean="0">
                <a:solidFill>
                  <a:srgbClr val="FFFFFF"/>
                </a:solidFill>
                <a:latin typeface="Arial" pitchFamily="34" charset="0"/>
                <a:cs typeface="Arial" pitchFamily="34" charset="0"/>
              </a:rPr>
              <a:t>Sarah Duncan, Communications (formerly with </a:t>
            </a:r>
            <a:r>
              <a:rPr lang="en-US" sz="1050" b="0" dirty="0" err="1" smtClean="0">
                <a:solidFill>
                  <a:srgbClr val="FFFFFF"/>
                </a:solidFill>
                <a:latin typeface="Arial" pitchFamily="34" charset="0"/>
                <a:cs typeface="Arial" pitchFamily="34" charset="0"/>
              </a:rPr>
              <a:t>NIMBioS</a:t>
            </a:r>
            <a:r>
              <a:rPr lang="en-US" sz="1050" b="0" dirty="0" smtClean="0">
                <a:solidFill>
                  <a:srgbClr val="FFFFFF"/>
                </a:solidFill>
                <a:latin typeface="Arial" pitchFamily="34" charset="0"/>
                <a:cs typeface="Arial" pitchFamily="34" charset="0"/>
              </a:rPr>
              <a:t>), Rachel Leander, Math Collaborator (formerly with </a:t>
            </a:r>
            <a:r>
              <a:rPr lang="en-US" sz="1050" b="0" dirty="0" err="1" smtClean="0">
                <a:solidFill>
                  <a:srgbClr val="FFFFFF"/>
                </a:solidFill>
                <a:latin typeface="Arial" pitchFamily="34" charset="0"/>
                <a:cs typeface="Arial" pitchFamily="34" charset="0"/>
              </a:rPr>
              <a:t>NIMBioS</a:t>
            </a:r>
            <a:r>
              <a:rPr lang="en-US" sz="1050" b="0" dirty="0" smtClean="0">
                <a:solidFill>
                  <a:srgbClr val="FFFFFF"/>
                </a:solidFill>
                <a:latin typeface="Arial" pitchFamily="34" charset="0"/>
                <a:cs typeface="Arial" pitchFamily="34" charset="0"/>
              </a:rPr>
              <a:t>)</a:t>
            </a:r>
          </a:p>
          <a:p>
            <a:r>
              <a:rPr lang="en-US" sz="1050" b="0" dirty="0" smtClean="0">
                <a:solidFill>
                  <a:srgbClr val="FFFFFF"/>
                </a:solidFill>
                <a:latin typeface="Arial" pitchFamily="34" charset="0"/>
                <a:cs typeface="Arial" pitchFamily="34" charset="0"/>
              </a:rPr>
              <a:t> </a:t>
            </a:r>
          </a:p>
          <a:p>
            <a:pPr algn="ctr"/>
            <a:r>
              <a:rPr lang="en-US" sz="1050" b="0" i="1" dirty="0" smtClean="0">
                <a:solidFill>
                  <a:srgbClr val="FFFFFF"/>
                </a:solidFill>
                <a:latin typeface="Arial" pitchFamily="34" charset="0"/>
                <a:cs typeface="Arial" pitchFamily="34" charset="0"/>
              </a:rPr>
              <a:t>This unit revised September 2012</a:t>
            </a:r>
          </a:p>
          <a:p>
            <a:pPr algn="ctr"/>
            <a:endParaRPr lang="en-US" sz="1050" i="1" dirty="0" smtClean="0">
              <a:solidFill>
                <a:srgbClr val="FFFFFF"/>
              </a:solidFill>
              <a:latin typeface="Arial" pitchFamily="34" charset="0"/>
              <a:cs typeface="Arial" pitchFamily="34" charset="0"/>
            </a:endParaRPr>
          </a:p>
          <a:p>
            <a:pPr algn="ctr"/>
            <a:r>
              <a:rPr lang="en-US" sz="1050" dirty="0" smtClean="0">
                <a:solidFill>
                  <a:srgbClr val="FFFFFF"/>
                </a:solidFill>
                <a:latin typeface="Arial" pitchFamily="34" charset="0"/>
                <a:cs typeface="Arial" pitchFamily="34" charset="0"/>
              </a:rPr>
              <a:t>Copyright 2012 by </a:t>
            </a:r>
            <a:r>
              <a:rPr lang="en-US" sz="1050" i="1" dirty="0" smtClean="0">
                <a:solidFill>
                  <a:srgbClr val="FFFFFF"/>
                </a:solidFill>
                <a:latin typeface="Arial" pitchFamily="34" charset="0"/>
                <a:cs typeface="Arial" pitchFamily="34" charset="0"/>
              </a:rPr>
              <a:t>Biology in a Box</a:t>
            </a:r>
            <a:r>
              <a:rPr lang="en-US" sz="1050" dirty="0" smtClean="0">
                <a:solidFill>
                  <a:srgbClr val="FFFFFF"/>
                </a:solidFill>
                <a:latin typeface="Arial" pitchFamily="34" charset="0"/>
                <a:cs typeface="Arial" pitchFamily="34" charset="0"/>
              </a:rPr>
              <a:t>, and the University of Tennessee. All materials in this unit and on the </a:t>
            </a:r>
            <a:r>
              <a:rPr lang="en-US" sz="1050" i="1" dirty="0" smtClean="0">
                <a:solidFill>
                  <a:srgbClr val="FFFFFF"/>
                </a:solidFill>
                <a:latin typeface="Arial" pitchFamily="34" charset="0"/>
                <a:cs typeface="Arial" pitchFamily="34" charset="0"/>
              </a:rPr>
              <a:t>Biology in a Box</a:t>
            </a:r>
            <a:r>
              <a:rPr lang="en-US" sz="1050" dirty="0" smtClean="0">
                <a:solidFill>
                  <a:srgbClr val="FFFFFF"/>
                </a:solidFill>
                <a:latin typeface="Arial" pitchFamily="34" charset="0"/>
                <a:cs typeface="Arial" pitchFamily="34" charset="0"/>
              </a:rPr>
              <a:t> web server (</a:t>
            </a:r>
            <a:r>
              <a:rPr lang="en-US" sz="1050" i="1" cap="all" dirty="0" smtClean="0">
                <a:solidFill>
                  <a:srgbClr val="FFFFFF"/>
                </a:solidFill>
                <a:latin typeface="Arial" pitchFamily="34" charset="0"/>
                <a:cs typeface="Arial" pitchFamily="34" charset="0"/>
              </a:rPr>
              <a:t>biologyinabox.utk.edu</a:t>
            </a:r>
            <a:r>
              <a:rPr lang="en-US" sz="1050" dirty="0" smtClean="0">
                <a:solidFill>
                  <a:srgbClr val="FFFFFF"/>
                </a:solidFill>
                <a:latin typeface="Arial" pitchFamily="34" charset="0"/>
                <a:cs typeface="Arial" pitchFamily="34" charset="0"/>
              </a:rPr>
              <a:t>, </a:t>
            </a:r>
            <a:r>
              <a:rPr lang="en-US" sz="1050" i="1" cap="all" dirty="0" smtClean="0">
                <a:solidFill>
                  <a:srgbClr val="FFFFFF"/>
                </a:solidFill>
                <a:latin typeface="Arial" pitchFamily="34" charset="0"/>
                <a:cs typeface="Arial" pitchFamily="34" charset="0"/>
              </a:rPr>
              <a:t>eeb.bio.utk.edu/</a:t>
            </a:r>
            <a:r>
              <a:rPr lang="en-US" sz="1050" i="1" cap="all" dirty="0" err="1" smtClean="0">
                <a:solidFill>
                  <a:srgbClr val="FFFFFF"/>
                </a:solidFill>
                <a:latin typeface="Arial" pitchFamily="34" charset="0"/>
                <a:cs typeface="Arial" pitchFamily="34" charset="0"/>
              </a:rPr>
              <a:t>biologyinbox</a:t>
            </a:r>
            <a:r>
              <a:rPr lang="en-US" sz="1050" dirty="0" smtClean="0">
                <a:solidFill>
                  <a:srgbClr val="FFFFFF"/>
                </a:solidFill>
                <a:latin typeface="Arial" pitchFamily="34" charset="0"/>
                <a:cs typeface="Arial" pitchFamily="34" charset="0"/>
              </a:rPr>
              <a:t>) may not be reproduced or stored in a retrieval system without prior written permission of the publisher, and in no case for profit.</a:t>
            </a:r>
          </a:p>
          <a:p>
            <a:endParaRPr lang="en-US" sz="1200" dirty="0">
              <a:solidFill>
                <a:srgbClr val="000000"/>
              </a:solidFill>
              <a:latin typeface="Arial" charset="0"/>
            </a:endParaRPr>
          </a:p>
        </p:txBody>
      </p:sp>
      <p:pic>
        <p:nvPicPr>
          <p:cNvPr id="4" name="Picture 3" descr="UT_color.jpg"/>
          <p:cNvPicPr>
            <a:picLocks noChangeAspect="1"/>
          </p:cNvPicPr>
          <p:nvPr/>
        </p:nvPicPr>
        <p:blipFill>
          <a:blip r:embed="rId2" cstate="print"/>
          <a:stretch>
            <a:fillRect/>
          </a:stretch>
        </p:blipFill>
        <p:spPr>
          <a:xfrm>
            <a:off x="1143000" y="2209800"/>
            <a:ext cx="2057400" cy="1168643"/>
          </a:xfrm>
          <a:prstGeom prst="rect">
            <a:avLst/>
          </a:prstGeom>
        </p:spPr>
      </p:pic>
      <p:pic>
        <p:nvPicPr>
          <p:cNvPr id="5" name="Picture 4" descr="NIMBioS_color.jpg"/>
          <p:cNvPicPr>
            <a:picLocks noChangeAspect="1"/>
          </p:cNvPicPr>
          <p:nvPr/>
        </p:nvPicPr>
        <p:blipFill>
          <a:blip r:embed="rId3" cstate="print"/>
          <a:stretch>
            <a:fillRect/>
          </a:stretch>
        </p:blipFill>
        <p:spPr>
          <a:xfrm>
            <a:off x="3657600" y="2209800"/>
            <a:ext cx="4572000" cy="1195659"/>
          </a:xfrm>
          <a:prstGeom prst="rect">
            <a:avLst/>
          </a:prstGeom>
        </p:spPr>
      </p:pic>
    </p:spTree>
    <p:extLst>
      <p:ext uri="{BB962C8B-B14F-4D97-AF65-F5344CB8AC3E}">
        <p14:creationId xmlns:p14="http://schemas.microsoft.com/office/powerpoint/2010/main" val="176151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3A30352-386A-4C00-8DAD-C1B106DDDF8A}" type="slidenum">
              <a:rPr lang="en-US"/>
              <a:pPr>
                <a:defRPr/>
              </a:pPr>
              <a:t>10</a:t>
            </a:fld>
            <a:endParaRPr lang="en-US"/>
          </a:p>
        </p:txBody>
      </p:sp>
      <p:sp>
        <p:nvSpPr>
          <p:cNvPr id="10243" name="Rectangle 3"/>
          <p:cNvSpPr>
            <a:spLocks noGrp="1" noChangeArrowheads="1"/>
          </p:cNvSpPr>
          <p:nvPr>
            <p:ph type="body" idx="1"/>
          </p:nvPr>
        </p:nvSpPr>
        <p:spPr>
          <a:xfrm>
            <a:off x="533400" y="152400"/>
            <a:ext cx="8229600" cy="3124200"/>
          </a:xfrm>
        </p:spPr>
        <p:txBody>
          <a:bodyPr/>
          <a:lstStyle/>
          <a:p>
            <a:pPr eaLnBrk="1" hangingPunct="1">
              <a:buFont typeface="Wingdings" pitchFamily="2" charset="2"/>
              <a:buChar char="q"/>
              <a:defRPr/>
            </a:pPr>
            <a:r>
              <a:rPr lang="en-US" sz="2400" b="1" dirty="0" smtClean="0">
                <a:latin typeface="+mj-lt"/>
              </a:rPr>
              <a:t>Each DNA molecule is located in the </a:t>
            </a:r>
            <a:r>
              <a:rPr lang="en-US" sz="2400" b="1" dirty="0" smtClean="0">
                <a:solidFill>
                  <a:srgbClr val="3E52E2"/>
                </a:solidFill>
                <a:latin typeface="+mj-lt"/>
              </a:rPr>
              <a:t>nucleus </a:t>
            </a:r>
            <a:r>
              <a:rPr lang="en-US" sz="2400" b="1" dirty="0" smtClean="0">
                <a:latin typeface="+mj-lt"/>
              </a:rPr>
              <a:t>or computer of the cell. At certain times in a cell cycle, the DNA molecules can be seen as rod-like bodies called chromosomes (Fig. 1).</a:t>
            </a:r>
          </a:p>
          <a:p>
            <a:pPr eaLnBrk="1" hangingPunct="1">
              <a:buFont typeface="Wingdings" pitchFamily="2" charset="2"/>
              <a:buChar char="q"/>
              <a:defRPr/>
            </a:pPr>
            <a:r>
              <a:rPr lang="en-US" sz="2400" b="1" dirty="0" smtClean="0">
                <a:latin typeface="+mj-lt"/>
              </a:rPr>
              <a:t>Most chromosomes are paired with an exact copy (are </a:t>
            </a:r>
            <a:r>
              <a:rPr lang="en-US" sz="2400" b="1" dirty="0" smtClean="0">
                <a:solidFill>
                  <a:srgbClr val="3E52E2"/>
                </a:solidFill>
                <a:latin typeface="+mj-lt"/>
              </a:rPr>
              <a:t>homologous</a:t>
            </a:r>
            <a:r>
              <a:rPr lang="en-US" sz="2400" b="1" dirty="0" smtClean="0">
                <a:latin typeface="+mj-lt"/>
              </a:rPr>
              <a:t>). That is both members of the pair have the same genes located in the same place along the chromosome. </a:t>
            </a:r>
          </a:p>
          <a:p>
            <a:pPr>
              <a:buFont typeface="Wingdings" pitchFamily="2" charset="2"/>
              <a:buChar char="q"/>
              <a:defRPr/>
            </a:pPr>
            <a:r>
              <a:rPr lang="en-US" sz="2400" b="1" dirty="0" smtClean="0"/>
              <a:t>Only the sex chromosomes are non-homologous (do not share the same genes in the same place).</a:t>
            </a:r>
            <a:r>
              <a:rPr lang="en-US" sz="2400" b="1" dirty="0" smtClean="0">
                <a:latin typeface="+mj-lt"/>
              </a:rPr>
              <a:t> </a:t>
            </a:r>
          </a:p>
        </p:txBody>
      </p:sp>
      <p:sp>
        <p:nvSpPr>
          <p:cNvPr id="10245" name="Text Box 5"/>
          <p:cNvSpPr txBox="1">
            <a:spLocks noChangeArrowheads="1"/>
          </p:cNvSpPr>
          <p:nvPr/>
        </p:nvSpPr>
        <p:spPr bwMode="auto">
          <a:xfrm>
            <a:off x="228600" y="4651375"/>
            <a:ext cx="5822428" cy="1200329"/>
          </a:xfrm>
          <a:prstGeom prst="rect">
            <a:avLst/>
          </a:prstGeom>
          <a:noFill/>
          <a:ln w="9525">
            <a:noFill/>
            <a:miter lim="800000"/>
            <a:headEnd/>
            <a:tailEnd/>
          </a:ln>
          <a:effectLst/>
        </p:spPr>
        <p:txBody>
          <a:bodyPr wrap="none">
            <a:spAutoFit/>
          </a:bodyPr>
          <a:lstStyle/>
          <a:p>
            <a:pPr>
              <a:defRPr/>
            </a:pPr>
            <a:r>
              <a:rPr lang="en-US" dirty="0">
                <a:latin typeface="+mj-lt"/>
              </a:rPr>
              <a:t>Fig. 1. Chromosome pairs in a nucleus</a:t>
            </a:r>
          </a:p>
          <a:p>
            <a:pPr>
              <a:defRPr/>
            </a:pPr>
            <a:r>
              <a:rPr lang="en-US" dirty="0">
                <a:latin typeface="+mj-lt"/>
              </a:rPr>
              <a:t>(non-homologous sex chromosome</a:t>
            </a:r>
          </a:p>
          <a:p>
            <a:pPr>
              <a:defRPr/>
            </a:pPr>
            <a:r>
              <a:rPr lang="en-US" dirty="0">
                <a:latin typeface="+mj-lt"/>
              </a:rPr>
              <a:t>pairs within red circle).</a:t>
            </a:r>
          </a:p>
        </p:txBody>
      </p:sp>
      <p:pic>
        <p:nvPicPr>
          <p:cNvPr id="9222" name="Picture 7"/>
          <p:cNvPicPr>
            <a:picLocks noChangeAspect="1" noChangeArrowheads="1"/>
          </p:cNvPicPr>
          <p:nvPr/>
        </p:nvPicPr>
        <p:blipFill>
          <a:blip r:embed="rId2" cstate="print"/>
          <a:srcRect/>
          <a:stretch>
            <a:fillRect/>
          </a:stretch>
        </p:blipFill>
        <p:spPr bwMode="auto">
          <a:xfrm>
            <a:off x="6096000" y="4114800"/>
            <a:ext cx="2743200" cy="252412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0808E41-047A-4F15-8CA1-BE5DCA458991}" type="slidenum">
              <a:rPr lang="en-US"/>
              <a:pPr>
                <a:defRPr/>
              </a:pPr>
              <a:t>100</a:t>
            </a:fld>
            <a:endParaRPr lang="en-US"/>
          </a:p>
        </p:txBody>
      </p:sp>
      <p:sp>
        <p:nvSpPr>
          <p:cNvPr id="77828" name="Text Box 4"/>
          <p:cNvSpPr txBox="1">
            <a:spLocks noChangeArrowheads="1"/>
          </p:cNvSpPr>
          <p:nvPr/>
        </p:nvSpPr>
        <p:spPr bwMode="auto">
          <a:xfrm>
            <a:off x="304800" y="152401"/>
            <a:ext cx="8534400" cy="6553199"/>
          </a:xfrm>
          <a:prstGeom prst="rect">
            <a:avLst/>
          </a:prstGeom>
          <a:solidFill>
            <a:schemeClr val="bg1"/>
          </a:solidFill>
          <a:ln w="9525">
            <a:noFill/>
            <a:miter lim="800000"/>
            <a:headEnd/>
            <a:tailEnd/>
          </a:ln>
          <a:effectLst/>
        </p:spPr>
        <p:txBody>
          <a:bodyPr wrap="square">
            <a:noAutofit/>
          </a:bodyPr>
          <a:lstStyle/>
          <a:p>
            <a:pPr eaLnBrk="1" hangingPunct="1">
              <a:lnSpc>
                <a:spcPct val="80000"/>
              </a:lnSpc>
              <a:buFont typeface="Wingdings" pitchFamily="2" charset="2"/>
              <a:buChar char="q"/>
              <a:defRPr/>
            </a:pPr>
            <a:r>
              <a:rPr lang="en-US" dirty="0" smtClean="0">
                <a:latin typeface="+mn-lt"/>
              </a:rPr>
              <a:t>Examining the color of an ear of corn resulting from the cross of the two parental types will provide an answer as to which of the three possibilities underlies kernel color.</a:t>
            </a:r>
          </a:p>
          <a:p>
            <a:pPr eaLnBrk="1" hangingPunct="1">
              <a:lnSpc>
                <a:spcPct val="80000"/>
              </a:lnSpc>
              <a:buFont typeface="Wingdings" pitchFamily="2" charset="2"/>
              <a:buChar char="q"/>
              <a:defRPr/>
            </a:pPr>
            <a:r>
              <a:rPr lang="en-US" dirty="0" smtClean="0">
                <a:latin typeface="+mn-lt"/>
              </a:rPr>
              <a:t> Your teacher will now show the class ear marked as F1 offspring of the cross between the homozygous parent plants.</a:t>
            </a:r>
          </a:p>
          <a:p>
            <a:pPr>
              <a:defRPr/>
            </a:pPr>
            <a:endParaRPr lang="en-US" dirty="0" smtClean="0">
              <a:latin typeface="+mj-lt"/>
            </a:endParaRPr>
          </a:p>
          <a:p>
            <a:pPr>
              <a:defRPr/>
            </a:pPr>
            <a:r>
              <a:rPr lang="en-US" dirty="0" err="1" smtClean="0">
                <a:latin typeface="+mj-lt"/>
              </a:rPr>
              <a:t>Question:Which</a:t>
            </a:r>
            <a:r>
              <a:rPr lang="en-US" dirty="0" smtClean="0">
                <a:latin typeface="+mj-lt"/>
              </a:rPr>
              <a:t> </a:t>
            </a:r>
            <a:r>
              <a:rPr lang="en-US" dirty="0">
                <a:latin typeface="+mj-lt"/>
              </a:rPr>
              <a:t>of the </a:t>
            </a:r>
            <a:r>
              <a:rPr lang="en-US" dirty="0" err="1">
                <a:latin typeface="+mj-lt"/>
              </a:rPr>
              <a:t>the</a:t>
            </a:r>
            <a:r>
              <a:rPr lang="en-US" dirty="0">
                <a:latin typeface="+mj-lt"/>
              </a:rPr>
              <a:t> three underlying genetic relationships shown again below will produce an offspring that has only kernels of color 1? Have a class </a:t>
            </a:r>
            <a:r>
              <a:rPr lang="en-US" dirty="0" smtClean="0">
                <a:latin typeface="+mj-lt"/>
              </a:rPr>
              <a:t>vote:</a:t>
            </a:r>
            <a:endParaRPr lang="en-US" dirty="0">
              <a:latin typeface="+mj-lt"/>
            </a:endParaRPr>
          </a:p>
          <a:p>
            <a:pPr lvl="1">
              <a:lnSpc>
                <a:spcPct val="80000"/>
              </a:lnSpc>
              <a:buFont typeface="Wingdings" pitchFamily="2" charset="2"/>
              <a:buNone/>
              <a:defRPr/>
            </a:pPr>
            <a:r>
              <a:rPr lang="en-US" dirty="0">
                <a:latin typeface="+mj-lt"/>
              </a:rPr>
              <a:t>1. CC = color 1 &amp; C’C’ = color 2  (no dominance between alleles)</a:t>
            </a:r>
          </a:p>
          <a:p>
            <a:pPr lvl="1">
              <a:lnSpc>
                <a:spcPct val="80000"/>
              </a:lnSpc>
              <a:buFont typeface="Wingdings" pitchFamily="2" charset="2"/>
              <a:buNone/>
              <a:defRPr/>
            </a:pPr>
            <a:r>
              <a:rPr lang="en-US" dirty="0">
                <a:latin typeface="+mj-lt"/>
              </a:rPr>
              <a:t>2. CC = color 1 (dominant) cc = color 2 (recessive) </a:t>
            </a:r>
          </a:p>
          <a:p>
            <a:pPr lvl="1">
              <a:lnSpc>
                <a:spcPct val="80000"/>
              </a:lnSpc>
              <a:buFont typeface="Wingdings" pitchFamily="2" charset="2"/>
              <a:buNone/>
              <a:defRPr/>
            </a:pPr>
            <a:r>
              <a:rPr lang="en-US" dirty="0">
                <a:latin typeface="+mj-lt"/>
              </a:rPr>
              <a:t>3. CC = color 2 (dominant), cc = color 1 (recessive) </a:t>
            </a:r>
          </a:p>
          <a:p>
            <a:pPr lvl="1" algn="ctr">
              <a:lnSpc>
                <a:spcPct val="80000"/>
              </a:lnSpc>
              <a:spcBef>
                <a:spcPct val="50000"/>
              </a:spcBef>
              <a:defRPr/>
            </a:pPr>
            <a:r>
              <a:rPr lang="en-US" dirty="0" smtClean="0">
                <a:solidFill>
                  <a:srgbClr val="14AFC4"/>
                </a:solidFill>
                <a:latin typeface="+mj-lt"/>
              </a:rPr>
              <a:t>Click for the answer!</a:t>
            </a:r>
            <a:endParaRPr lang="en-US" dirty="0">
              <a:solidFill>
                <a:srgbClr val="14AFC4"/>
              </a:solidFill>
              <a:latin typeface="+mj-lt"/>
            </a:endParaRPr>
          </a:p>
          <a:p>
            <a:pPr lvl="1">
              <a:lnSpc>
                <a:spcPct val="80000"/>
              </a:lnSpc>
              <a:spcBef>
                <a:spcPct val="50000"/>
              </a:spcBef>
              <a:defRPr/>
            </a:pPr>
            <a:r>
              <a:rPr lang="en-US" dirty="0" smtClean="0">
                <a:latin typeface="+mj-lt"/>
              </a:rPr>
              <a:t>2</a:t>
            </a:r>
            <a:r>
              <a:rPr lang="en-US" dirty="0">
                <a:latin typeface="+mj-lt"/>
              </a:rPr>
              <a:t>. CC = color 1 (dominant) cc = color 2 (recessive)</a:t>
            </a:r>
          </a:p>
          <a:p>
            <a:pPr>
              <a:buFont typeface="Wingdings" pitchFamily="2" charset="2"/>
              <a:buChar char="q"/>
              <a:defRPr/>
            </a:pPr>
            <a:r>
              <a:rPr lang="en-US" dirty="0" smtClean="0">
                <a:latin typeface="+mj-lt"/>
              </a:rPr>
              <a:t> </a:t>
            </a:r>
            <a:r>
              <a:rPr lang="en-US" dirty="0">
                <a:latin typeface="+mj-lt"/>
              </a:rPr>
              <a:t>The phenotype of the F1 offspring of CC &amp; cc parents is color 1, but the genotype is Cc, heterozygous for color.</a:t>
            </a:r>
          </a:p>
          <a:p>
            <a:pPr lvl="1">
              <a:lnSpc>
                <a:spcPct val="80000"/>
              </a:lnSpc>
              <a:spcBef>
                <a:spcPct val="50000"/>
              </a:spcBef>
              <a:defRPr/>
            </a:pPr>
            <a:endParaRPr lang="en-US" dirty="0">
              <a:solidFill>
                <a:srgbClr val="14AFC4"/>
              </a:solidFill>
            </a:endParaRPr>
          </a:p>
          <a:p>
            <a:pPr lvl="1">
              <a:lnSpc>
                <a:spcPct val="80000"/>
              </a:lnSpc>
              <a:spcBef>
                <a:spcPct val="50000"/>
              </a:spcBef>
              <a:buFont typeface="Wingdings" pitchFamily="2" charset="2"/>
              <a:buNone/>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78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8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2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pPr>
              <a:defRPr/>
            </a:pPr>
            <a:fld id="{EDCFA812-8841-4561-9835-49CEF385447E}" type="slidenum">
              <a:rPr lang="en-US"/>
              <a:pPr>
                <a:defRPr/>
              </a:pPr>
              <a:t>101</a:t>
            </a:fld>
            <a:endParaRPr lang="en-US"/>
          </a:p>
        </p:txBody>
      </p:sp>
      <p:sp>
        <p:nvSpPr>
          <p:cNvPr id="68611" name="Rectangle 4"/>
          <p:cNvSpPr>
            <a:spLocks noChangeArrowheads="1"/>
          </p:cNvSpPr>
          <p:nvPr/>
        </p:nvSpPr>
        <p:spPr bwMode="auto">
          <a:xfrm>
            <a:off x="381000" y="304800"/>
            <a:ext cx="8229600" cy="1938338"/>
          </a:xfrm>
          <a:prstGeom prst="rect">
            <a:avLst/>
          </a:prstGeom>
          <a:noFill/>
          <a:ln w="9525">
            <a:noFill/>
            <a:miter lim="800000"/>
            <a:headEnd/>
            <a:tailEnd/>
          </a:ln>
        </p:spPr>
        <p:txBody>
          <a:bodyPr>
            <a:spAutoFit/>
          </a:bodyPr>
          <a:lstStyle/>
          <a:p>
            <a:pPr>
              <a:lnSpc>
                <a:spcPct val="90000"/>
              </a:lnSpc>
              <a:spcBef>
                <a:spcPct val="50000"/>
              </a:spcBef>
              <a:buFont typeface="Wingdings" pitchFamily="2" charset="2"/>
              <a:buChar char="q"/>
            </a:pPr>
            <a:r>
              <a:rPr lang="en-US" dirty="0">
                <a:latin typeface="Arial" charset="0"/>
              </a:rPr>
              <a:t>Complete a </a:t>
            </a:r>
            <a:r>
              <a:rPr lang="en-US" dirty="0" err="1">
                <a:latin typeface="Arial" charset="0"/>
              </a:rPr>
              <a:t>Punnett</a:t>
            </a:r>
            <a:r>
              <a:rPr lang="en-US" dirty="0">
                <a:latin typeface="Arial" charset="0"/>
              </a:rPr>
              <a:t> square analysis to show the relationship between genotype and phenotype for the </a:t>
            </a:r>
            <a:r>
              <a:rPr lang="en-US" dirty="0" err="1">
                <a:latin typeface="Arial" charset="0"/>
              </a:rPr>
              <a:t>the</a:t>
            </a:r>
            <a:r>
              <a:rPr lang="en-US" dirty="0">
                <a:latin typeface="Arial" charset="0"/>
              </a:rPr>
              <a:t> F2 generation produced by heterozygous offspring.</a:t>
            </a:r>
          </a:p>
          <a:p>
            <a:pPr lvl="1">
              <a:lnSpc>
                <a:spcPct val="90000"/>
              </a:lnSpc>
              <a:spcBef>
                <a:spcPct val="50000"/>
              </a:spcBef>
              <a:buFont typeface="Wingdings" pitchFamily="2" charset="2"/>
              <a:buChar char="q"/>
            </a:pPr>
            <a:r>
              <a:rPr lang="en-US" dirty="0">
                <a:latin typeface="Arial" charset="0"/>
              </a:rPr>
              <a:t>The teacher will work this out on the board as the students indicate what alleles go into each cell</a:t>
            </a:r>
          </a:p>
        </p:txBody>
      </p:sp>
      <p:graphicFrame>
        <p:nvGraphicFramePr>
          <p:cNvPr id="78871" name="Group 23"/>
          <p:cNvGraphicFramePr>
            <a:graphicFrameLocks noGrp="1"/>
          </p:cNvGraphicFramePr>
          <p:nvPr/>
        </p:nvGraphicFramePr>
        <p:xfrm>
          <a:off x="2171700" y="2565400"/>
          <a:ext cx="4800600" cy="1727201"/>
        </p:xfrm>
        <a:graphic>
          <a:graphicData uri="http://schemas.openxmlformats.org/drawingml/2006/table">
            <a:tbl>
              <a:tblPr/>
              <a:tblGrid>
                <a:gridCol w="1270000"/>
                <a:gridCol w="1854200"/>
                <a:gridCol w="16764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A23483"/>
                          </a:solidFill>
                          <a:effectLst/>
                          <a:latin typeface="+mj-lt"/>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A23483"/>
                          </a:solidFill>
                          <a:effectLst/>
                          <a:latin typeface="+mj-lt"/>
                        </a:rPr>
                        <a:t>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3E52E2"/>
                          </a:solidFill>
                          <a:effectLst/>
                          <a:latin typeface="+mj-lt"/>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A23483"/>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A23483"/>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3E52E2"/>
                          </a:solidFill>
                          <a:effectLst/>
                          <a:latin typeface="+mj-lt"/>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A23483"/>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A23483"/>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72" name="Text Box 24"/>
          <p:cNvSpPr txBox="1">
            <a:spLocks noChangeArrowheads="1"/>
          </p:cNvSpPr>
          <p:nvPr/>
        </p:nvSpPr>
        <p:spPr bwMode="auto">
          <a:xfrm>
            <a:off x="228600" y="4572000"/>
            <a:ext cx="8686800" cy="2678113"/>
          </a:xfrm>
          <a:prstGeom prst="rect">
            <a:avLst/>
          </a:prstGeom>
          <a:noFill/>
          <a:ln w="9525">
            <a:noFill/>
            <a:miter lim="800000"/>
            <a:headEnd/>
            <a:tailEnd/>
          </a:ln>
          <a:effectLst/>
        </p:spPr>
        <p:txBody>
          <a:bodyPr>
            <a:spAutoFit/>
          </a:bodyPr>
          <a:lstStyle/>
          <a:p>
            <a:pPr>
              <a:defRPr/>
            </a:pPr>
            <a:r>
              <a:rPr lang="en-US" dirty="0">
                <a:latin typeface="+mj-lt"/>
              </a:rPr>
              <a:t>Question: What is the </a:t>
            </a:r>
            <a:r>
              <a:rPr lang="en-US" dirty="0" smtClean="0">
                <a:latin typeface="+mj-lt"/>
              </a:rPr>
              <a:t>expected frequency </a:t>
            </a:r>
            <a:r>
              <a:rPr lang="en-US" dirty="0">
                <a:latin typeface="+mj-lt"/>
              </a:rPr>
              <a:t>of the color 1 PHENOTYPE in the F2 generation (cross between two heterozygous parents?</a:t>
            </a:r>
          </a:p>
          <a:p>
            <a:pPr algn="ctr">
              <a:defRPr/>
            </a:pPr>
            <a:r>
              <a:rPr lang="en-US" dirty="0" smtClean="0">
                <a:solidFill>
                  <a:srgbClr val="14AFC4"/>
                </a:solidFill>
                <a:latin typeface="+mj-lt"/>
              </a:rPr>
              <a:t>Click for the answer!</a:t>
            </a:r>
            <a:endParaRPr lang="en-US" dirty="0">
              <a:latin typeface="+mj-lt"/>
            </a:endParaRPr>
          </a:p>
          <a:p>
            <a:pPr algn="ctr">
              <a:defRPr/>
            </a:pPr>
            <a:r>
              <a:rPr lang="en-US" dirty="0">
                <a:latin typeface="+mj-lt"/>
              </a:rPr>
              <a:t>3/4 color 1</a:t>
            </a:r>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D95F2EB-EBDB-41A6-B2EE-F3DCA4F4FC26}" type="slidenum">
              <a:rPr lang="en-US"/>
              <a:pPr>
                <a:defRPr/>
              </a:pPr>
              <a:t>102</a:t>
            </a:fld>
            <a:endParaRPr lang="en-US"/>
          </a:p>
        </p:txBody>
      </p:sp>
      <p:sp>
        <p:nvSpPr>
          <p:cNvPr id="57350" name="Text Box 6"/>
          <p:cNvSpPr txBox="1">
            <a:spLocks noChangeArrowheads="1"/>
          </p:cNvSpPr>
          <p:nvPr/>
        </p:nvSpPr>
        <p:spPr bwMode="auto">
          <a:xfrm>
            <a:off x="188913" y="152400"/>
            <a:ext cx="8650287" cy="7478970"/>
          </a:xfrm>
          <a:prstGeom prst="rect">
            <a:avLst/>
          </a:prstGeom>
          <a:noFill/>
          <a:ln w="9525">
            <a:noFill/>
            <a:miter lim="800000"/>
            <a:headEnd/>
            <a:tailEnd/>
          </a:ln>
          <a:effectLst/>
        </p:spPr>
        <p:txBody>
          <a:bodyPr>
            <a:spAutoFit/>
          </a:bodyPr>
          <a:lstStyle/>
          <a:p>
            <a:pPr>
              <a:defRPr/>
            </a:pPr>
            <a:r>
              <a:rPr lang="en-US" dirty="0" err="1">
                <a:latin typeface="+mj-lt"/>
              </a:rPr>
              <a:t>Question:What</a:t>
            </a:r>
            <a:r>
              <a:rPr lang="en-US" dirty="0">
                <a:latin typeface="+mj-lt"/>
              </a:rPr>
              <a:t> are the frequencies of the two genotypes underlying the color 1 phenotype as a result of this cross</a:t>
            </a:r>
            <a:r>
              <a:rPr lang="en-US" dirty="0" smtClean="0">
                <a:latin typeface="+mj-lt"/>
              </a:rPr>
              <a:t>?  </a:t>
            </a:r>
            <a:r>
              <a:rPr lang="en-US" dirty="0" smtClean="0">
                <a:solidFill>
                  <a:srgbClr val="14AFC4"/>
                </a:solidFill>
                <a:latin typeface="+mj-lt"/>
              </a:rPr>
              <a:t>Click for the answer!</a:t>
            </a:r>
          </a:p>
          <a:p>
            <a:pPr>
              <a:defRPr/>
            </a:pPr>
            <a:endParaRPr lang="en-US" dirty="0">
              <a:solidFill>
                <a:srgbClr val="14AFC4"/>
              </a:solidFill>
              <a:latin typeface="+mj-lt"/>
            </a:endParaRPr>
          </a:p>
          <a:p>
            <a:pPr algn="ctr">
              <a:defRPr/>
            </a:pPr>
            <a:r>
              <a:rPr lang="en-US" dirty="0">
                <a:solidFill>
                  <a:srgbClr val="14AFC4"/>
                </a:solidFill>
                <a:latin typeface="+mj-lt"/>
              </a:rPr>
              <a:t>1/2 Cc heterozygous &amp; 1/4 CC homozygous</a:t>
            </a:r>
          </a:p>
          <a:p>
            <a:pPr>
              <a:buFont typeface="Wingdings" pitchFamily="2" charset="2"/>
              <a:buChar char="q"/>
              <a:defRPr/>
            </a:pPr>
            <a:r>
              <a:rPr lang="en-US" dirty="0">
                <a:latin typeface="+mj-lt"/>
              </a:rPr>
              <a:t>Find the ear of corn that was produced by heterozygous Cc x Cc parents.</a:t>
            </a:r>
          </a:p>
          <a:p>
            <a:pPr>
              <a:buFont typeface="Wingdings" pitchFamily="2" charset="2"/>
              <a:buChar char="q"/>
              <a:defRPr/>
            </a:pPr>
            <a:r>
              <a:rPr lang="en-US" dirty="0">
                <a:latin typeface="+mj-lt"/>
              </a:rPr>
              <a:t>Pass the ear of corn around the class with each pair of students reporting to their teacher the number of kernels of both color 1 and color 2 in a circular row they choose at random on this ear.</a:t>
            </a:r>
          </a:p>
          <a:p>
            <a:pPr>
              <a:buFont typeface="Wingdings" pitchFamily="2" charset="2"/>
              <a:buChar char="q"/>
              <a:defRPr/>
            </a:pPr>
            <a:r>
              <a:rPr lang="en-US" dirty="0">
                <a:latin typeface="+mj-lt"/>
              </a:rPr>
              <a:t>The teacher will summarize these data on the board so that the class can calculate the frequencies of color 1 and color 2 phenotypes.</a:t>
            </a:r>
          </a:p>
          <a:p>
            <a:pPr>
              <a:buFont typeface="Wingdings" pitchFamily="2" charset="2"/>
              <a:buChar char="q"/>
              <a:defRPr/>
            </a:pPr>
            <a:r>
              <a:rPr lang="en-US" dirty="0">
                <a:latin typeface="+mj-lt"/>
              </a:rPr>
              <a:t>Do your counts fit the </a:t>
            </a:r>
            <a:r>
              <a:rPr lang="en-US" dirty="0" err="1">
                <a:latin typeface="+mj-lt"/>
              </a:rPr>
              <a:t>Punnett</a:t>
            </a:r>
            <a:r>
              <a:rPr lang="en-US" dirty="0">
                <a:latin typeface="+mj-lt"/>
              </a:rPr>
              <a:t> square expectation of 3/4 color 1 and 1/4 color 2 in an ear of corn produced by heterozygous Cc x Cc parent corn plants?</a:t>
            </a:r>
          </a:p>
          <a:p>
            <a:pPr>
              <a:defRPr/>
            </a:pPr>
            <a:endParaRPr lang="en-US" dirty="0"/>
          </a:p>
          <a:p>
            <a:pPr>
              <a:defRPr/>
            </a:pPr>
            <a:endParaRPr lang="en-US" dirty="0">
              <a:solidFill>
                <a:srgbClr val="14AFC4"/>
              </a:solidFill>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DC26F93-A5AB-47BB-8210-5F81C883E3F9}" type="slidenum">
              <a:rPr lang="en-US"/>
              <a:pPr>
                <a:defRPr/>
              </a:pPr>
              <a:t>103</a:t>
            </a:fld>
            <a:endParaRPr lang="en-US"/>
          </a:p>
        </p:txBody>
      </p:sp>
      <p:sp>
        <p:nvSpPr>
          <p:cNvPr id="79876" name="Rectangle 1028"/>
          <p:cNvSpPr>
            <a:spLocks noChangeArrowheads="1"/>
          </p:cNvSpPr>
          <p:nvPr/>
        </p:nvSpPr>
        <p:spPr bwMode="auto">
          <a:xfrm>
            <a:off x="381000" y="381000"/>
            <a:ext cx="8229600" cy="3121025"/>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Char char="q"/>
              <a:defRPr/>
            </a:pPr>
            <a:r>
              <a:rPr lang="en-US" dirty="0">
                <a:latin typeface="Arial" charset="0"/>
              </a:rPr>
              <a:t> What have we learned from examining traits that have dominant/recessive relationships? Because of dominant/recessive relationships between alleles: </a:t>
            </a:r>
          </a:p>
          <a:p>
            <a:pPr lvl="1">
              <a:lnSpc>
                <a:spcPct val="90000"/>
              </a:lnSpc>
              <a:spcBef>
                <a:spcPct val="50000"/>
              </a:spcBef>
              <a:buFont typeface="Wingdings" pitchFamily="2" charset="2"/>
              <a:buChar char="q"/>
              <a:defRPr/>
            </a:pPr>
            <a:r>
              <a:rPr lang="en-US" sz="2000" dirty="0">
                <a:latin typeface="Arial" charset="0"/>
              </a:rPr>
              <a:t> </a:t>
            </a:r>
            <a:r>
              <a:rPr lang="en-US" dirty="0">
                <a:latin typeface="+mj-lt"/>
              </a:rPr>
              <a:t>Recessive traits appear to be lost in some generations. </a:t>
            </a:r>
          </a:p>
          <a:p>
            <a:pPr lvl="1">
              <a:lnSpc>
                <a:spcPct val="90000"/>
              </a:lnSpc>
              <a:spcBef>
                <a:spcPct val="50000"/>
              </a:spcBef>
              <a:buFont typeface="Wingdings" pitchFamily="2" charset="2"/>
              <a:buChar char="q"/>
              <a:defRPr/>
            </a:pPr>
            <a:r>
              <a:rPr lang="en-US" dirty="0">
                <a:latin typeface="+mj-lt"/>
              </a:rPr>
              <a:t> They are not lost, but rather are merely not visible (</a:t>
            </a:r>
            <a:r>
              <a:rPr lang="en-US" dirty="0">
                <a:solidFill>
                  <a:srgbClr val="14AFC4"/>
                </a:solidFill>
                <a:latin typeface="+mj-lt"/>
              </a:rPr>
              <a:t>not outwardly expressed</a:t>
            </a:r>
            <a:r>
              <a:rPr lang="en-US" dirty="0">
                <a:latin typeface="+mj-lt"/>
              </a:rPr>
              <a:t>) in the heterozygous individual.</a:t>
            </a:r>
          </a:p>
        </p:txBody>
      </p:sp>
      <p:sp>
        <p:nvSpPr>
          <p:cNvPr id="5" name="Action Button: Home 4">
            <a:hlinkClick r:id="rId2" action="ppaction://hlinksldjump" highlightClick="1"/>
          </p:cNvPr>
          <p:cNvSpPr/>
          <p:nvPr/>
        </p:nvSpPr>
        <p:spPr bwMode="auto">
          <a:xfrm>
            <a:off x="8229600" y="5867400"/>
            <a:ext cx="731520" cy="731520"/>
          </a:xfrm>
          <a:prstGeom prst="actionButtonHom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85800"/>
            <a:ext cx="5410200" cy="5364163"/>
          </a:xfrm>
        </p:spPr>
        <p:txBody>
          <a:bodyPr/>
          <a:lstStyle/>
          <a:p>
            <a:pPr>
              <a:buFont typeface="Wingdings" pitchFamily="2" charset="2"/>
              <a:buChar char="q"/>
            </a:pPr>
            <a:r>
              <a:rPr lang="en-US" sz="2400" dirty="0" smtClean="0"/>
              <a:t>In this exercise, you will learn about the phenomenon of </a:t>
            </a:r>
            <a:r>
              <a:rPr lang="en-US" sz="2400" b="1" dirty="0" err="1" smtClean="0"/>
              <a:t>epistasis</a:t>
            </a:r>
            <a:r>
              <a:rPr lang="en-US" sz="2400" dirty="0" smtClean="0"/>
              <a:t>, or the interaction between genes, and how such interactions can affect phenotypes of organisms, using the corn from Exercise 2d as a model.</a:t>
            </a:r>
          </a:p>
          <a:p>
            <a:pPr>
              <a:buFont typeface="Wingdings" pitchFamily="2" charset="2"/>
              <a:buChar char="q"/>
            </a:pPr>
            <a:r>
              <a:rPr lang="en-US" sz="2400" dirty="0" smtClean="0"/>
              <a:t>As you can see in the picture at the right, kernels of corn can come in many shades, but basically can be classified into four major colors: purple, red, yellow, and white.</a:t>
            </a:r>
          </a:p>
          <a:p>
            <a:pPr>
              <a:buFont typeface="Wingdings" pitchFamily="2" charset="2"/>
              <a:buChar char="q"/>
            </a:pPr>
            <a:r>
              <a:rPr lang="en-US" sz="2400" dirty="0" smtClean="0"/>
              <a:t>The color of a corn kernel is determined by the interactions between four different genes that affect pigment production.</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104</a:t>
            </a:fld>
            <a:endParaRPr lang="en-US"/>
          </a:p>
        </p:txBody>
      </p:sp>
      <p:pic>
        <p:nvPicPr>
          <p:cNvPr id="30723" name="Picture 3"/>
          <p:cNvPicPr>
            <a:picLocks noChangeAspect="1" noChangeArrowheads="1"/>
          </p:cNvPicPr>
          <p:nvPr/>
        </p:nvPicPr>
        <p:blipFill>
          <a:blip r:embed="rId2" cstate="print"/>
          <a:srcRect/>
          <a:stretch>
            <a:fillRect/>
          </a:stretch>
        </p:blipFill>
        <p:spPr bwMode="auto">
          <a:xfrm rot="5400000">
            <a:off x="4730071" y="2383110"/>
            <a:ext cx="5120640" cy="34024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5867400" cy="5364163"/>
          </a:xfrm>
        </p:spPr>
        <p:txBody>
          <a:bodyPr/>
          <a:lstStyle/>
          <a:p>
            <a:pPr>
              <a:buFont typeface="Wingdings" pitchFamily="2" charset="2"/>
              <a:buChar char="q"/>
            </a:pPr>
            <a:r>
              <a:rPr lang="en-US" sz="2400" dirty="0" smtClean="0"/>
              <a:t>To understand a little bit about how interactions between genes determine corn kernel color, first we should understand a little bit more about the structure of corn kernels themselves.  </a:t>
            </a:r>
          </a:p>
          <a:p>
            <a:pPr>
              <a:buFont typeface="Wingdings" pitchFamily="2" charset="2"/>
              <a:buChar char="q"/>
            </a:pPr>
            <a:r>
              <a:rPr lang="en-US" sz="2400" dirty="0" smtClean="0"/>
              <a:t>Look at the diagram to the right, which displays the parts of a kernel of corn.</a:t>
            </a:r>
          </a:p>
          <a:p>
            <a:pPr>
              <a:buFont typeface="Wingdings" pitchFamily="2" charset="2"/>
              <a:buChar char="q"/>
            </a:pPr>
            <a:r>
              <a:rPr lang="en-US" sz="2400" dirty="0" smtClean="0"/>
              <a:t>The </a:t>
            </a:r>
            <a:r>
              <a:rPr lang="en-US" sz="2400" b="1" dirty="0" err="1" smtClean="0"/>
              <a:t>pericarp</a:t>
            </a:r>
            <a:r>
              <a:rPr lang="en-US" sz="2400" dirty="0" smtClean="0"/>
              <a:t>, or outer covering of the kernel, is colorless.  Rather pigment production occurs in both the </a:t>
            </a:r>
            <a:r>
              <a:rPr lang="en-US" sz="2400" b="1" dirty="0" err="1" smtClean="0"/>
              <a:t>aleurone</a:t>
            </a:r>
            <a:r>
              <a:rPr lang="en-US" sz="2400" b="1" dirty="0" smtClean="0"/>
              <a:t>, </a:t>
            </a:r>
            <a:r>
              <a:rPr lang="en-US" sz="2400" dirty="0" smtClean="0"/>
              <a:t>the layer below the </a:t>
            </a:r>
            <a:r>
              <a:rPr lang="en-US" sz="2400" dirty="0" err="1" smtClean="0"/>
              <a:t>pericarp</a:t>
            </a:r>
            <a:r>
              <a:rPr lang="en-US" sz="2400" b="1" dirty="0" smtClean="0"/>
              <a:t> </a:t>
            </a:r>
            <a:r>
              <a:rPr lang="en-US" sz="2400" dirty="0" smtClean="0"/>
              <a:t>and in the</a:t>
            </a:r>
            <a:r>
              <a:rPr lang="en-US" sz="2400" b="1" dirty="0" smtClean="0"/>
              <a:t> endosperm</a:t>
            </a:r>
            <a:r>
              <a:rPr lang="en-US" sz="2400" dirty="0" smtClean="0"/>
              <a:t>, the nutrient supply for the developing corn plant embryo. </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105</a:t>
            </a:fld>
            <a:endParaRPr lang="en-US"/>
          </a:p>
        </p:txBody>
      </p:sp>
      <p:pic>
        <p:nvPicPr>
          <p:cNvPr id="7" name="Picture 6"/>
          <p:cNvPicPr>
            <a:picLocks noChangeAspect="1"/>
          </p:cNvPicPr>
          <p:nvPr/>
        </p:nvPicPr>
        <p:blipFill>
          <a:blip r:embed="rId2" cstate="print"/>
          <a:srcRect l="5352" t="5201" r="8028" b="7801"/>
          <a:stretch>
            <a:fillRect/>
          </a:stretch>
        </p:blipFill>
        <p:spPr bwMode="auto">
          <a:xfrm>
            <a:off x="6324600" y="762000"/>
            <a:ext cx="2545572" cy="2631032"/>
          </a:xfrm>
          <a:prstGeom prst="rect">
            <a:avLst/>
          </a:prstGeom>
          <a:noFill/>
          <a:ln w="9525">
            <a:noFill/>
            <a:miter lim="800000"/>
            <a:headEnd/>
            <a:tailEnd/>
          </a:ln>
        </p:spPr>
      </p:pic>
      <p:sp>
        <p:nvSpPr>
          <p:cNvPr id="8" name="TextBox 7"/>
          <p:cNvSpPr txBox="1"/>
          <p:nvPr/>
        </p:nvSpPr>
        <p:spPr>
          <a:xfrm>
            <a:off x="6629400" y="3657600"/>
            <a:ext cx="2362200" cy="2923877"/>
          </a:xfrm>
          <a:prstGeom prst="rect">
            <a:avLst/>
          </a:prstGeom>
          <a:noFill/>
        </p:spPr>
        <p:txBody>
          <a:bodyPr wrap="square" rtlCol="0">
            <a:spAutoFit/>
          </a:bodyPr>
          <a:lstStyle/>
          <a:p>
            <a:r>
              <a:rPr lang="en-US" sz="2000" b="0" dirty="0" smtClean="0">
                <a:latin typeface="+mn-lt"/>
              </a:rPr>
              <a:t>From Ford, R.H. 2000. Inheritance of kernel color in corn: Explanations &amp; investigations. </a:t>
            </a:r>
            <a:r>
              <a:rPr lang="en-US" sz="2000" b="0" i="1" dirty="0" smtClean="0">
                <a:latin typeface="+mn-lt"/>
              </a:rPr>
              <a:t>The American Biology Teacher</a:t>
            </a:r>
            <a:r>
              <a:rPr lang="en-US" sz="2000" b="0" dirty="0" smtClean="0">
                <a:latin typeface="+mn-lt"/>
              </a:rPr>
              <a:t> 62(3):181-188.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style.rotation</p:attrName>
                                        </p:attrNameLst>
                                      </p:cBhvr>
                                      <p:tavLst>
                                        <p:tav tm="0">
                                          <p:val>
                                            <p:fltVal val="720"/>
                                          </p:val>
                                        </p:tav>
                                        <p:tav tm="100000">
                                          <p:val>
                                            <p:fltVal val="0"/>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ppt_w</p:attrName>
                                        </p:attrNameLst>
                                      </p:cBhvr>
                                      <p:tavLst>
                                        <p:tav tm="0">
                                          <p:val>
                                            <p:fltVal val="0"/>
                                          </p:val>
                                        </p:tav>
                                        <p:tav tm="100000">
                                          <p:val>
                                            <p:strVal val="#ppt_w"/>
                                          </p:val>
                                        </p:tav>
                                      </p:tavLst>
                                    </p:anim>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85800"/>
            <a:ext cx="5867400" cy="5364163"/>
          </a:xfrm>
        </p:spPr>
        <p:txBody>
          <a:bodyPr/>
          <a:lstStyle/>
          <a:p>
            <a:pPr lvl="1">
              <a:buFont typeface="Wingdings" pitchFamily="2" charset="2"/>
              <a:buChar char="q"/>
            </a:pPr>
            <a:r>
              <a:rPr lang="en-US" sz="2400" dirty="0" smtClean="0"/>
              <a:t>Three genes determine the color (pigmentation) of the </a:t>
            </a:r>
            <a:r>
              <a:rPr lang="en-US" sz="2400" dirty="0" err="1" smtClean="0"/>
              <a:t>aleurone</a:t>
            </a:r>
            <a:r>
              <a:rPr lang="en-US" sz="2400" dirty="0" smtClean="0"/>
              <a:t> layer:</a:t>
            </a:r>
          </a:p>
          <a:p>
            <a:pPr lvl="2">
              <a:buFont typeface="Wingdings" pitchFamily="2" charset="2"/>
              <a:buChar char="q"/>
            </a:pPr>
            <a:r>
              <a:rPr lang="en-US" b="1" dirty="0" smtClean="0"/>
              <a:t>Red </a:t>
            </a:r>
            <a:r>
              <a:rPr lang="en-US" b="1" dirty="0" err="1" smtClean="0"/>
              <a:t>Aleurone</a:t>
            </a:r>
            <a:r>
              <a:rPr lang="en-US" b="1" dirty="0" smtClean="0"/>
              <a:t> 1</a:t>
            </a:r>
            <a:r>
              <a:rPr lang="en-US" dirty="0" smtClean="0"/>
              <a:t> gene, which has two alleles - </a:t>
            </a:r>
            <a:r>
              <a:rPr lang="en-US" b="1" i="1" dirty="0" smtClean="0"/>
              <a:t>P </a:t>
            </a:r>
            <a:r>
              <a:rPr lang="en-US" dirty="0" smtClean="0"/>
              <a:t>&amp;</a:t>
            </a:r>
            <a:r>
              <a:rPr lang="en-US" b="1" i="1" dirty="0" smtClean="0"/>
              <a:t> p</a:t>
            </a:r>
            <a:endParaRPr lang="en-US" dirty="0" smtClean="0"/>
          </a:p>
          <a:p>
            <a:pPr lvl="2">
              <a:buFont typeface="Wingdings" pitchFamily="2" charset="2"/>
              <a:buChar char="q"/>
            </a:pPr>
            <a:r>
              <a:rPr lang="en-US" b="1" dirty="0" smtClean="0"/>
              <a:t>Colored </a:t>
            </a:r>
            <a:r>
              <a:rPr lang="en-US" b="1" dirty="0" err="1" smtClean="0"/>
              <a:t>Aleurone</a:t>
            </a:r>
            <a:r>
              <a:rPr lang="en-US" b="1" dirty="0" smtClean="0"/>
              <a:t> 1</a:t>
            </a:r>
            <a:r>
              <a:rPr lang="en-US" dirty="0" smtClean="0"/>
              <a:t> gene, which has three alleles - </a:t>
            </a:r>
            <a:r>
              <a:rPr lang="en-US" b="1" i="1" dirty="0" smtClean="0"/>
              <a:t>C</a:t>
            </a:r>
            <a:r>
              <a:rPr lang="en-US" dirty="0" smtClean="0"/>
              <a:t>,</a:t>
            </a:r>
            <a:r>
              <a:rPr lang="en-US" b="1" dirty="0" smtClean="0"/>
              <a:t> </a:t>
            </a:r>
            <a:r>
              <a:rPr lang="en-US" b="1" i="1" dirty="0" smtClean="0"/>
              <a:t>C’</a:t>
            </a:r>
            <a:r>
              <a:rPr lang="en-US" dirty="0" smtClean="0"/>
              <a:t>,</a:t>
            </a:r>
            <a:r>
              <a:rPr lang="en-US" b="1" dirty="0" smtClean="0"/>
              <a:t> </a:t>
            </a:r>
            <a:r>
              <a:rPr lang="en-US" dirty="0" smtClean="0"/>
              <a:t>&amp;</a:t>
            </a:r>
            <a:r>
              <a:rPr lang="en-US" b="1" dirty="0" smtClean="0"/>
              <a:t> </a:t>
            </a:r>
            <a:r>
              <a:rPr lang="en-US" b="1" i="1" dirty="0" smtClean="0"/>
              <a:t>c</a:t>
            </a:r>
            <a:endParaRPr lang="en-US" dirty="0" smtClean="0"/>
          </a:p>
          <a:p>
            <a:pPr lvl="2">
              <a:buFont typeface="Wingdings" pitchFamily="2" charset="2"/>
              <a:buChar char="q"/>
            </a:pPr>
            <a:r>
              <a:rPr lang="en-US" b="1" dirty="0" smtClean="0"/>
              <a:t>Colored1</a:t>
            </a:r>
            <a:r>
              <a:rPr lang="en-US" dirty="0" smtClean="0"/>
              <a:t> gene, which has two alleles- </a:t>
            </a:r>
            <a:r>
              <a:rPr lang="en-US" b="1" i="1" dirty="0" smtClean="0"/>
              <a:t>R</a:t>
            </a:r>
            <a:r>
              <a:rPr lang="en-US" b="1" dirty="0" smtClean="0"/>
              <a:t> </a:t>
            </a:r>
            <a:r>
              <a:rPr lang="en-US" dirty="0" smtClean="0"/>
              <a:t>&amp;</a:t>
            </a:r>
            <a:r>
              <a:rPr lang="en-US" b="1" dirty="0" smtClean="0"/>
              <a:t> </a:t>
            </a:r>
            <a:r>
              <a:rPr lang="en-US" b="1" i="1" dirty="0" smtClean="0"/>
              <a:t>r</a:t>
            </a:r>
            <a:r>
              <a:rPr lang="en-US" dirty="0" smtClean="0"/>
              <a:t> </a:t>
            </a:r>
          </a:p>
          <a:p>
            <a:pPr lvl="1">
              <a:buFont typeface="Wingdings" pitchFamily="2" charset="2"/>
              <a:buChar char="q"/>
            </a:pPr>
            <a:r>
              <a:rPr lang="en-US" sz="2400" dirty="0" smtClean="0"/>
              <a:t>If a kernel is homozygous recessive for any one of these genes, or if a kernel has at least one </a:t>
            </a:r>
            <a:r>
              <a:rPr lang="en-US" sz="2400" b="1" i="1" dirty="0" smtClean="0"/>
              <a:t>C’</a:t>
            </a:r>
            <a:r>
              <a:rPr lang="en-US" sz="2400" dirty="0" smtClean="0"/>
              <a:t> allele, the </a:t>
            </a:r>
            <a:r>
              <a:rPr lang="en-US" sz="2400" dirty="0" err="1" smtClean="0"/>
              <a:t>aleurone</a:t>
            </a:r>
            <a:r>
              <a:rPr lang="en-US" sz="2400" dirty="0" smtClean="0"/>
              <a:t> of the kernel is also colorless, like the </a:t>
            </a:r>
            <a:r>
              <a:rPr lang="en-US" sz="2400" dirty="0" err="1" smtClean="0"/>
              <a:t>pericarp</a:t>
            </a:r>
            <a:r>
              <a:rPr lang="en-US" sz="2400" dirty="0" smtClean="0"/>
              <a:t>.  </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106</a:t>
            </a:fld>
            <a:endParaRPr lang="en-US"/>
          </a:p>
        </p:txBody>
      </p:sp>
      <p:pic>
        <p:nvPicPr>
          <p:cNvPr id="7" name="Picture 6"/>
          <p:cNvPicPr>
            <a:picLocks noChangeAspect="1"/>
          </p:cNvPicPr>
          <p:nvPr/>
        </p:nvPicPr>
        <p:blipFill>
          <a:blip r:embed="rId2" cstate="print"/>
          <a:srcRect l="5352" t="5201" r="8028" b="7801"/>
          <a:stretch>
            <a:fillRect/>
          </a:stretch>
        </p:blipFill>
        <p:spPr bwMode="auto">
          <a:xfrm>
            <a:off x="6324600" y="762000"/>
            <a:ext cx="2545572" cy="2631032"/>
          </a:xfrm>
          <a:prstGeom prst="rect">
            <a:avLst/>
          </a:prstGeom>
          <a:noFill/>
          <a:ln w="9525">
            <a:noFill/>
            <a:miter lim="800000"/>
            <a:headEnd/>
            <a:tailEnd/>
          </a:ln>
        </p:spPr>
      </p:pic>
      <p:sp>
        <p:nvSpPr>
          <p:cNvPr id="8" name="TextBox 7"/>
          <p:cNvSpPr txBox="1"/>
          <p:nvPr/>
        </p:nvSpPr>
        <p:spPr>
          <a:xfrm>
            <a:off x="6629400" y="3657600"/>
            <a:ext cx="2362200" cy="2923877"/>
          </a:xfrm>
          <a:prstGeom prst="rect">
            <a:avLst/>
          </a:prstGeom>
          <a:noFill/>
        </p:spPr>
        <p:txBody>
          <a:bodyPr wrap="square" rtlCol="0">
            <a:spAutoFit/>
          </a:bodyPr>
          <a:lstStyle/>
          <a:p>
            <a:r>
              <a:rPr lang="en-US" sz="2000" b="0" dirty="0" smtClean="0">
                <a:latin typeface="+mn-lt"/>
              </a:rPr>
              <a:t>From Ford, R.H. 2000. Inheritance of kernel color in corn: Explanations &amp; investigations. </a:t>
            </a:r>
            <a:r>
              <a:rPr lang="en-US" sz="2000" b="0" i="1" dirty="0" smtClean="0">
                <a:latin typeface="+mn-lt"/>
              </a:rPr>
              <a:t>The American Biology Teacher</a:t>
            </a:r>
            <a:r>
              <a:rPr lang="en-US" sz="2000" b="0" dirty="0" smtClean="0">
                <a:latin typeface="+mn-lt"/>
              </a:rPr>
              <a:t> 62(3):181-188.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85800"/>
            <a:ext cx="5867400" cy="5364163"/>
          </a:xfrm>
        </p:spPr>
        <p:txBody>
          <a:bodyPr/>
          <a:lstStyle/>
          <a:p>
            <a:pPr>
              <a:buFont typeface="Wingdings" pitchFamily="2" charset="2"/>
              <a:buChar char="q"/>
            </a:pPr>
            <a:r>
              <a:rPr lang="en-US" sz="2800" dirty="0" smtClean="0"/>
              <a:t> </a:t>
            </a:r>
            <a:r>
              <a:rPr lang="en-US" sz="2400" dirty="0" smtClean="0"/>
              <a:t>A fourth gene affects pigmentation in the endosperm:</a:t>
            </a:r>
          </a:p>
          <a:p>
            <a:pPr lvl="1">
              <a:buFont typeface="Wingdings" pitchFamily="2" charset="2"/>
              <a:buChar char="q"/>
            </a:pPr>
            <a:r>
              <a:rPr lang="en-US" sz="2400" b="1" dirty="0" smtClean="0"/>
              <a:t>White 1</a:t>
            </a:r>
            <a:r>
              <a:rPr lang="en-US" sz="2400" dirty="0" smtClean="0"/>
              <a:t> gene, which has two alleles - </a:t>
            </a:r>
            <a:r>
              <a:rPr lang="en-US" sz="2400" b="1" i="1" dirty="0" smtClean="0"/>
              <a:t>Y</a:t>
            </a:r>
            <a:r>
              <a:rPr lang="en-US" sz="2400" b="1" dirty="0" smtClean="0"/>
              <a:t> </a:t>
            </a:r>
            <a:r>
              <a:rPr lang="en-US" sz="2400" dirty="0" smtClean="0"/>
              <a:t>&amp;</a:t>
            </a:r>
            <a:r>
              <a:rPr lang="en-US" sz="2400" b="1" dirty="0" smtClean="0"/>
              <a:t> </a:t>
            </a:r>
            <a:r>
              <a:rPr lang="en-US" sz="2400" b="1" i="1" dirty="0" smtClean="0"/>
              <a:t>y</a:t>
            </a:r>
          </a:p>
          <a:p>
            <a:pPr lvl="1">
              <a:buFont typeface="Wingdings" pitchFamily="2" charset="2"/>
              <a:buChar char="q"/>
            </a:pPr>
            <a:r>
              <a:rPr lang="en-US" sz="2400" dirty="0" smtClean="0"/>
              <a:t>A kernel that is homozygous recessive (</a:t>
            </a:r>
            <a:r>
              <a:rPr lang="en-US" sz="2400" b="1" i="1" dirty="0" err="1" smtClean="0"/>
              <a:t>yy</a:t>
            </a:r>
            <a:r>
              <a:rPr lang="en-US" sz="2400" dirty="0" smtClean="0"/>
              <a:t>) will have white endosperm, while a kernel that is heterozygous (</a:t>
            </a:r>
            <a:r>
              <a:rPr lang="en-US" sz="2400" b="1" i="1" dirty="0" err="1" smtClean="0"/>
              <a:t>Yy</a:t>
            </a:r>
            <a:r>
              <a:rPr lang="en-US" sz="2400" dirty="0" smtClean="0"/>
              <a:t>) or homozygous dominant (</a:t>
            </a:r>
            <a:r>
              <a:rPr lang="en-US" sz="2400" b="1" i="1" dirty="0" err="1" smtClean="0"/>
              <a:t>Yy</a:t>
            </a:r>
            <a:r>
              <a:rPr lang="en-US" sz="2400" dirty="0" smtClean="0"/>
              <a:t>) will have yellow endosperm.</a:t>
            </a:r>
          </a:p>
          <a:p>
            <a:pPr>
              <a:buFont typeface="Wingdings" pitchFamily="2" charset="2"/>
              <a:buChar char="q"/>
            </a:pPr>
            <a:r>
              <a:rPr lang="en-US" sz="2400" dirty="0" smtClean="0"/>
              <a:t>The tree diagram on the next slide will give you an overview of how these genes interact to determine color in a kernel of corn.</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107</a:t>
            </a:fld>
            <a:endParaRPr lang="en-US"/>
          </a:p>
        </p:txBody>
      </p:sp>
      <p:pic>
        <p:nvPicPr>
          <p:cNvPr id="7" name="Picture 6"/>
          <p:cNvPicPr>
            <a:picLocks noChangeAspect="1"/>
          </p:cNvPicPr>
          <p:nvPr/>
        </p:nvPicPr>
        <p:blipFill>
          <a:blip r:embed="rId2" cstate="print"/>
          <a:srcRect l="5352" t="5201" r="8028" b="7801"/>
          <a:stretch>
            <a:fillRect/>
          </a:stretch>
        </p:blipFill>
        <p:spPr bwMode="auto">
          <a:xfrm>
            <a:off x="6324600" y="762000"/>
            <a:ext cx="2545572" cy="2631032"/>
          </a:xfrm>
          <a:prstGeom prst="rect">
            <a:avLst/>
          </a:prstGeom>
          <a:noFill/>
          <a:ln w="9525">
            <a:noFill/>
            <a:miter lim="800000"/>
            <a:headEnd/>
            <a:tailEnd/>
          </a:ln>
        </p:spPr>
      </p:pic>
      <p:sp>
        <p:nvSpPr>
          <p:cNvPr id="8" name="TextBox 7"/>
          <p:cNvSpPr txBox="1"/>
          <p:nvPr/>
        </p:nvSpPr>
        <p:spPr>
          <a:xfrm>
            <a:off x="6629400" y="3657600"/>
            <a:ext cx="2362200" cy="2923877"/>
          </a:xfrm>
          <a:prstGeom prst="rect">
            <a:avLst/>
          </a:prstGeom>
          <a:noFill/>
        </p:spPr>
        <p:txBody>
          <a:bodyPr wrap="square" rtlCol="0">
            <a:spAutoFit/>
          </a:bodyPr>
          <a:lstStyle/>
          <a:p>
            <a:r>
              <a:rPr lang="en-US" sz="2000" b="0" dirty="0" smtClean="0">
                <a:latin typeface="+mn-lt"/>
              </a:rPr>
              <a:t>From Ford, R.H. 2000. Inheritance of kernel color in corn: Explanations &amp; investigations. </a:t>
            </a:r>
            <a:r>
              <a:rPr lang="en-US" sz="2000" b="0" i="1" dirty="0" smtClean="0">
                <a:latin typeface="+mn-lt"/>
              </a:rPr>
              <a:t>The American Biology Teacher</a:t>
            </a:r>
            <a:r>
              <a:rPr lang="en-US" sz="2000" b="0" dirty="0" smtClean="0">
                <a:latin typeface="+mn-lt"/>
              </a:rPr>
              <a:t> 62(3):181-188.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style.rotation</p:attrName>
                                        </p:attrNameLst>
                                      </p:cBhvr>
                                      <p:tavLst>
                                        <p:tav tm="0">
                                          <p:val>
                                            <p:fltVal val="720"/>
                                          </p:val>
                                        </p:tav>
                                        <p:tav tm="100000">
                                          <p:val>
                                            <p:fltVal val="0"/>
                                          </p:val>
                                        </p:tav>
                                      </p:tavLst>
                                    </p:anim>
                                    <p:anim calcmode="lin" valueType="num">
                                      <p:cBhvr>
                                        <p:cTn id="9" dur="500" fill="hold"/>
                                        <p:tgtEl>
                                          <p:spTgt spid="7"/>
                                        </p:tgtEl>
                                        <p:attrNameLst>
                                          <p:attrName>ppt_h</p:attrName>
                                        </p:attrNameLst>
                                      </p:cBhvr>
                                      <p:tavLst>
                                        <p:tav tm="0">
                                          <p:val>
                                            <p:fltVal val="0"/>
                                          </p:val>
                                        </p:tav>
                                        <p:tav tm="100000">
                                          <p:val>
                                            <p:strVal val="#ppt_h"/>
                                          </p:val>
                                        </p:tav>
                                      </p:tavLst>
                                    </p:anim>
                                    <p:anim calcmode="lin" valueType="num">
                                      <p:cBhvr>
                                        <p:cTn id="10" dur="500" fill="hold"/>
                                        <p:tgtEl>
                                          <p:spTgt spid="7"/>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108</a:t>
            </a:fld>
            <a:endParaRPr lang="en-US"/>
          </a:p>
        </p:txBody>
      </p:sp>
      <p:pic>
        <p:nvPicPr>
          <p:cNvPr id="31746" name="Picture 2"/>
          <p:cNvPicPr>
            <a:picLocks noChangeAspect="1" noChangeArrowheads="1"/>
          </p:cNvPicPr>
          <p:nvPr/>
        </p:nvPicPr>
        <p:blipFill>
          <a:blip r:embed="rId2" cstate="print"/>
          <a:srcRect l="7442" t="4174" r="4252" b="1391"/>
          <a:stretch>
            <a:fillRect/>
          </a:stretch>
        </p:blipFill>
        <p:spPr bwMode="auto">
          <a:xfrm>
            <a:off x="1066800" y="609600"/>
            <a:ext cx="7443440" cy="6082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109</a:t>
            </a:fld>
            <a:endParaRPr lang="en-US" dirty="0"/>
          </a:p>
        </p:txBody>
      </p:sp>
      <p:sp>
        <p:nvSpPr>
          <p:cNvPr id="2" name="Title 1"/>
          <p:cNvSpPr>
            <a:spLocks noGrp="1"/>
          </p:cNvSpPr>
          <p:nvPr>
            <p:ph type="title"/>
          </p:nvPr>
        </p:nvSpPr>
        <p:spPr>
          <a:xfrm>
            <a:off x="457200" y="0"/>
            <a:ext cx="8229600" cy="6096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228600" y="685800"/>
            <a:ext cx="8763000" cy="5943600"/>
          </a:xfrm>
          <a:solidFill>
            <a:schemeClr val="bg1"/>
          </a:solidFill>
        </p:spPr>
        <p:txBody>
          <a:bodyPr/>
          <a:lstStyle/>
          <a:p>
            <a:pPr>
              <a:buNone/>
            </a:pPr>
            <a:r>
              <a:rPr lang="en-US" sz="2400" dirty="0" smtClean="0"/>
              <a:t>Using the information on the previous slides, answer the following questions:</a:t>
            </a:r>
          </a:p>
          <a:p>
            <a:pPr>
              <a:buNone/>
            </a:pPr>
            <a:r>
              <a:rPr lang="en-US" sz="2400" dirty="0" smtClean="0"/>
              <a:t> </a:t>
            </a:r>
            <a:r>
              <a:rPr lang="en-US" sz="2400" b="1" dirty="0" smtClean="0"/>
              <a:t>Q1.</a:t>
            </a:r>
            <a:r>
              <a:rPr lang="en-US" sz="2400" dirty="0" smtClean="0"/>
              <a:t> In Exercise 2d, you may have guessed that kernel color in corn involves a single gene with two alleles, and a system of simple dominance.  In fact, using the parental, </a:t>
            </a:r>
            <a:r>
              <a:rPr lang="en-US" sz="2400" i="1" dirty="0" smtClean="0"/>
              <a:t>F1</a:t>
            </a:r>
            <a:r>
              <a:rPr lang="en-US" sz="2400" dirty="0" smtClean="0"/>
              <a:t>, and </a:t>
            </a:r>
            <a:r>
              <a:rPr lang="en-US" sz="2400" i="1" dirty="0" smtClean="0"/>
              <a:t>F2</a:t>
            </a:r>
            <a:r>
              <a:rPr lang="en-US" sz="2400" dirty="0" smtClean="0"/>
              <a:t> offspring ears, this appears to be the easiest explanation.  Explain, in terms of genotypes and phenotypes, what may have led you to this original conclusion.</a:t>
            </a:r>
          </a:p>
          <a:p>
            <a:pPr>
              <a:buNone/>
            </a:pPr>
            <a:r>
              <a:rPr lang="en-US" sz="2400" dirty="0" smtClean="0"/>
              <a:t> </a:t>
            </a:r>
            <a:r>
              <a:rPr lang="en-US" sz="2400" b="1" dirty="0" smtClean="0"/>
              <a:t>Q2.</a:t>
            </a:r>
            <a:r>
              <a:rPr lang="en-US" sz="2400" dirty="0" smtClean="0"/>
              <a:t>  Using the tree diagram on the previous page, calculate the total number of genotypes that will result in each phenotype (kernel color). </a:t>
            </a:r>
          </a:p>
          <a:p>
            <a:pPr lvl="0">
              <a:buNone/>
            </a:pPr>
            <a:r>
              <a:rPr lang="en-US" sz="2400" b="1" dirty="0" smtClean="0"/>
              <a:t>HINT: </a:t>
            </a:r>
            <a:r>
              <a:rPr lang="en-US" sz="2400" dirty="0" smtClean="0"/>
              <a:t>Count the number of pathways one could take to achieve the kernel color of white, red, yellow and purple. (</a:t>
            </a:r>
            <a:r>
              <a:rPr lang="en-US" sz="2400" b="1" dirty="0" smtClean="0"/>
              <a:t>Note that some cells have multiple genotypes in them!)</a:t>
            </a:r>
          </a:p>
          <a:p>
            <a:pPr lvl="0">
              <a:buNone/>
            </a:pPr>
            <a:r>
              <a:rPr lang="en-US" sz="2800" b="1" dirty="0" smtClean="0"/>
              <a:t>Click       to check answers, or click      to go on.</a:t>
            </a:r>
          </a:p>
          <a:p>
            <a:pPr lvl="0" algn="ctr">
              <a:buNone/>
            </a:pPr>
            <a:endParaRPr lang="en-US" sz="2800" b="1" dirty="0" smtClean="0"/>
          </a:p>
          <a:p>
            <a:pPr lvl="0" algn="ctr">
              <a:buNone/>
            </a:pPr>
            <a:endParaRPr lang="en-US" sz="2800" b="1" dirty="0" smtClean="0"/>
          </a:p>
        </p:txBody>
      </p:sp>
      <p:sp>
        <p:nvSpPr>
          <p:cNvPr id="6" name="Action Button: Help 5">
            <a:hlinkClick r:id="rId2" action="ppaction://hlinksldjump" highlightClick="1"/>
          </p:cNvPr>
          <p:cNvSpPr>
            <a:spLocks noChangeAspect="1"/>
          </p:cNvSpPr>
          <p:nvPr/>
        </p:nvSpPr>
        <p:spPr bwMode="auto">
          <a:xfrm>
            <a:off x="1295400" y="6096000"/>
            <a:ext cx="457200" cy="457200"/>
          </a:xfrm>
          <a:prstGeom prst="actionButtonHelp">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 name="Action Button: Forward or Next 6">
            <a:hlinkClick r:id="" action="ppaction://hlinkshowjump?jump=nextslide" highlightClick="1"/>
          </p:cNvPr>
          <p:cNvSpPr>
            <a:spLocks noChangeAspect="1"/>
          </p:cNvSpPr>
          <p:nvPr/>
        </p:nvSpPr>
        <p:spPr bwMode="auto">
          <a:xfrm>
            <a:off x="6324600" y="6172200"/>
            <a:ext cx="457200" cy="457200"/>
          </a:xfrm>
          <a:prstGeom prst="actionButtonForwardNex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92679A1-5F69-4845-BC8C-CF7BCE7544E9}" type="slidenum">
              <a:rPr lang="en-US"/>
              <a:pPr>
                <a:defRPr/>
              </a:pPr>
              <a:t>11</a:t>
            </a:fld>
            <a:endParaRPr lang="en-US"/>
          </a:p>
        </p:txBody>
      </p:sp>
      <p:sp>
        <p:nvSpPr>
          <p:cNvPr id="14339" name="Rectangle 3"/>
          <p:cNvSpPr>
            <a:spLocks noGrp="1" noChangeArrowheads="1"/>
          </p:cNvSpPr>
          <p:nvPr>
            <p:ph type="body" idx="1"/>
          </p:nvPr>
        </p:nvSpPr>
        <p:spPr>
          <a:xfrm>
            <a:off x="533400" y="533400"/>
            <a:ext cx="8229600" cy="4953000"/>
          </a:xfrm>
        </p:spPr>
        <p:txBody>
          <a:bodyPr/>
          <a:lstStyle/>
          <a:p>
            <a:pPr eaLnBrk="1" hangingPunct="1">
              <a:lnSpc>
                <a:spcPct val="80000"/>
              </a:lnSpc>
              <a:buFontTx/>
              <a:buNone/>
              <a:defRPr/>
            </a:pPr>
            <a:r>
              <a:rPr lang="en-US" sz="2800" b="1" i="1" dirty="0" smtClean="0">
                <a:latin typeface="+mj-lt"/>
              </a:rPr>
              <a:t>Question 2:</a:t>
            </a:r>
            <a:r>
              <a:rPr lang="en-US" sz="2800" b="1" dirty="0" smtClean="0">
                <a:latin typeface="+mj-lt"/>
              </a:rPr>
              <a:t> How many </a:t>
            </a:r>
            <a:r>
              <a:rPr lang="en-US" sz="2800" b="1" u="sng" dirty="0" smtClean="0">
                <a:latin typeface="+mj-lt"/>
              </a:rPr>
              <a:t>pairs</a:t>
            </a:r>
            <a:r>
              <a:rPr lang="en-US" sz="2800" b="1" dirty="0" smtClean="0">
                <a:latin typeface="+mj-lt"/>
              </a:rPr>
              <a:t> of </a:t>
            </a:r>
            <a:r>
              <a:rPr lang="en-US" sz="2800" b="1" u="sng" dirty="0" smtClean="0">
                <a:latin typeface="+mj-lt"/>
              </a:rPr>
              <a:t>homologous </a:t>
            </a:r>
            <a:r>
              <a:rPr lang="en-US" sz="2800" b="1" dirty="0" smtClean="0">
                <a:latin typeface="+mj-lt"/>
              </a:rPr>
              <a:t>chromosomes (</a:t>
            </a:r>
            <a:r>
              <a:rPr lang="en-US" sz="2800" b="1" dirty="0" err="1" smtClean="0">
                <a:solidFill>
                  <a:srgbClr val="3E52E2"/>
                </a:solidFill>
                <a:latin typeface="+mj-lt"/>
              </a:rPr>
              <a:t>autosomes</a:t>
            </a:r>
            <a:r>
              <a:rPr lang="en-US" sz="2800" b="1" dirty="0" smtClean="0">
                <a:latin typeface="+mj-lt"/>
              </a:rPr>
              <a:t>) are in the cell nucleus  shown in Fig. 1? </a:t>
            </a:r>
            <a:endParaRPr lang="en-US" sz="2800" b="1" dirty="0" smtClean="0">
              <a:solidFill>
                <a:srgbClr val="3E52E2"/>
              </a:solidFill>
              <a:latin typeface="+mj-lt"/>
            </a:endParaRPr>
          </a:p>
          <a:p>
            <a:pPr eaLnBrk="1" hangingPunct="1">
              <a:lnSpc>
                <a:spcPct val="80000"/>
              </a:lnSpc>
              <a:buFontTx/>
              <a:buNone/>
              <a:defRPr/>
            </a:pPr>
            <a:endParaRPr lang="en-US" sz="2800" b="1" dirty="0" smtClean="0">
              <a:solidFill>
                <a:srgbClr val="3E52E2"/>
              </a:solidFill>
              <a:latin typeface="+mj-lt"/>
            </a:endParaRPr>
          </a:p>
          <a:p>
            <a:pPr eaLnBrk="1" hangingPunct="1">
              <a:lnSpc>
                <a:spcPct val="80000"/>
              </a:lnSpc>
              <a:buFontTx/>
              <a:buNone/>
              <a:defRPr/>
            </a:pPr>
            <a:r>
              <a:rPr lang="en-US" sz="2800" b="1" dirty="0" smtClean="0">
                <a:solidFill>
                  <a:srgbClr val="3E52E2"/>
                </a:solidFill>
                <a:latin typeface="+mj-lt"/>
              </a:rPr>
              <a:t>Click for the answer!</a:t>
            </a:r>
            <a:endParaRPr lang="en-US" sz="2800" b="1" dirty="0" smtClean="0">
              <a:latin typeface="+mj-lt"/>
            </a:endParaRPr>
          </a:p>
          <a:p>
            <a:pPr eaLnBrk="1" hangingPunct="1">
              <a:lnSpc>
                <a:spcPct val="80000"/>
              </a:lnSpc>
              <a:buFontTx/>
              <a:buNone/>
              <a:defRPr/>
            </a:pPr>
            <a:endParaRPr lang="en-US" sz="2800" b="1" dirty="0" smtClean="0">
              <a:latin typeface="+mj-lt"/>
            </a:endParaRPr>
          </a:p>
          <a:p>
            <a:pPr eaLnBrk="1" hangingPunct="1">
              <a:lnSpc>
                <a:spcPct val="80000"/>
              </a:lnSpc>
              <a:buFontTx/>
              <a:buNone/>
              <a:defRPr/>
            </a:pPr>
            <a:r>
              <a:rPr lang="en-US" sz="2800" b="1" dirty="0" smtClean="0">
                <a:latin typeface="+mj-lt"/>
              </a:rPr>
              <a:t>Answer: 3 pairs</a:t>
            </a:r>
          </a:p>
          <a:p>
            <a:pPr eaLnBrk="1" hangingPunct="1">
              <a:lnSpc>
                <a:spcPct val="80000"/>
              </a:lnSpc>
              <a:buFontTx/>
              <a:buNone/>
              <a:defRPr/>
            </a:pPr>
            <a:r>
              <a:rPr lang="en-US" sz="2800" b="1" dirty="0" smtClean="0">
                <a:latin typeface="+mj-lt"/>
              </a:rPr>
              <a:t>	</a:t>
            </a:r>
          </a:p>
          <a:p>
            <a:pPr eaLnBrk="1" hangingPunct="1">
              <a:lnSpc>
                <a:spcPct val="80000"/>
              </a:lnSpc>
              <a:buFontTx/>
              <a:buNone/>
              <a:defRPr/>
            </a:pPr>
            <a:endParaRPr lang="en-US" sz="2800" b="1" dirty="0" smtClean="0">
              <a:latin typeface="+mj-lt"/>
            </a:endParaRPr>
          </a:p>
          <a:p>
            <a:pPr eaLnBrk="1" hangingPunct="1">
              <a:lnSpc>
                <a:spcPct val="80000"/>
              </a:lnSpc>
              <a:buFontTx/>
              <a:buNone/>
              <a:defRPr/>
            </a:pPr>
            <a:r>
              <a:rPr lang="en-US" sz="2800" b="1" i="1" dirty="0" smtClean="0">
                <a:latin typeface="+mj-lt"/>
              </a:rPr>
              <a:t>Question 3:</a:t>
            </a:r>
            <a:r>
              <a:rPr lang="en-US" sz="2800" b="1" dirty="0" smtClean="0">
                <a:latin typeface="+mj-lt"/>
              </a:rPr>
              <a:t> What is the </a:t>
            </a:r>
            <a:r>
              <a:rPr lang="en-US" sz="2800" b="1" i="1" dirty="0" smtClean="0">
                <a:latin typeface="+mj-lt"/>
              </a:rPr>
              <a:t>total</a:t>
            </a:r>
            <a:r>
              <a:rPr lang="en-US" sz="2800" b="1" dirty="0" smtClean="0">
                <a:latin typeface="+mj-lt"/>
              </a:rPr>
              <a:t> number of chromosomes in this picture? </a:t>
            </a:r>
          </a:p>
          <a:p>
            <a:pPr eaLnBrk="1" hangingPunct="1">
              <a:lnSpc>
                <a:spcPct val="80000"/>
              </a:lnSpc>
              <a:buFontTx/>
              <a:buNone/>
              <a:defRPr/>
            </a:pPr>
            <a:endParaRPr lang="en-US" sz="2800" b="1" dirty="0" smtClean="0">
              <a:latin typeface="+mj-lt"/>
            </a:endParaRPr>
          </a:p>
          <a:p>
            <a:pPr eaLnBrk="1" hangingPunct="1">
              <a:lnSpc>
                <a:spcPct val="80000"/>
              </a:lnSpc>
              <a:buFontTx/>
              <a:buNone/>
              <a:defRPr/>
            </a:pPr>
            <a:r>
              <a:rPr lang="en-US" sz="2800" b="1" dirty="0" smtClean="0">
                <a:solidFill>
                  <a:srgbClr val="3E52E2"/>
                </a:solidFill>
                <a:latin typeface="+mj-lt"/>
              </a:rPr>
              <a:t>Click for the answer!</a:t>
            </a:r>
            <a:endParaRPr lang="en-US" sz="2800" b="1" dirty="0" smtClean="0">
              <a:latin typeface="+mj-lt"/>
            </a:endParaRPr>
          </a:p>
          <a:p>
            <a:pPr eaLnBrk="1" hangingPunct="1">
              <a:lnSpc>
                <a:spcPct val="80000"/>
              </a:lnSpc>
              <a:buFontTx/>
              <a:buNone/>
              <a:defRPr/>
            </a:pPr>
            <a:endParaRPr lang="en-US" sz="2800" b="1" dirty="0" smtClean="0">
              <a:latin typeface="+mj-lt"/>
            </a:endParaRPr>
          </a:p>
          <a:p>
            <a:pPr eaLnBrk="1" hangingPunct="1">
              <a:lnSpc>
                <a:spcPct val="80000"/>
              </a:lnSpc>
              <a:buFontTx/>
              <a:buNone/>
              <a:defRPr/>
            </a:pPr>
            <a:r>
              <a:rPr lang="en-US" sz="2800" b="1" dirty="0" smtClean="0">
                <a:latin typeface="+mj-lt"/>
              </a:rPr>
              <a:t>Answer: 8</a:t>
            </a:r>
          </a:p>
        </p:txBody>
      </p:sp>
      <p:pic>
        <p:nvPicPr>
          <p:cNvPr id="11268" name="Picture 6"/>
          <p:cNvPicPr>
            <a:picLocks noChangeAspect="1" noChangeArrowheads="1"/>
          </p:cNvPicPr>
          <p:nvPr/>
        </p:nvPicPr>
        <p:blipFill>
          <a:blip r:embed="rId2" cstate="print"/>
          <a:srcRect/>
          <a:stretch>
            <a:fillRect/>
          </a:stretch>
        </p:blipFill>
        <p:spPr bwMode="auto">
          <a:xfrm>
            <a:off x="5562600" y="1371600"/>
            <a:ext cx="2895600" cy="266382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110</a:t>
            </a:fld>
            <a:endParaRPr lang="en-US" dirty="0"/>
          </a:p>
        </p:txBody>
      </p:sp>
      <p:sp>
        <p:nvSpPr>
          <p:cNvPr id="2" name="Title 1"/>
          <p:cNvSpPr>
            <a:spLocks noGrp="1"/>
          </p:cNvSpPr>
          <p:nvPr>
            <p:ph type="title"/>
          </p:nvPr>
        </p:nvSpPr>
        <p:spPr>
          <a:xfrm>
            <a:off x="457200" y="152400"/>
            <a:ext cx="8229600" cy="7159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8763000" cy="5562600"/>
          </a:xfrm>
          <a:solidFill>
            <a:schemeClr val="bg1"/>
          </a:solidFill>
        </p:spPr>
        <p:txBody>
          <a:bodyPr/>
          <a:lstStyle/>
          <a:p>
            <a:pPr lvl="0">
              <a:buNone/>
            </a:pPr>
            <a:r>
              <a:rPr lang="en-US" sz="2400" dirty="0" smtClean="0"/>
              <a:t>Knowing what you now know about the </a:t>
            </a:r>
            <a:r>
              <a:rPr lang="en-US" sz="2400" dirty="0" err="1" smtClean="0"/>
              <a:t>epistatic</a:t>
            </a:r>
            <a:r>
              <a:rPr lang="en-US" sz="2400" dirty="0" smtClean="0"/>
              <a:t> determination of kernel color in corn, look at the ears of corn representing the three generations from the last exercise: parental, </a:t>
            </a:r>
            <a:r>
              <a:rPr lang="en-US" sz="2400" i="1" dirty="0" smtClean="0"/>
              <a:t>F1</a:t>
            </a:r>
            <a:r>
              <a:rPr lang="en-US" sz="2400" dirty="0" smtClean="0"/>
              <a:t>, and </a:t>
            </a:r>
            <a:r>
              <a:rPr lang="en-US" sz="2400" i="1" dirty="0" smtClean="0"/>
              <a:t>F2</a:t>
            </a:r>
            <a:r>
              <a:rPr lang="en-US" sz="2400" dirty="0" smtClean="0"/>
              <a:t> generations.  Use the tree and information provided on the 4 genes to answer the following questions:</a:t>
            </a:r>
          </a:p>
          <a:p>
            <a:pPr>
              <a:buNone/>
            </a:pPr>
            <a:r>
              <a:rPr lang="en-US" sz="2400" dirty="0" smtClean="0"/>
              <a:t> </a:t>
            </a:r>
            <a:r>
              <a:rPr lang="en-US" sz="2400" b="1" dirty="0" smtClean="0"/>
              <a:t>Q3.</a:t>
            </a:r>
            <a:r>
              <a:rPr lang="en-US" sz="2400" dirty="0" smtClean="0"/>
              <a:t>  Since you know what generation a particular corn ear belongs to in Exercise 2d, try to determine its genotype for each of the 4 kernel pigment alleles. How many pathways might lead to this color: for the parental type?  For the </a:t>
            </a:r>
            <a:r>
              <a:rPr lang="en-US" sz="2400" i="1" dirty="0" smtClean="0"/>
              <a:t>F1</a:t>
            </a:r>
            <a:r>
              <a:rPr lang="en-US" sz="2400" dirty="0" smtClean="0"/>
              <a:t> generation?  For each kernel color in the </a:t>
            </a:r>
            <a:r>
              <a:rPr lang="en-US" sz="2400" i="1" dirty="0" smtClean="0"/>
              <a:t>F2</a:t>
            </a:r>
            <a:r>
              <a:rPr lang="en-US" sz="2400" dirty="0" smtClean="0"/>
              <a:t> generation ear?</a:t>
            </a:r>
          </a:p>
          <a:p>
            <a:pPr>
              <a:buNone/>
            </a:pPr>
            <a:r>
              <a:rPr lang="en-US" sz="2400" dirty="0" smtClean="0"/>
              <a:t> </a:t>
            </a:r>
            <a:r>
              <a:rPr lang="en-US" sz="2400" b="1" dirty="0" smtClean="0"/>
              <a:t>Q4.</a:t>
            </a:r>
            <a:r>
              <a:rPr lang="en-US" sz="2400" dirty="0" smtClean="0"/>
              <a:t>  Can you think of some ways to help determine potentially unknown genotypes at certain genes of a particular corn kernel, aside from actually examining the kernel’s DNA?</a:t>
            </a:r>
          </a:p>
          <a:p>
            <a:pPr>
              <a:buNone/>
            </a:pPr>
            <a:r>
              <a:rPr lang="en-US" sz="1600" dirty="0" smtClean="0"/>
              <a:t> </a:t>
            </a:r>
            <a:r>
              <a:rPr lang="en-US" sz="2400" b="1" dirty="0" smtClean="0"/>
              <a:t>Click           to check your answers, or click        to go on.</a:t>
            </a:r>
            <a:endParaRPr lang="en-US" sz="2800" b="1" dirty="0" smtClean="0"/>
          </a:p>
          <a:p>
            <a:pPr>
              <a:buNone/>
            </a:pPr>
            <a:endParaRPr lang="en-US" sz="1600" dirty="0" smtClean="0"/>
          </a:p>
          <a:p>
            <a:endParaRPr lang="en-US" sz="1600" dirty="0" smtClean="0"/>
          </a:p>
        </p:txBody>
      </p:sp>
      <p:sp>
        <p:nvSpPr>
          <p:cNvPr id="5" name="Action Button: Help 4">
            <a:hlinkClick r:id="rId2" action="ppaction://hlinksldjump" highlightClick="1"/>
          </p:cNvPr>
          <p:cNvSpPr>
            <a:spLocks noChangeAspect="1"/>
          </p:cNvSpPr>
          <p:nvPr/>
        </p:nvSpPr>
        <p:spPr bwMode="auto">
          <a:xfrm>
            <a:off x="1219200" y="5943600"/>
            <a:ext cx="457200" cy="457200"/>
          </a:xfrm>
          <a:prstGeom prst="actionButtonHelp">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 name="Action Button: Forward or Next 5">
            <a:hlinkClick r:id="" action="ppaction://hlinkshowjump?jump=nextslide" highlightClick="1"/>
          </p:cNvPr>
          <p:cNvSpPr>
            <a:spLocks noChangeAspect="1"/>
          </p:cNvSpPr>
          <p:nvPr/>
        </p:nvSpPr>
        <p:spPr bwMode="auto">
          <a:xfrm>
            <a:off x="6553200" y="5943600"/>
            <a:ext cx="457200" cy="457200"/>
          </a:xfrm>
          <a:prstGeom prst="actionButtonForwardNex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111</a:t>
            </a:fld>
            <a:endParaRPr lang="en-US" dirty="0"/>
          </a:p>
        </p:txBody>
      </p:sp>
      <p:sp>
        <p:nvSpPr>
          <p:cNvPr id="2" name="Title 1"/>
          <p:cNvSpPr>
            <a:spLocks noGrp="1"/>
          </p:cNvSpPr>
          <p:nvPr>
            <p:ph type="title"/>
          </p:nvPr>
        </p:nvSpPr>
        <p:spPr>
          <a:xfrm>
            <a:off x="457200" y="152400"/>
            <a:ext cx="8229600" cy="7159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8763000" cy="5715000"/>
          </a:xfrm>
          <a:solidFill>
            <a:schemeClr val="bg1"/>
          </a:solidFill>
        </p:spPr>
        <p:txBody>
          <a:bodyPr/>
          <a:lstStyle/>
          <a:p>
            <a:pPr lvl="0">
              <a:buNone/>
            </a:pPr>
            <a:r>
              <a:rPr lang="en-US" sz="2400" b="1" dirty="0" smtClean="0"/>
              <a:t>Now examine the additional ear of corn marked “Mystery Parents”.  </a:t>
            </a:r>
          </a:p>
          <a:p>
            <a:pPr lvl="0">
              <a:buNone/>
            </a:pPr>
            <a:endParaRPr lang="en-US" sz="2400" b="1" dirty="0" smtClean="0"/>
          </a:p>
          <a:p>
            <a:pPr>
              <a:buNone/>
            </a:pPr>
            <a:r>
              <a:rPr lang="en-US" sz="2400" dirty="0" smtClean="0"/>
              <a:t> </a:t>
            </a:r>
            <a:r>
              <a:rPr lang="en-US" sz="2400" b="1" dirty="0" smtClean="0"/>
              <a:t>Q5.  </a:t>
            </a:r>
            <a:r>
              <a:rPr lang="en-US" sz="2400" dirty="0" smtClean="0"/>
              <a:t>What can you deduce about the parental phenotypes and genotypes that produced the ratio of kernel colors observed in this ear?  You may wish to again consult Figure 5.2, as well as play around with a few </a:t>
            </a:r>
            <a:r>
              <a:rPr lang="en-US" sz="2400" dirty="0" err="1" smtClean="0"/>
              <a:t>Punnett</a:t>
            </a:r>
            <a:r>
              <a:rPr lang="en-US" sz="2400" dirty="0" smtClean="0"/>
              <a:t> squares to help you with this question. Don’t get discouraged if you can’t figure out everything about the possible genotypes of the parents, as the nature of </a:t>
            </a:r>
            <a:r>
              <a:rPr lang="en-US" sz="2400" dirty="0" err="1" smtClean="0"/>
              <a:t>epistatic</a:t>
            </a:r>
            <a:r>
              <a:rPr lang="en-US" sz="2400" dirty="0" smtClean="0"/>
              <a:t> interactions among genes in determining phenotypes can make things complicated!  Just list everything you can determine </a:t>
            </a:r>
            <a:r>
              <a:rPr lang="en-US" sz="2400" b="1" dirty="0" smtClean="0"/>
              <a:t>for sure!</a:t>
            </a:r>
          </a:p>
          <a:p>
            <a:pPr>
              <a:buNone/>
            </a:pPr>
            <a:endParaRPr lang="en-US" sz="1600" dirty="0" smtClean="0"/>
          </a:p>
          <a:p>
            <a:pPr>
              <a:buNone/>
            </a:pPr>
            <a:endParaRPr lang="en-US" sz="1600" dirty="0" smtClean="0"/>
          </a:p>
          <a:p>
            <a:pPr lvl="0" algn="ctr">
              <a:buNone/>
            </a:pPr>
            <a:r>
              <a:rPr lang="en-US" sz="2400" b="1" dirty="0" smtClean="0"/>
              <a:t>Click         to check your answers, or click         to go on.</a:t>
            </a:r>
            <a:endParaRPr lang="en-US" sz="2800" b="1" dirty="0" smtClean="0"/>
          </a:p>
          <a:p>
            <a:pPr lvl="0" algn="ctr">
              <a:buNone/>
            </a:pPr>
            <a:endParaRPr lang="en-US" sz="2800" b="1" dirty="0" smtClean="0"/>
          </a:p>
          <a:p>
            <a:pPr lvl="0" algn="ctr">
              <a:buNone/>
            </a:pPr>
            <a:endParaRPr lang="en-US" sz="2800" b="1" dirty="0" smtClean="0"/>
          </a:p>
          <a:p>
            <a:pPr>
              <a:buNone/>
            </a:pPr>
            <a:endParaRPr lang="en-US" sz="1600" dirty="0" smtClean="0"/>
          </a:p>
          <a:p>
            <a:pPr>
              <a:buNone/>
            </a:pPr>
            <a:endParaRPr lang="en-US" sz="1600" dirty="0" smtClean="0"/>
          </a:p>
          <a:p>
            <a:pPr>
              <a:buNone/>
            </a:pPr>
            <a:endParaRPr lang="en-US" sz="1600" dirty="0" smtClean="0"/>
          </a:p>
          <a:p>
            <a:pPr>
              <a:buNone/>
            </a:pPr>
            <a:r>
              <a:rPr lang="en-US" sz="1600" b="1" dirty="0" smtClean="0"/>
              <a:t> </a:t>
            </a:r>
            <a:endParaRPr lang="en-US" sz="1600" dirty="0" smtClean="0"/>
          </a:p>
        </p:txBody>
      </p:sp>
      <p:sp>
        <p:nvSpPr>
          <p:cNvPr id="5" name="Action Button: Help 4">
            <a:hlinkClick r:id="rId2" action="ppaction://hlinksldjump" highlightClick="1"/>
          </p:cNvPr>
          <p:cNvSpPr>
            <a:spLocks noChangeAspect="1"/>
          </p:cNvSpPr>
          <p:nvPr/>
        </p:nvSpPr>
        <p:spPr bwMode="auto">
          <a:xfrm>
            <a:off x="1371600" y="6172200"/>
            <a:ext cx="457200" cy="457200"/>
          </a:xfrm>
          <a:prstGeom prst="actionButtonHelp">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 name="Action Button: Forward or Next 5">
            <a:hlinkClick r:id="" action="ppaction://hlinkshowjump?jump=nextslide" highlightClick="1"/>
          </p:cNvPr>
          <p:cNvSpPr>
            <a:spLocks noChangeAspect="1"/>
          </p:cNvSpPr>
          <p:nvPr/>
        </p:nvSpPr>
        <p:spPr bwMode="auto">
          <a:xfrm>
            <a:off x="6705600" y="6172200"/>
            <a:ext cx="457200" cy="457200"/>
          </a:xfrm>
          <a:prstGeom prst="actionButtonForwardNex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8763000" cy="4525963"/>
          </a:xfrm>
        </p:spPr>
        <p:txBody>
          <a:bodyPr/>
          <a:lstStyle/>
          <a:p>
            <a:pPr>
              <a:buNone/>
            </a:pPr>
            <a:r>
              <a:rPr lang="en-US" sz="2400" b="1" dirty="0" smtClean="0"/>
              <a:t>Q6.</a:t>
            </a:r>
            <a:r>
              <a:rPr lang="en-US" sz="2400" dirty="0" smtClean="0"/>
              <a:t>  A true-breeding plant is one that, when crossed with itself, always produces offspring with the same phenotype.  In corn, there are multiple genotypes that are true-breeding for each color.  Using the tree diagram, determine the #of genotypes that are true-breeding for each color, red, purple, yellow, &amp; white.</a:t>
            </a:r>
          </a:p>
          <a:p>
            <a:pPr>
              <a:buNone/>
            </a:pPr>
            <a:r>
              <a:rPr lang="en-US" sz="2400" b="1" dirty="0" smtClean="0"/>
              <a:t> Q7.</a:t>
            </a:r>
            <a:r>
              <a:rPr lang="en-US" sz="2400" dirty="0" smtClean="0"/>
              <a:t>  Calculate the expected phenotype frequencies of the offspring resulting from a </a:t>
            </a:r>
            <a:r>
              <a:rPr lang="en-US" sz="2400" dirty="0" err="1" smtClean="0"/>
              <a:t>tetrahybrid</a:t>
            </a:r>
            <a:r>
              <a:rPr lang="en-US" sz="2400" dirty="0" smtClean="0"/>
              <a:t> cross  in which both parents are heterozygous for all genes: </a:t>
            </a:r>
            <a:r>
              <a:rPr lang="en-US" sz="2400" b="1" i="1" dirty="0" err="1" smtClean="0"/>
              <a:t>PpCcRrYy</a:t>
            </a:r>
            <a:r>
              <a:rPr lang="en-US" sz="2400" dirty="0" smtClean="0"/>
              <a:t> × </a:t>
            </a:r>
            <a:r>
              <a:rPr lang="en-US" sz="2400" b="1" i="1" dirty="0" err="1" smtClean="0"/>
              <a:t>PpCcRrYy</a:t>
            </a:r>
            <a:r>
              <a:rPr lang="en-US" sz="2400" dirty="0" smtClean="0"/>
              <a:t>).  HINT:</a:t>
            </a:r>
            <a:r>
              <a:rPr lang="en-US" sz="2400" b="1" dirty="0" smtClean="0"/>
              <a:t>  </a:t>
            </a:r>
            <a:r>
              <a:rPr lang="en-US" sz="2400" dirty="0" smtClean="0"/>
              <a:t>There is an easier way to do this without drawing a humongous </a:t>
            </a:r>
            <a:r>
              <a:rPr lang="en-US" sz="2400" dirty="0" err="1" smtClean="0"/>
              <a:t>Punnett</a:t>
            </a:r>
            <a:r>
              <a:rPr lang="en-US" sz="2400" dirty="0" smtClean="0"/>
              <a:t> square!  Use Figure 3.2, what you know about expected offspring phenotype ratios from a monohybrid cross, and the rules of probability from earlier in this unit!</a:t>
            </a:r>
          </a:p>
          <a:p>
            <a:pPr lvl="0" algn="ctr">
              <a:buNone/>
            </a:pPr>
            <a:r>
              <a:rPr lang="en-US" sz="2800" b="1" dirty="0" smtClean="0"/>
              <a:t>Click           to check your answers!</a:t>
            </a:r>
          </a:p>
          <a:p>
            <a:pPr lvl="0" algn="ctr">
              <a:buNone/>
            </a:pPr>
            <a:endParaRPr lang="en-US" sz="2800" b="1" dirty="0" smtClean="0"/>
          </a:p>
          <a:p>
            <a:pPr lvl="0" algn="ctr">
              <a:buNone/>
            </a:pPr>
            <a:endParaRPr lang="en-US" sz="2800" b="1" dirty="0" smtClean="0"/>
          </a:p>
          <a:p>
            <a:pPr lvl="0" algn="ctr">
              <a:buNone/>
            </a:pPr>
            <a:endParaRPr lang="en-US" sz="2800" b="1" dirty="0" smtClean="0"/>
          </a:p>
          <a:p>
            <a:pPr lvl="0" algn="ctr">
              <a:buNone/>
            </a:pPr>
            <a:endParaRPr lang="en-US" sz="2800" b="1" dirty="0" smtClean="0"/>
          </a:p>
          <a:p>
            <a:pPr>
              <a:buNone/>
            </a:pPr>
            <a:endParaRPr lang="en-US" sz="1600" dirty="0" smtClean="0"/>
          </a:p>
          <a:p>
            <a:pPr>
              <a:buNone/>
            </a:pPr>
            <a:endParaRPr lang="en-US" sz="1600" dirty="0" smtClean="0"/>
          </a:p>
          <a:p>
            <a:pPr>
              <a:buNone/>
            </a:pPr>
            <a:endParaRPr lang="en-US" sz="1600" dirty="0" smtClean="0"/>
          </a:p>
          <a:p>
            <a:pPr>
              <a:buNone/>
            </a:pPr>
            <a:r>
              <a:rPr lang="en-US" sz="1600" b="1" dirty="0" smtClean="0"/>
              <a:t> </a:t>
            </a:r>
            <a:endParaRPr lang="en-US" sz="1600" dirty="0" smtClean="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112</a:t>
            </a:fld>
            <a:endParaRPr lang="en-US" dirty="0"/>
          </a:p>
        </p:txBody>
      </p:sp>
      <p:sp>
        <p:nvSpPr>
          <p:cNvPr id="5" name="Action Button: Help 4">
            <a:hlinkClick r:id="rId2" action="ppaction://hlinksldjump" highlightClick="1"/>
          </p:cNvPr>
          <p:cNvSpPr>
            <a:spLocks noChangeAspect="1"/>
          </p:cNvSpPr>
          <p:nvPr/>
        </p:nvSpPr>
        <p:spPr bwMode="auto">
          <a:xfrm>
            <a:off x="2743200" y="6248400"/>
            <a:ext cx="457200" cy="457200"/>
          </a:xfrm>
          <a:prstGeom prst="actionButtonHelp">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lstStyle/>
          <a:p>
            <a:pPr marL="0" indent="0">
              <a:spcBef>
                <a:spcPts val="0"/>
              </a:spcBef>
              <a:buNone/>
            </a:pPr>
            <a:r>
              <a:rPr lang="en-US" sz="2400" b="1" dirty="0" smtClean="0"/>
              <a:t>Answer to Q1: </a:t>
            </a:r>
            <a:endParaRPr lang="en-US" sz="2400" dirty="0" smtClean="0"/>
          </a:p>
          <a:p>
            <a:pPr marL="0" indent="0">
              <a:spcBef>
                <a:spcPts val="0"/>
              </a:spcBef>
              <a:buFont typeface="Wingdings" pitchFamily="2" charset="2"/>
              <a:buChar char="q"/>
            </a:pPr>
            <a:r>
              <a:rPr lang="en-US" sz="2400" dirty="0" smtClean="0"/>
              <a:t>In your sample </a:t>
            </a:r>
            <a:r>
              <a:rPr lang="en-US" sz="2400" i="1" dirty="0" smtClean="0"/>
              <a:t>F1</a:t>
            </a:r>
            <a:r>
              <a:rPr lang="en-US" sz="2400" dirty="0" smtClean="0"/>
              <a:t> ear, you should have noticed that all of the offspring (individual kernels) were of the same color.  </a:t>
            </a:r>
          </a:p>
          <a:p>
            <a:pPr marL="0" indent="0">
              <a:spcBef>
                <a:spcPts val="0"/>
              </a:spcBef>
              <a:buFont typeface="Wingdings" pitchFamily="2" charset="2"/>
              <a:buChar char="q"/>
            </a:pPr>
            <a:r>
              <a:rPr lang="en-US" sz="2400" dirty="0" smtClean="0"/>
              <a:t>This should have led you to believe that both parents were homozygous: one homozygous for the dominant allele for one color, and one homozygous for the recessive allele for the other color.  </a:t>
            </a:r>
          </a:p>
          <a:p>
            <a:pPr marL="0" indent="0">
              <a:spcBef>
                <a:spcPts val="0"/>
              </a:spcBef>
              <a:buFont typeface="Wingdings" pitchFamily="2" charset="2"/>
              <a:buChar char="q"/>
            </a:pPr>
            <a:r>
              <a:rPr lang="en-US" sz="2400" dirty="0" smtClean="0"/>
              <a:t>In your </a:t>
            </a:r>
            <a:r>
              <a:rPr lang="en-US" sz="2400" i="1" dirty="0" smtClean="0"/>
              <a:t>F2</a:t>
            </a:r>
            <a:r>
              <a:rPr lang="en-US" sz="2400" dirty="0" smtClean="0"/>
              <a:t> ear, which possesses offspring (individual kernels) of both colors, you might have noticed that the ratio of kernels of the “dominant” color to the “recessive” color were present in a ratio of approximately 3:1, which are the phenotype ratios we would expect in the outcome of a monohybrid cross (a cross between two </a:t>
            </a:r>
            <a:r>
              <a:rPr lang="en-US" sz="2400" i="1" dirty="0" smtClean="0"/>
              <a:t>F1</a:t>
            </a:r>
            <a:r>
              <a:rPr lang="en-US" sz="2400" dirty="0" smtClean="0"/>
              <a:t> individuals, which would be heterozygous for the allele for color).</a:t>
            </a:r>
          </a:p>
          <a:p>
            <a:pPr>
              <a:buNone/>
            </a:pPr>
            <a:r>
              <a:rPr lang="en-US" sz="1600" dirty="0" smtClean="0"/>
              <a:t> </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lstStyle/>
          <a:p>
            <a:pPr>
              <a:buNone/>
            </a:pPr>
            <a:r>
              <a:rPr lang="en-US" sz="2400" b="1" dirty="0" smtClean="0"/>
              <a:t>Q2.</a:t>
            </a:r>
            <a:r>
              <a:rPr lang="en-US" sz="2400" dirty="0" smtClean="0"/>
              <a:t>  </a:t>
            </a:r>
            <a:r>
              <a:rPr lang="en-US" sz="2400" b="1" dirty="0" smtClean="0"/>
              <a:t>Using the tree diagram on the previous page, calculate the total number of genotypes that will result in each phenotype (kernel color).</a:t>
            </a:r>
          </a:p>
          <a:p>
            <a:pPr>
              <a:buNone/>
            </a:pPr>
            <a:r>
              <a:rPr lang="en-US" sz="2400" dirty="0" smtClean="0"/>
              <a:t>Below is a table showing the total number of genotypes that will result in each kernel color.  See the answer section in the workbook for a more detailed explanation at how to arrive at these answers.</a:t>
            </a:r>
          </a:p>
          <a:p>
            <a:pPr>
              <a:buNone/>
            </a:pPr>
            <a:endParaRPr lang="en-US" sz="1400" dirty="0" smtClean="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114</a:t>
            </a:fld>
            <a:endParaRPr lang="en-US"/>
          </a:p>
        </p:txBody>
      </p:sp>
      <p:graphicFrame>
        <p:nvGraphicFramePr>
          <p:cNvPr id="8" name="Table 7"/>
          <p:cNvGraphicFramePr>
            <a:graphicFrameLocks noGrp="1"/>
          </p:cNvGraphicFramePr>
          <p:nvPr/>
        </p:nvGraphicFramePr>
        <p:xfrm>
          <a:off x="2133600" y="3429000"/>
          <a:ext cx="4343400" cy="2651760"/>
        </p:xfrm>
        <a:graphic>
          <a:graphicData uri="http://schemas.openxmlformats.org/drawingml/2006/table">
            <a:tbl>
              <a:tblPr firstRow="1" bandRow="1">
                <a:tableStyleId>{F5AB1C69-6EDB-4FF4-983F-18BD219EF322}</a:tableStyleId>
              </a:tblPr>
              <a:tblGrid>
                <a:gridCol w="1295400"/>
                <a:gridCol w="3048000"/>
              </a:tblGrid>
              <a:tr h="294640">
                <a:tc>
                  <a:txBody>
                    <a:bodyPr/>
                    <a:lstStyle/>
                    <a:p>
                      <a:pPr algn="ctr"/>
                      <a:r>
                        <a:rPr lang="en-US" sz="2400" dirty="0" smtClean="0">
                          <a:solidFill>
                            <a:schemeClr val="tx1"/>
                          </a:solidFill>
                        </a:rPr>
                        <a:t>Color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Number of Possible Genotypes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a:txBody>
                    <a:bodyPr/>
                    <a:lstStyle/>
                    <a:p>
                      <a:pPr algn="ctr"/>
                      <a:r>
                        <a:rPr lang="en-US" sz="2400" dirty="0" smtClean="0">
                          <a:solidFill>
                            <a:schemeClr val="tx1"/>
                          </a:solidFill>
                        </a:rPr>
                        <a:t>Purple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24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a:txBody>
                    <a:bodyPr/>
                    <a:lstStyle/>
                    <a:p>
                      <a:pPr algn="ctr"/>
                      <a:r>
                        <a:rPr lang="en-US" sz="2400" dirty="0" smtClean="0">
                          <a:solidFill>
                            <a:schemeClr val="tx1"/>
                          </a:solidFill>
                        </a:rPr>
                        <a:t>Red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12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a:txBody>
                    <a:bodyPr/>
                    <a:lstStyle/>
                    <a:p>
                      <a:pPr algn="ctr"/>
                      <a:r>
                        <a:rPr lang="en-US" sz="2400" dirty="0" smtClean="0">
                          <a:solidFill>
                            <a:schemeClr val="tx1"/>
                          </a:solidFill>
                        </a:rPr>
                        <a:t>Yellow</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84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a:txBody>
                    <a:bodyPr/>
                    <a:lstStyle/>
                    <a:p>
                      <a:pPr algn="ctr"/>
                      <a:r>
                        <a:rPr lang="en-US" sz="2400" dirty="0" smtClean="0">
                          <a:solidFill>
                            <a:schemeClr val="tx1"/>
                          </a:solidFill>
                        </a:rPr>
                        <a:t>White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42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ction Button: Return 8">
            <a:hlinkClick r:id="rId2" action="ppaction://hlinksldjump" highlightClick="1"/>
          </p:cNvPr>
          <p:cNvSpPr/>
          <p:nvPr/>
        </p:nvSpPr>
        <p:spPr bwMode="auto">
          <a:xfrm>
            <a:off x="8077200" y="5791200"/>
            <a:ext cx="731520" cy="731520"/>
          </a:xfrm>
          <a:prstGeom prst="actionButtonReturn">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8763000" cy="4525963"/>
          </a:xfrm>
        </p:spPr>
        <p:txBody>
          <a:bodyPr/>
          <a:lstStyle/>
          <a:p>
            <a:pPr>
              <a:buNone/>
            </a:pPr>
            <a:r>
              <a:rPr lang="en-US" sz="1400" b="1" dirty="0" smtClean="0"/>
              <a:t>Q3.</a:t>
            </a:r>
            <a:r>
              <a:rPr lang="en-US" sz="1400" dirty="0" smtClean="0"/>
              <a:t>  </a:t>
            </a:r>
            <a:r>
              <a:rPr lang="en-US" sz="1400" b="1" dirty="0" smtClean="0"/>
              <a:t>Imagine that you are given a single kernel of corn of a particular color.  Based on its phenotype, can you determine its genotype (at each of the four previously discussed genes)?  For which genes would you be able to certainly know the exact genotype for kernels of a particular color?  Are there any genes for which you would be unable to completely deduce both alleles making up the genotype for that gene for each particular color?  Why is this the case?</a:t>
            </a:r>
            <a:endParaRPr lang="en-US" sz="1400" dirty="0" smtClean="0"/>
          </a:p>
          <a:p>
            <a:pPr>
              <a:buNone/>
            </a:pPr>
            <a:r>
              <a:rPr lang="en-US" sz="1400" dirty="0" smtClean="0"/>
              <a:t>Normally, if we were examining a trait controlled by only one gene (let’s use a gene with two alleles, </a:t>
            </a:r>
            <a:r>
              <a:rPr lang="en-US" sz="1400" b="1" i="1" dirty="0" smtClean="0"/>
              <a:t>A</a:t>
            </a:r>
            <a:r>
              <a:rPr lang="en-US" sz="1400" dirty="0" smtClean="0"/>
              <a:t> and </a:t>
            </a:r>
            <a:r>
              <a:rPr lang="en-US" sz="1400" b="1" i="1" dirty="0" smtClean="0"/>
              <a:t>a</a:t>
            </a:r>
            <a:r>
              <a:rPr lang="en-US" sz="1400" dirty="0" smtClean="0"/>
              <a:t>, as an example), we would only know the genotype of the organism for that gene if it displayed the phenotype resulting from being homozygous recessive for that gene, because then we would know that the organism has to have two recessive alleles for that gene (genotype </a:t>
            </a:r>
            <a:r>
              <a:rPr lang="en-US" sz="1400" b="1" i="1" dirty="0" err="1" smtClean="0"/>
              <a:t>aa</a:t>
            </a:r>
            <a:r>
              <a:rPr lang="en-US" sz="1400" dirty="0" smtClean="0"/>
              <a:t>).  If the organism displayed the dominant phenotype, we know that it would have at least one </a:t>
            </a:r>
            <a:r>
              <a:rPr lang="en-US" sz="1400" b="1" i="1" dirty="0" smtClean="0"/>
              <a:t>A</a:t>
            </a:r>
            <a:r>
              <a:rPr lang="en-US" sz="1400" dirty="0" smtClean="0"/>
              <a:t> allele, so it could actually be either genotype </a:t>
            </a:r>
            <a:r>
              <a:rPr lang="en-US" sz="1400" b="1" i="1" dirty="0" smtClean="0"/>
              <a:t>AA</a:t>
            </a:r>
            <a:r>
              <a:rPr lang="en-US" sz="1400" dirty="0" smtClean="0"/>
              <a:t> or </a:t>
            </a:r>
            <a:r>
              <a:rPr lang="en-US" sz="1400" b="1" i="1" dirty="0" err="1" smtClean="0"/>
              <a:t>Aa</a:t>
            </a:r>
            <a:r>
              <a:rPr lang="en-US" sz="1400" dirty="0" smtClean="0"/>
              <a:t>.  We could thus write its genotype, showing our level of uncertainty as </a:t>
            </a:r>
            <a:r>
              <a:rPr lang="en-US" sz="1400" b="1" i="1" dirty="0" smtClean="0"/>
              <a:t>A?</a:t>
            </a:r>
            <a:r>
              <a:rPr lang="en-US" sz="1400" dirty="0" smtClean="0"/>
              <a:t>, where the question mark shows that we are not certain what the other allele possessed by the organism actually is.  </a:t>
            </a:r>
          </a:p>
          <a:p>
            <a:pPr>
              <a:buNone/>
            </a:pPr>
            <a:r>
              <a:rPr lang="en-US" sz="1400" dirty="0" smtClean="0"/>
              <a:t>If we were to examine a single kernel of corn of a particular color, it would be impossible to know its entire genotype for each of the genes mentioned in this exercise.  The only genotypes we would be able to know for certain would be the genotype at the </a:t>
            </a:r>
            <a:r>
              <a:rPr lang="en-US" sz="1400" i="1" dirty="0" smtClean="0"/>
              <a:t>RedAleurone1</a:t>
            </a:r>
            <a:r>
              <a:rPr lang="en-US" sz="1400" dirty="0" smtClean="0"/>
              <a:t> gene for a red kernel (</a:t>
            </a:r>
            <a:r>
              <a:rPr lang="en-US" sz="1400" b="1" i="1" dirty="0" smtClean="0"/>
              <a:t>pp</a:t>
            </a:r>
            <a:r>
              <a:rPr lang="en-US" sz="1400" dirty="0" smtClean="0"/>
              <a:t>), or the genotype at the </a:t>
            </a:r>
            <a:r>
              <a:rPr lang="en-US" sz="1400" i="1" dirty="0" smtClean="0"/>
              <a:t>White1</a:t>
            </a:r>
            <a:r>
              <a:rPr lang="en-US" sz="1400" dirty="0" smtClean="0"/>
              <a:t> allele for a white kernel (</a:t>
            </a:r>
            <a:r>
              <a:rPr lang="en-US" sz="1400" b="1" i="1" dirty="0" err="1" smtClean="0"/>
              <a:t>yy</a:t>
            </a:r>
            <a:r>
              <a:rPr lang="en-US" sz="1400" dirty="0" smtClean="0"/>
              <a:t>), because the only way that either of these colors would be expressed would be if they had the homozygous recessive genotypes at the previously mentioned genes.  We could write the possible genotypes of a red kernel as </a:t>
            </a:r>
            <a:r>
              <a:rPr lang="en-US" sz="1400" b="1" i="1" dirty="0" err="1" smtClean="0"/>
              <a:t>ppC?R</a:t>
            </a:r>
            <a:r>
              <a:rPr lang="en-US" sz="1400" b="1" i="1" dirty="0" smtClean="0"/>
              <a:t>???</a:t>
            </a:r>
            <a:r>
              <a:rPr lang="en-US" sz="1400" dirty="0" smtClean="0"/>
              <a:t>.  We could write the possible genotypes for a white kernel as </a:t>
            </a:r>
            <a:r>
              <a:rPr lang="en-US" sz="1400" b="1" dirty="0" smtClean="0"/>
              <a:t>??????</a:t>
            </a:r>
            <a:r>
              <a:rPr lang="en-US" sz="1400" b="1" i="1" dirty="0" err="1" smtClean="0"/>
              <a:t>yy</a:t>
            </a:r>
            <a:r>
              <a:rPr lang="en-US" sz="1400" dirty="0" smtClean="0"/>
              <a:t>.  All we would know about a yellow kernel is that it has at least one </a:t>
            </a:r>
            <a:r>
              <a:rPr lang="en-US" sz="1400" b="1" i="1" dirty="0" smtClean="0"/>
              <a:t>Y</a:t>
            </a:r>
            <a:r>
              <a:rPr lang="en-US" sz="1400" dirty="0" smtClean="0"/>
              <a:t> allele for the </a:t>
            </a:r>
            <a:r>
              <a:rPr lang="en-US" sz="1400" i="1" dirty="0" smtClean="0"/>
              <a:t>White1</a:t>
            </a:r>
            <a:r>
              <a:rPr lang="en-US" sz="1400" dirty="0" smtClean="0"/>
              <a:t> gene (and could be homozygous recessive at the </a:t>
            </a:r>
            <a:r>
              <a:rPr lang="en-US" sz="1400" i="1" dirty="0" smtClean="0"/>
              <a:t>Colored1</a:t>
            </a:r>
            <a:r>
              <a:rPr lang="en-US" sz="1400" dirty="0" smtClean="0"/>
              <a:t> gene, </a:t>
            </a:r>
            <a:r>
              <a:rPr lang="en-US" sz="1400" b="1" i="1" dirty="0" smtClean="0"/>
              <a:t>cc</a:t>
            </a:r>
            <a:r>
              <a:rPr lang="en-US" sz="1400" dirty="0" smtClean="0"/>
              <a:t>, and/or the </a:t>
            </a:r>
            <a:r>
              <a:rPr lang="en-US" sz="1400" i="1" dirty="0" smtClean="0"/>
              <a:t>ColoredAleurone1</a:t>
            </a:r>
            <a:r>
              <a:rPr lang="en-US" sz="1400" dirty="0" smtClean="0"/>
              <a:t> gene, </a:t>
            </a:r>
            <a:r>
              <a:rPr lang="en-US" sz="1400" b="1" i="1" dirty="0" err="1" smtClean="0"/>
              <a:t>rr</a:t>
            </a:r>
            <a:r>
              <a:rPr lang="en-US" sz="1400" dirty="0" smtClean="0"/>
              <a:t>, AND/OR have at least one </a:t>
            </a:r>
            <a:r>
              <a:rPr lang="en-US" sz="1400" b="1" i="1" dirty="0" smtClean="0"/>
              <a:t>C’</a:t>
            </a:r>
            <a:r>
              <a:rPr lang="en-US" sz="1400" dirty="0" smtClean="0"/>
              <a:t> allele for the </a:t>
            </a:r>
            <a:r>
              <a:rPr lang="en-US" sz="1400" i="1" dirty="0" smtClean="0"/>
              <a:t>Colored1 </a:t>
            </a:r>
            <a:r>
              <a:rPr lang="en-US" sz="1400" dirty="0" smtClean="0"/>
              <a:t>gene).  We could thus denote what we know for certain about a yellow kernel’s genotype as </a:t>
            </a:r>
            <a:r>
              <a:rPr lang="en-US" sz="1400" b="1" i="1" dirty="0" smtClean="0"/>
              <a:t>??????Y?</a:t>
            </a:r>
            <a:r>
              <a:rPr lang="en-US" sz="1400" dirty="0" smtClean="0"/>
              <a:t>.  A purple kernel would have to have at least one </a:t>
            </a:r>
            <a:r>
              <a:rPr lang="en-US" sz="1400" b="1" i="1" dirty="0" smtClean="0"/>
              <a:t>P</a:t>
            </a:r>
            <a:r>
              <a:rPr lang="en-US" sz="1400" dirty="0" smtClean="0"/>
              <a:t> allele, at least one </a:t>
            </a:r>
            <a:r>
              <a:rPr lang="en-US" sz="1400" b="1" i="1" dirty="0" smtClean="0"/>
              <a:t>C </a:t>
            </a:r>
            <a:r>
              <a:rPr lang="en-US" sz="1400" dirty="0" smtClean="0"/>
              <a:t>allele, AND at least one </a:t>
            </a:r>
            <a:r>
              <a:rPr lang="en-US" sz="1400" b="1" i="1" dirty="0" smtClean="0"/>
              <a:t>R</a:t>
            </a:r>
            <a:r>
              <a:rPr lang="en-US" sz="1400" dirty="0" smtClean="0"/>
              <a:t> allele.  We could thus write what we know about its genotype as </a:t>
            </a:r>
            <a:r>
              <a:rPr lang="en-US" sz="1400" b="1" i="1" dirty="0" smtClean="0"/>
              <a:t>P?C?R???</a:t>
            </a:r>
            <a:r>
              <a:rPr lang="en-US" sz="1400" dirty="0" smtClean="0"/>
              <a:t>.</a:t>
            </a:r>
            <a:endParaRPr lang="en-US" sz="1600" dirty="0" smtClean="0"/>
          </a:p>
          <a:p>
            <a:pPr>
              <a:buNone/>
            </a:pPr>
            <a:r>
              <a:rPr lang="en-US" sz="1600" b="1" dirty="0" smtClean="0"/>
              <a:t>		</a:t>
            </a:r>
            <a:endParaRPr lang="en-US" sz="1600" dirty="0" smtClean="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115</a:t>
            </a:fld>
            <a:endParaRPr lang="en-US"/>
          </a:p>
        </p:txBody>
      </p:sp>
      <p:sp>
        <p:nvSpPr>
          <p:cNvPr id="6" name="Action Button: Forward or Next 5">
            <a:hlinkClick r:id="" action="ppaction://hlinkshowjump?jump=nextslide" highlightClick="1"/>
          </p:cNvPr>
          <p:cNvSpPr/>
          <p:nvPr/>
        </p:nvSpPr>
        <p:spPr bwMode="auto">
          <a:xfrm>
            <a:off x="7162800" y="6096000"/>
            <a:ext cx="548640" cy="548640"/>
          </a:xfrm>
          <a:prstGeom prst="actionButtonForwardNex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lstStyle/>
          <a:p>
            <a:pPr>
              <a:buNone/>
            </a:pPr>
            <a:r>
              <a:rPr lang="en-US" sz="2400" b="1" dirty="0" smtClean="0"/>
              <a:t>Q4.</a:t>
            </a:r>
            <a:r>
              <a:rPr lang="en-US" sz="2400" dirty="0" smtClean="0"/>
              <a:t>  </a:t>
            </a:r>
            <a:r>
              <a:rPr lang="en-US" sz="2400" b="1" dirty="0" smtClean="0"/>
              <a:t>Can you think of some ways to help determine potentially unknown genotypes at certain genes of a particular kernel of corn, aside from actually examining the kernel’s DNA?</a:t>
            </a:r>
          </a:p>
          <a:p>
            <a:pPr>
              <a:buNone/>
            </a:pPr>
            <a:endParaRPr lang="en-US" sz="2400" dirty="0" smtClean="0"/>
          </a:p>
          <a:p>
            <a:pPr>
              <a:buNone/>
            </a:pPr>
            <a:r>
              <a:rPr lang="en-US" sz="2400" dirty="0" smtClean="0"/>
              <a:t>One possibility would be to look not only at the kernel of interest, but also at its siblings, or other kernels from the same cob, if they were available.  By examining the phenotypes that are present in that particular batch of offspring, as well as the ratios in which those phenotypes were present, you could get a better idea of what alleles were contributed to each offspring by the parent plants that produced the ear, and thus a better idea of the possible genotypes of the offspring of each particular color.</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116</a:t>
            </a:fld>
            <a:endParaRPr lang="en-US"/>
          </a:p>
        </p:txBody>
      </p:sp>
      <p:sp>
        <p:nvSpPr>
          <p:cNvPr id="6" name="Action Button: Forward or Next 5">
            <a:hlinkClick r:id="" action="ppaction://hlinkshowjump?jump=nextslide" highlightClick="1"/>
          </p:cNvPr>
          <p:cNvSpPr/>
          <p:nvPr/>
        </p:nvSpPr>
        <p:spPr bwMode="auto">
          <a:xfrm>
            <a:off x="8305800" y="6096000"/>
            <a:ext cx="533400" cy="533400"/>
          </a:xfrm>
          <a:prstGeom prst="actionButtonForwardNex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solidFill>
                  <a:schemeClr val="tx1"/>
                </a:solid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533400"/>
            <a:ext cx="8763000" cy="5334000"/>
          </a:xfrm>
        </p:spPr>
        <p:txBody>
          <a:bodyPr/>
          <a:lstStyle/>
          <a:p>
            <a:pPr>
              <a:buNone/>
            </a:pPr>
            <a:r>
              <a:rPr lang="en-US" sz="2400" dirty="0" smtClean="0"/>
              <a:t>If you were given a single kernel, you could grow an adult plant from it, and when mature, cross it with other corn plants of known genotypes.  It would be helpful to cross the plant with a plant that “breeds true” for a color that is expressed only when kernels are homozygous recessive at the allele resulting in the production of that color (such as red, which has the genotype </a:t>
            </a:r>
            <a:r>
              <a:rPr lang="en-US" sz="2400" b="1" i="1" dirty="0" smtClean="0"/>
              <a:t>pp</a:t>
            </a:r>
            <a:r>
              <a:rPr lang="en-US" sz="2400" dirty="0" smtClean="0"/>
              <a:t> at the </a:t>
            </a:r>
            <a:r>
              <a:rPr lang="en-US" sz="2400" i="1" dirty="0" smtClean="0"/>
              <a:t>RedAleurone1</a:t>
            </a:r>
            <a:r>
              <a:rPr lang="en-US" sz="2400" dirty="0" smtClean="0"/>
              <a:t> gene, or white, which has the genotype </a:t>
            </a:r>
            <a:r>
              <a:rPr lang="en-US" sz="2400" b="1" i="1" dirty="0" err="1" smtClean="0"/>
              <a:t>yy</a:t>
            </a:r>
            <a:r>
              <a:rPr lang="en-US" sz="2400" dirty="0" smtClean="0"/>
              <a:t> at the </a:t>
            </a:r>
            <a:r>
              <a:rPr lang="en-US" sz="2400" i="1" dirty="0" smtClean="0"/>
              <a:t>White1</a:t>
            </a:r>
            <a:r>
              <a:rPr lang="en-US" sz="2400" dirty="0" smtClean="0"/>
              <a:t> gene).  </a:t>
            </a:r>
          </a:p>
          <a:p>
            <a:pPr>
              <a:buNone/>
            </a:pPr>
            <a:r>
              <a:rPr lang="en-US" sz="2400" dirty="0" smtClean="0"/>
              <a:t>By conducting this </a:t>
            </a:r>
            <a:r>
              <a:rPr lang="en-US" sz="2400" b="1" dirty="0" smtClean="0"/>
              <a:t>test cross</a:t>
            </a:r>
            <a:r>
              <a:rPr lang="en-US" sz="2400" dirty="0" smtClean="0"/>
              <a:t>, you could tell if your mystery kernel had at least one recessive allele for either of those genes if you saw either red or white kernels in the offspring.  You could also further conduct crosses between two individuals from the offspring, cross the offspring with either of the parent plants, or conduct other crosses with plants of known genotypes, and look at the phenotypes (and their ratios) in those offspring to help you figure it out!</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117</a:t>
            </a:fld>
            <a:endParaRPr lang="en-US" dirty="0"/>
          </a:p>
        </p:txBody>
      </p:sp>
      <p:sp>
        <p:nvSpPr>
          <p:cNvPr id="6" name="Action Button: Forward or Next 5">
            <a:hlinkClick r:id="" action="ppaction://hlinkshowjump?jump=nextslide" highlightClick="1"/>
          </p:cNvPr>
          <p:cNvSpPr/>
          <p:nvPr/>
        </p:nvSpPr>
        <p:spPr bwMode="auto">
          <a:xfrm>
            <a:off x="8305800" y="6096000"/>
            <a:ext cx="533400" cy="533400"/>
          </a:xfrm>
          <a:prstGeom prst="actionButtonForwardNex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533400"/>
            <a:ext cx="8763000" cy="5334000"/>
          </a:xfrm>
        </p:spPr>
        <p:txBody>
          <a:bodyPr/>
          <a:lstStyle/>
          <a:p>
            <a:pPr>
              <a:buNone/>
            </a:pPr>
            <a:r>
              <a:rPr lang="en-US" sz="2800" dirty="0" smtClean="0"/>
              <a:t>Also, if your kernel was either purple or red, you would not know anything about its genotype at the </a:t>
            </a:r>
            <a:r>
              <a:rPr lang="en-US" sz="2800" i="1" dirty="0" smtClean="0"/>
              <a:t>White1</a:t>
            </a:r>
            <a:r>
              <a:rPr lang="en-US" sz="2800" dirty="0" smtClean="0"/>
              <a:t> gene, because the purple or red pigmentation in the </a:t>
            </a:r>
            <a:r>
              <a:rPr lang="en-US" sz="2800" dirty="0" err="1" smtClean="0"/>
              <a:t>aleurone</a:t>
            </a:r>
            <a:r>
              <a:rPr lang="en-US" sz="2800" dirty="0" smtClean="0"/>
              <a:t> masks the color of the endosperm inside.  You could actually dissect the kernel to see what color its </a:t>
            </a:r>
            <a:r>
              <a:rPr lang="en-US" sz="2800" dirty="0" err="1" smtClean="0"/>
              <a:t>aleurone</a:t>
            </a:r>
            <a:r>
              <a:rPr lang="en-US" sz="2800" dirty="0" smtClean="0"/>
              <a:t> happened to be, at least letting you narrow down the possible genotypes of the kernel at that gene (and giving you a definite answer if the endosperm was white!). </a:t>
            </a:r>
            <a:endParaRPr lang="en-US" sz="2800" dirty="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118</a:t>
            </a:fld>
            <a:endParaRPr lang="en-US" dirty="0"/>
          </a:p>
        </p:txBody>
      </p:sp>
      <p:sp>
        <p:nvSpPr>
          <p:cNvPr id="5" name="Action Button: Return 4">
            <a:hlinkClick r:id="rId2" action="ppaction://hlinksldjump" highlightClick="1"/>
          </p:cNvPr>
          <p:cNvSpPr/>
          <p:nvPr/>
        </p:nvSpPr>
        <p:spPr bwMode="auto">
          <a:xfrm>
            <a:off x="8153400" y="5867400"/>
            <a:ext cx="731520" cy="731520"/>
          </a:xfrm>
          <a:prstGeom prst="actionButtonReturn">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990600"/>
            <a:ext cx="8763000" cy="4525963"/>
          </a:xfrm>
        </p:spPr>
        <p:txBody>
          <a:bodyPr/>
          <a:lstStyle/>
          <a:p>
            <a:pPr>
              <a:buNone/>
            </a:pPr>
            <a:r>
              <a:rPr lang="en-US" sz="2400" b="1" dirty="0" smtClean="0"/>
              <a:t>Q5.  Examine the ear of corn labeled “Mystery Parents” in your box.  Based on the phenotypes of the kernels present, what can you deduce about the genotypes of the plants that were crossed to produce this ear?  You may wish to consult Figure 4.2, as well as play around with a few </a:t>
            </a:r>
            <a:r>
              <a:rPr lang="en-US" sz="2400" b="1" dirty="0" err="1" smtClean="0"/>
              <a:t>Punnett</a:t>
            </a:r>
            <a:r>
              <a:rPr lang="en-US" sz="2400" b="1" dirty="0" smtClean="0"/>
              <a:t> squares to help you with this question!  Don’t get discouraged if you can’t figure out everything about the possible genotypes of the parents, as the nature of </a:t>
            </a:r>
            <a:r>
              <a:rPr lang="en-US" sz="2400" b="1" dirty="0" err="1" smtClean="0"/>
              <a:t>epistatic</a:t>
            </a:r>
            <a:r>
              <a:rPr lang="en-US" sz="2400" b="1" dirty="0" smtClean="0"/>
              <a:t> interactions between genes in determining phenotypes can make things complicated!  Just figure out everything that you are able to know for sure!</a:t>
            </a:r>
          </a:p>
          <a:p>
            <a:pPr>
              <a:buNone/>
            </a:pPr>
            <a:endParaRPr lang="en-US" sz="2400" dirty="0" smtClean="0"/>
          </a:p>
          <a:p>
            <a:pPr>
              <a:buNone/>
            </a:pPr>
            <a:r>
              <a:rPr lang="en-US" sz="2400" dirty="0" smtClean="0"/>
              <a:t>This answer will vary, based on the phenotypes present on your “Mystery Ear” of corn!</a:t>
            </a:r>
          </a:p>
          <a:p>
            <a:pPr>
              <a:buNone/>
            </a:pPr>
            <a:r>
              <a:rPr lang="en-US" sz="1400" dirty="0" smtClean="0"/>
              <a:t> </a:t>
            </a: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119</a:t>
            </a:fld>
            <a:endParaRPr lang="en-US"/>
          </a:p>
        </p:txBody>
      </p:sp>
      <p:sp>
        <p:nvSpPr>
          <p:cNvPr id="5" name="Action Button: Return 4">
            <a:hlinkClick r:id="rId2" action="ppaction://hlinksldjump" highlightClick="1"/>
          </p:cNvPr>
          <p:cNvSpPr/>
          <p:nvPr/>
        </p:nvSpPr>
        <p:spPr bwMode="auto">
          <a:xfrm>
            <a:off x="8305800" y="5943600"/>
            <a:ext cx="731520" cy="731520"/>
          </a:xfrm>
          <a:prstGeom prst="actionButtonReturn">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DD8AA39-EE34-455F-9DF9-7FFEC95F54C2}" type="slidenum">
              <a:rPr lang="en-US"/>
              <a:pPr>
                <a:defRPr/>
              </a:pPr>
              <a:t>12</a:t>
            </a:fld>
            <a:endParaRPr lang="en-US"/>
          </a:p>
        </p:txBody>
      </p:sp>
      <p:sp>
        <p:nvSpPr>
          <p:cNvPr id="59395" name="Rectangle 1027"/>
          <p:cNvSpPr>
            <a:spLocks noGrp="1" noChangeArrowheads="1"/>
          </p:cNvSpPr>
          <p:nvPr>
            <p:ph type="body" idx="1"/>
          </p:nvPr>
        </p:nvSpPr>
        <p:spPr>
          <a:xfrm>
            <a:off x="228600" y="304800"/>
            <a:ext cx="6019800" cy="5638800"/>
          </a:xfrm>
        </p:spPr>
        <p:txBody>
          <a:bodyPr/>
          <a:lstStyle/>
          <a:p>
            <a:pPr eaLnBrk="1" hangingPunct="1">
              <a:lnSpc>
                <a:spcPct val="90000"/>
              </a:lnSpc>
              <a:buFontTx/>
              <a:buNone/>
              <a:defRPr/>
            </a:pPr>
            <a:r>
              <a:rPr lang="en-US" sz="2800" b="1" dirty="0" smtClean="0">
                <a:latin typeface="+mj-lt"/>
              </a:rPr>
              <a:t> </a:t>
            </a:r>
            <a:r>
              <a:rPr lang="en-US" b="1" i="1" dirty="0" smtClean="0">
                <a:latin typeface="+mj-lt"/>
              </a:rPr>
              <a:t>Question 4:</a:t>
            </a:r>
            <a:r>
              <a:rPr lang="en-US" b="1" dirty="0" smtClean="0">
                <a:latin typeface="+mj-lt"/>
              </a:rPr>
              <a:t> How many </a:t>
            </a:r>
            <a:r>
              <a:rPr lang="en-US" b="1" i="1" dirty="0" smtClean="0">
                <a:latin typeface="+mj-lt"/>
              </a:rPr>
              <a:t>pairs </a:t>
            </a:r>
            <a:r>
              <a:rPr lang="en-US" b="1" dirty="0" smtClean="0">
                <a:latin typeface="+mj-lt"/>
              </a:rPr>
              <a:t>of sex chromosomes (non homologous chromosomes) are in Fig. 1?</a:t>
            </a:r>
          </a:p>
          <a:p>
            <a:pPr eaLnBrk="1" hangingPunct="1">
              <a:lnSpc>
                <a:spcPct val="90000"/>
              </a:lnSpc>
              <a:buFontTx/>
              <a:buNone/>
              <a:defRPr/>
            </a:pPr>
            <a:endParaRPr lang="en-US" b="1" dirty="0" smtClean="0">
              <a:latin typeface="+mj-lt"/>
            </a:endParaRPr>
          </a:p>
          <a:p>
            <a:pPr eaLnBrk="1" hangingPunct="1">
              <a:lnSpc>
                <a:spcPct val="90000"/>
              </a:lnSpc>
              <a:buFontTx/>
              <a:buNone/>
              <a:defRPr/>
            </a:pPr>
            <a:endParaRPr lang="en-US" b="1" dirty="0" smtClean="0">
              <a:latin typeface="+mj-lt"/>
            </a:endParaRPr>
          </a:p>
          <a:p>
            <a:pPr eaLnBrk="1" hangingPunct="1">
              <a:lnSpc>
                <a:spcPct val="90000"/>
              </a:lnSpc>
              <a:buFontTx/>
              <a:buNone/>
              <a:defRPr/>
            </a:pPr>
            <a:endParaRPr lang="en-US" b="1" dirty="0" smtClean="0">
              <a:solidFill>
                <a:srgbClr val="3E52E2"/>
              </a:solidFill>
              <a:latin typeface="+mj-lt"/>
            </a:endParaRPr>
          </a:p>
          <a:p>
            <a:pPr eaLnBrk="1" hangingPunct="1">
              <a:lnSpc>
                <a:spcPct val="90000"/>
              </a:lnSpc>
              <a:buFontTx/>
              <a:buNone/>
              <a:defRPr/>
            </a:pPr>
            <a:r>
              <a:rPr lang="en-US" b="1" dirty="0" smtClean="0">
                <a:solidFill>
                  <a:srgbClr val="3E52E2"/>
                </a:solidFill>
                <a:latin typeface="+mj-lt"/>
              </a:rPr>
              <a:t>Click for the answer!</a:t>
            </a:r>
            <a:endParaRPr lang="en-US" b="1" dirty="0" smtClean="0">
              <a:latin typeface="+mj-lt"/>
            </a:endParaRPr>
          </a:p>
          <a:p>
            <a:pPr eaLnBrk="1" hangingPunct="1">
              <a:lnSpc>
                <a:spcPct val="90000"/>
              </a:lnSpc>
              <a:buFontTx/>
              <a:buNone/>
              <a:defRPr/>
            </a:pPr>
            <a:endParaRPr lang="en-US" b="1" dirty="0" smtClean="0">
              <a:latin typeface="+mj-lt"/>
            </a:endParaRPr>
          </a:p>
          <a:p>
            <a:pPr eaLnBrk="1" hangingPunct="1">
              <a:lnSpc>
                <a:spcPct val="90000"/>
              </a:lnSpc>
              <a:buFontTx/>
              <a:buNone/>
              <a:defRPr/>
            </a:pPr>
            <a:endParaRPr lang="en-US" b="1" dirty="0" smtClean="0">
              <a:latin typeface="+mj-lt"/>
            </a:endParaRPr>
          </a:p>
          <a:p>
            <a:pPr eaLnBrk="1" hangingPunct="1">
              <a:lnSpc>
                <a:spcPct val="90000"/>
              </a:lnSpc>
              <a:buFontTx/>
              <a:buNone/>
              <a:defRPr/>
            </a:pPr>
            <a:r>
              <a:rPr lang="en-US" b="1" dirty="0" smtClean="0">
                <a:latin typeface="+mj-lt"/>
              </a:rPr>
              <a:t>Answer: </a:t>
            </a:r>
            <a:r>
              <a:rPr lang="en-US" dirty="0" smtClean="0">
                <a:latin typeface="+mj-lt"/>
              </a:rPr>
              <a:t>1</a:t>
            </a:r>
          </a:p>
          <a:p>
            <a:pPr eaLnBrk="1" hangingPunct="1">
              <a:lnSpc>
                <a:spcPct val="90000"/>
              </a:lnSpc>
              <a:defRPr/>
            </a:pPr>
            <a:endParaRPr lang="en-US" dirty="0" smtClean="0">
              <a:latin typeface="Times New Roman" pitchFamily="18" charset="0"/>
            </a:endParaRPr>
          </a:p>
        </p:txBody>
      </p:sp>
      <p:pic>
        <p:nvPicPr>
          <p:cNvPr id="12292" name="Picture 1030"/>
          <p:cNvPicPr>
            <a:picLocks noChangeAspect="1" noChangeArrowheads="1"/>
          </p:cNvPicPr>
          <p:nvPr/>
        </p:nvPicPr>
        <p:blipFill>
          <a:blip r:embed="rId2" cstate="print"/>
          <a:srcRect/>
          <a:stretch>
            <a:fillRect/>
          </a:stretch>
        </p:blipFill>
        <p:spPr bwMode="auto">
          <a:xfrm>
            <a:off x="6477000" y="1447800"/>
            <a:ext cx="2438400" cy="22431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lstStyle/>
          <a:p>
            <a:pPr>
              <a:buNone/>
            </a:pPr>
            <a:r>
              <a:rPr lang="en-US" sz="2400" b="1" dirty="0" smtClean="0"/>
              <a:t>Q6.  A true-breeding plant is one that, when crossed with itself, always produces offspring with the same phenotype.  In corn, there are actually multiple genotypes that can be true-breeding for each color.  How many genotypes would be true-breeding for each color?</a:t>
            </a:r>
            <a:endParaRPr lang="en-US" sz="2400" dirty="0" smtClean="0"/>
          </a:p>
          <a:p>
            <a:pPr>
              <a:buNone/>
            </a:pPr>
            <a:r>
              <a:rPr lang="en-US" sz="2400" dirty="0" smtClean="0"/>
              <a:t>Below is a table showing the total possible number of genotypes of each color of corn that would breed true for that particular color.  See the answers section in the workbook for more detail on how to arrive at this answer.</a:t>
            </a:r>
            <a:r>
              <a:rPr lang="en-US" sz="1400" dirty="0" smtClean="0"/>
              <a:t>		</a:t>
            </a:r>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120</a:t>
            </a:fld>
            <a:endParaRPr lang="en-US"/>
          </a:p>
        </p:txBody>
      </p:sp>
      <p:graphicFrame>
        <p:nvGraphicFramePr>
          <p:cNvPr id="6" name="Table 5"/>
          <p:cNvGraphicFramePr>
            <a:graphicFrameLocks noGrp="1"/>
          </p:cNvGraphicFramePr>
          <p:nvPr/>
        </p:nvGraphicFramePr>
        <p:xfrm>
          <a:off x="762000" y="4419600"/>
          <a:ext cx="7455759" cy="2286000"/>
        </p:xfrm>
        <a:graphic>
          <a:graphicData uri="http://schemas.openxmlformats.org/drawingml/2006/table">
            <a:tbl>
              <a:tblPr firstRow="1" bandRow="1">
                <a:tableStyleId>{5C22544A-7EE6-4342-B048-85BDC9FD1C3A}</a:tableStyleId>
              </a:tblPr>
              <a:tblGrid>
                <a:gridCol w="1703294"/>
                <a:gridCol w="5752465"/>
              </a:tblGrid>
              <a:tr h="213360">
                <a:tc>
                  <a:txBody>
                    <a:bodyPr/>
                    <a:lstStyle/>
                    <a:p>
                      <a:pPr algn="ctr"/>
                      <a:r>
                        <a:rPr lang="en-US" sz="2400" dirty="0" smtClean="0">
                          <a:solidFill>
                            <a:schemeClr val="tx1"/>
                          </a:solidFill>
                        </a:rPr>
                        <a:t>Color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Number of True –Breeding</a:t>
                      </a:r>
                      <a:r>
                        <a:rPr lang="en-US" sz="2400" baseline="0" dirty="0" smtClean="0">
                          <a:solidFill>
                            <a:schemeClr val="tx1"/>
                          </a:solidFill>
                        </a:rPr>
                        <a:t> Genotypes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60">
                <a:tc>
                  <a:txBody>
                    <a:bodyPr/>
                    <a:lstStyle/>
                    <a:p>
                      <a:pPr algn="ctr"/>
                      <a:r>
                        <a:rPr lang="en-US" sz="2400" dirty="0" smtClean="0">
                          <a:solidFill>
                            <a:schemeClr val="tx1"/>
                          </a:solidFill>
                        </a:rPr>
                        <a:t>Purple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60">
                <a:tc>
                  <a:txBody>
                    <a:bodyPr/>
                    <a:lstStyle/>
                    <a:p>
                      <a:pPr algn="ctr"/>
                      <a:r>
                        <a:rPr lang="en-US" sz="2400" dirty="0" smtClean="0">
                          <a:solidFill>
                            <a:schemeClr val="tx1"/>
                          </a:solidFill>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60">
                <a:tc>
                  <a:txBody>
                    <a:bodyPr/>
                    <a:lstStyle/>
                    <a:p>
                      <a:pPr algn="ctr"/>
                      <a:r>
                        <a:rPr lang="en-US" sz="2400" dirty="0" smtClean="0">
                          <a:solidFill>
                            <a:schemeClr val="tx1"/>
                          </a:solidFill>
                        </a:rPr>
                        <a:t>Yellow</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30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60">
                <a:tc>
                  <a:txBody>
                    <a:bodyPr/>
                    <a:lstStyle/>
                    <a:p>
                      <a:pPr algn="ctr"/>
                      <a:r>
                        <a:rPr lang="en-US" sz="2400" dirty="0" smtClean="0">
                          <a:solidFill>
                            <a:schemeClr val="tx1"/>
                          </a:solidFill>
                        </a:rPr>
                        <a:t>White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30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Action Button: Forward or Next 7">
            <a:hlinkClick r:id="" action="ppaction://hlinkshowjump?jump=nextslide" highlightClick="1"/>
          </p:cNvPr>
          <p:cNvSpPr/>
          <p:nvPr/>
        </p:nvSpPr>
        <p:spPr bwMode="auto">
          <a:xfrm>
            <a:off x="8382000" y="5638800"/>
            <a:ext cx="533400" cy="533400"/>
          </a:xfrm>
          <a:prstGeom prst="actionButtonForwardNext">
            <a:avLst/>
          </a:prstGeom>
          <a:solidFill>
            <a:srgbClr val="7030A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7030A0"/>
          </a:solidFill>
          <a:ln>
            <a:solidFill>
              <a:srgbClr val="000000"/>
            </a:solidFill>
          </a:ln>
        </p:spPr>
        <p:txBody>
          <a:bodyPr/>
          <a:lstStyle/>
          <a:p>
            <a:r>
              <a:rPr lang="en-US" sz="3600" b="1" dirty="0" smtClean="0">
                <a:solidFill>
                  <a:schemeClr val="bg1"/>
                </a:solidFill>
              </a:rPr>
              <a:t>Exercise 3 - </a:t>
            </a:r>
            <a:r>
              <a:rPr lang="en-US" sz="3600" b="1" dirty="0" err="1" smtClean="0">
                <a:solidFill>
                  <a:schemeClr val="bg1"/>
                </a:solidFill>
              </a:rPr>
              <a:t>Epistasis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lstStyle/>
          <a:p>
            <a:pPr>
              <a:buNone/>
            </a:pPr>
            <a:r>
              <a:rPr lang="en-US" sz="2400" b="1" dirty="0" smtClean="0"/>
              <a:t>Q7.</a:t>
            </a:r>
            <a:r>
              <a:rPr lang="en-US" sz="2400" dirty="0" smtClean="0"/>
              <a:t>  </a:t>
            </a:r>
            <a:r>
              <a:rPr lang="en-US" sz="2400" b="1" dirty="0" smtClean="0"/>
              <a:t>Calculate the expected phenotype frequencies of the offspring resulting from a </a:t>
            </a:r>
            <a:r>
              <a:rPr lang="en-US" sz="2400" b="1" dirty="0" err="1" smtClean="0"/>
              <a:t>tetrahybrid</a:t>
            </a:r>
            <a:r>
              <a:rPr lang="en-US" sz="2400" b="1" dirty="0" smtClean="0"/>
              <a:t> cross (both parents are heterozygous for all genes: </a:t>
            </a:r>
            <a:r>
              <a:rPr lang="en-US" sz="2400" b="1" i="1" dirty="0" err="1" smtClean="0"/>
              <a:t>PpCcRrYy</a:t>
            </a:r>
            <a:r>
              <a:rPr lang="en-US" sz="2400" b="1" dirty="0" smtClean="0"/>
              <a:t> × </a:t>
            </a:r>
            <a:r>
              <a:rPr lang="en-US" sz="2400" b="1" i="1" dirty="0" err="1" smtClean="0"/>
              <a:t>PpCcRrYy</a:t>
            </a:r>
            <a:r>
              <a:rPr lang="en-US" sz="2400" b="1" dirty="0" smtClean="0"/>
              <a:t>).  </a:t>
            </a:r>
            <a:endParaRPr lang="en-US" sz="2400" dirty="0" smtClean="0"/>
          </a:p>
          <a:p>
            <a:pPr>
              <a:buNone/>
            </a:pPr>
            <a:r>
              <a:rPr lang="en-US" sz="2400" dirty="0" smtClean="0"/>
              <a:t>Below is a table showing the expected phenotype frequencies of the offspring from a </a:t>
            </a:r>
            <a:r>
              <a:rPr lang="en-US" sz="2400" dirty="0" err="1" smtClean="0"/>
              <a:t>tetrahybrid</a:t>
            </a:r>
            <a:r>
              <a:rPr lang="en-US" sz="2400" dirty="0" smtClean="0"/>
              <a:t> cross.  See the answers section of your workbook if you would like additional details on how to arrive at this answer.</a:t>
            </a:r>
            <a:endParaRPr lang="en-US" sz="2400" dirty="0"/>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pPr>
                <a:defRPr/>
              </a:pPr>
              <a:t>121</a:t>
            </a:fld>
            <a:endParaRPr lang="en-US"/>
          </a:p>
        </p:txBody>
      </p:sp>
      <p:sp>
        <p:nvSpPr>
          <p:cNvPr id="7" name="Action Button: Home 6">
            <a:hlinkClick r:id="rId2" action="ppaction://hlinksldjump" highlightClick="1"/>
          </p:cNvPr>
          <p:cNvSpPr/>
          <p:nvPr/>
        </p:nvSpPr>
        <p:spPr bwMode="auto">
          <a:xfrm>
            <a:off x="8229600" y="5867400"/>
            <a:ext cx="731520" cy="731520"/>
          </a:xfrm>
          <a:prstGeom prst="actionButtonHom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aphicFrame>
        <p:nvGraphicFramePr>
          <p:cNvPr id="8" name="Table 7"/>
          <p:cNvGraphicFramePr>
            <a:graphicFrameLocks noGrp="1"/>
          </p:cNvGraphicFramePr>
          <p:nvPr/>
        </p:nvGraphicFramePr>
        <p:xfrm>
          <a:off x="838200" y="3810000"/>
          <a:ext cx="6949123" cy="2286000"/>
        </p:xfrm>
        <a:graphic>
          <a:graphicData uri="http://schemas.openxmlformats.org/drawingml/2006/table">
            <a:tbl>
              <a:tblPr firstRow="1" bandRow="1">
                <a:tableStyleId>{5C22544A-7EE6-4342-B048-85BDC9FD1C3A}</a:tableStyleId>
              </a:tblPr>
              <a:tblGrid>
                <a:gridCol w="1219200"/>
                <a:gridCol w="1822768"/>
                <a:gridCol w="1219200"/>
                <a:gridCol w="1468755"/>
                <a:gridCol w="1219200"/>
              </a:tblGrid>
              <a:tr h="370840">
                <a:tc>
                  <a:txBody>
                    <a:bodyPr/>
                    <a:lstStyle/>
                    <a:p>
                      <a:r>
                        <a:rPr lang="en-US" sz="2400" dirty="0" smtClean="0">
                          <a:solidFill>
                            <a:schemeClr val="tx1"/>
                          </a:solidFill>
                        </a:rPr>
                        <a:t>Color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Proportion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Fraction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Ratio</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dirty="0" smtClean="0"/>
                        <a:t>Purple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0.4219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42.19%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27/64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27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dirty="0" smtClean="0"/>
                        <a:t>Red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0.1406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14.06%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9/64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9</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dirty="0" err="1" smtClean="0"/>
                        <a:t>Yello</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0.3281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32.81%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21/64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21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400" dirty="0" smtClean="0"/>
                        <a:t>White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0.1094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10.94%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7/64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t>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fontScale="90000"/>
          </a:bodyPr>
          <a:lstStyle/>
          <a:p>
            <a:r>
              <a:rPr lang="en-US" sz="3600" b="1" dirty="0" smtClean="0">
                <a:solidFill>
                  <a:schemeClr val="bg1"/>
                </a:solidFill>
              </a:rPr>
              <a:t>Exercise 4 – Human Genetics</a:t>
            </a:r>
            <a:endParaRPr lang="en-US" sz="3600" b="1" dirty="0">
              <a:solidFill>
                <a:schemeClr val="bg1"/>
              </a:solidFill>
            </a:endParaRPr>
          </a:p>
        </p:txBody>
      </p:sp>
      <p:sp>
        <p:nvSpPr>
          <p:cNvPr id="3" name="Content Placeholder 2"/>
          <p:cNvSpPr>
            <a:spLocks noGrp="1"/>
          </p:cNvSpPr>
          <p:nvPr>
            <p:ph idx="1"/>
          </p:nvPr>
        </p:nvSpPr>
        <p:spPr>
          <a:xfrm>
            <a:off x="152400" y="609600"/>
            <a:ext cx="8763000" cy="4525963"/>
          </a:xfrm>
        </p:spPr>
        <p:txBody>
          <a:bodyPr>
            <a:normAutofit/>
          </a:bodyPr>
          <a:lstStyle/>
          <a:p>
            <a:pPr>
              <a:buNone/>
            </a:pPr>
            <a:r>
              <a:rPr lang="en-US" dirty="0" smtClean="0">
                <a:latin typeface="Arial" pitchFamily="34" charset="0"/>
                <a:cs typeface="Arial" pitchFamily="34" charset="0"/>
              </a:rPr>
              <a:t>Click on the underlined text below to jump to individual exercises exploring human genetics.</a:t>
            </a:r>
          </a:p>
          <a:p>
            <a:pPr>
              <a:buNone/>
            </a:pPr>
            <a:endParaRPr lang="en-US" dirty="0">
              <a:latin typeface="Arial" pitchFamily="34" charset="0"/>
              <a:cs typeface="Arial" pitchFamily="34" charset="0"/>
            </a:endParaRPr>
          </a:p>
          <a:p>
            <a:pPr>
              <a:buFont typeface="Wingdings" pitchFamily="2" charset="2"/>
              <a:buChar char="q"/>
            </a:pPr>
            <a:r>
              <a:rPr lang="en-US" b="1" u="sng" dirty="0" smtClean="0">
                <a:latin typeface="Arial" pitchFamily="34" charset="0"/>
                <a:cs typeface="Arial" pitchFamily="34" charset="0"/>
                <a:hlinkClick r:id="rId2" action="ppaction://hlinksldjump"/>
              </a:rPr>
              <a:t>Exercise 4a: Inherited Traits: A Genetic Coin Toss?</a:t>
            </a:r>
            <a:endParaRPr lang="en-US" b="1" u="sng" dirty="0" smtClean="0">
              <a:latin typeface="Arial" pitchFamily="34" charset="0"/>
              <a:cs typeface="Arial" pitchFamily="34" charset="0"/>
            </a:endParaRPr>
          </a:p>
          <a:p>
            <a:pPr>
              <a:buFont typeface="Wingdings" pitchFamily="2" charset="2"/>
              <a:buChar char="q"/>
            </a:pPr>
            <a:r>
              <a:rPr lang="en-US" b="1" u="sng" dirty="0" smtClean="0">
                <a:latin typeface="Arial" pitchFamily="34" charset="0"/>
                <a:cs typeface="Arial" pitchFamily="34" charset="0"/>
                <a:hlinkClick r:id="rId3" action="ppaction://hlinksldjump"/>
              </a:rPr>
              <a:t>Exercise 4b: Comparing Family Traits</a:t>
            </a:r>
            <a:endParaRPr lang="en-US" b="1" u="sng" dirty="0" smtClean="0">
              <a:latin typeface="Arial" pitchFamily="34" charset="0"/>
              <a:cs typeface="Arial" pitchFamily="34" charset="0"/>
            </a:endParaRPr>
          </a:p>
          <a:p>
            <a:pPr>
              <a:buFont typeface="Wingdings" pitchFamily="2" charset="2"/>
              <a:buChar char="q"/>
            </a:pPr>
            <a:r>
              <a:rPr lang="en-US" b="1" u="sng" dirty="0" smtClean="0">
                <a:latin typeface="Arial" pitchFamily="34" charset="0"/>
                <a:cs typeface="Arial" pitchFamily="34" charset="0"/>
                <a:hlinkClick r:id="rId4" action="ppaction://hlinksldjump"/>
              </a:rPr>
              <a:t>Exercise 4c: Constructing a Pedigree</a:t>
            </a:r>
            <a:endParaRPr lang="en-US" b="1" u="sng"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122</a:t>
            </a:fld>
            <a:endParaRPr lang="en-US">
              <a:solidFill>
                <a:prstClr val="black">
                  <a:tint val="75000"/>
                </a:prstClr>
              </a:solidFill>
            </a:endParaRPr>
          </a:p>
        </p:txBody>
      </p:sp>
      <p:sp>
        <p:nvSpPr>
          <p:cNvPr id="7" name="Action Button: Home 6">
            <a:hlinkClick r:id="rId5" action="ppaction://hlinksldjump" highlightClick="1"/>
          </p:cNvPr>
          <p:cNvSpPr/>
          <p:nvPr/>
        </p:nvSpPr>
        <p:spPr bwMode="auto">
          <a:xfrm>
            <a:off x="8229600" y="5867400"/>
            <a:ext cx="731520" cy="731520"/>
          </a:xfrm>
          <a:prstGeom prst="actionButtonHo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endParaRPr>
          </a:p>
        </p:txBody>
      </p:sp>
    </p:spTree>
    <p:extLst>
      <p:ext uri="{BB962C8B-B14F-4D97-AF65-F5344CB8AC3E}">
        <p14:creationId xmlns:p14="http://schemas.microsoft.com/office/powerpoint/2010/main" val="146141274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123</a:t>
            </a:fld>
            <a:endParaRPr lang="en-US">
              <a:solidFill>
                <a:prstClr val="black">
                  <a:tint val="75000"/>
                </a:prstClr>
              </a:solidFill>
            </a:endParaRPr>
          </a:p>
        </p:txBody>
      </p:sp>
      <p:sp>
        <p:nvSpPr>
          <p:cNvPr id="9" name="TextBox 8"/>
          <p:cNvSpPr txBox="1"/>
          <p:nvPr/>
        </p:nvSpPr>
        <p:spPr>
          <a:xfrm>
            <a:off x="76200" y="609600"/>
            <a:ext cx="8991599" cy="6647974"/>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Do you have freckles?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Whether </a:t>
            </a:r>
            <a:r>
              <a:rPr lang="en-US" b="0" dirty="0">
                <a:solidFill>
                  <a:prstClr val="black"/>
                </a:solidFill>
                <a:latin typeface="Arial" pitchFamily="34" charset="0"/>
                <a:cs typeface="Arial" pitchFamily="34" charset="0"/>
              </a:rPr>
              <a:t>or not you have freckles, as well as many other traits you possess, are the results of </a:t>
            </a:r>
            <a:r>
              <a:rPr lang="en-US" dirty="0">
                <a:solidFill>
                  <a:srgbClr val="C00000"/>
                </a:solidFill>
                <a:latin typeface="Arial" pitchFamily="34" charset="0"/>
                <a:cs typeface="Arial" pitchFamily="34" charset="0"/>
              </a:rPr>
              <a:t>dominant</a:t>
            </a:r>
            <a:r>
              <a:rPr lang="en-US" dirty="0">
                <a:solidFill>
                  <a:prstClr val="black"/>
                </a:solidFill>
                <a:latin typeface="Arial" pitchFamily="34" charset="0"/>
                <a:cs typeface="Arial" pitchFamily="34" charset="0"/>
              </a:rPr>
              <a:t> </a:t>
            </a:r>
            <a:r>
              <a:rPr lang="en-US" b="0" dirty="0">
                <a:solidFill>
                  <a:prstClr val="black"/>
                </a:solidFill>
                <a:latin typeface="Arial" pitchFamily="34" charset="0"/>
                <a:cs typeface="Arial" pitchFamily="34" charset="0"/>
              </a:rPr>
              <a:t>and </a:t>
            </a:r>
            <a:r>
              <a:rPr lang="en-US" dirty="0">
                <a:solidFill>
                  <a:srgbClr val="C00000"/>
                </a:solidFill>
                <a:latin typeface="Arial" pitchFamily="34" charset="0"/>
                <a:cs typeface="Arial" pitchFamily="34" charset="0"/>
              </a:rPr>
              <a:t>recessive</a:t>
            </a:r>
            <a:r>
              <a:rPr lang="en-US" b="0" dirty="0">
                <a:solidFill>
                  <a:srgbClr val="C00000"/>
                </a:solidFill>
                <a:latin typeface="Arial" pitchFamily="34" charset="0"/>
                <a:cs typeface="Arial" pitchFamily="34" charset="0"/>
              </a:rPr>
              <a:t> </a:t>
            </a:r>
            <a:r>
              <a:rPr lang="en-US" dirty="0">
                <a:solidFill>
                  <a:srgbClr val="C00000"/>
                </a:solidFill>
                <a:latin typeface="Arial" pitchFamily="34" charset="0"/>
                <a:cs typeface="Arial" pitchFamily="34" charset="0"/>
              </a:rPr>
              <a:t>alleles</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(different forms of the same </a:t>
            </a:r>
            <a:r>
              <a:rPr lang="en-US" dirty="0">
                <a:solidFill>
                  <a:srgbClr val="C00000"/>
                </a:solidFill>
                <a:latin typeface="Arial" pitchFamily="34" charset="0"/>
                <a:cs typeface="Arial" pitchFamily="34" charset="0"/>
              </a:rPr>
              <a:t>genes</a:t>
            </a:r>
            <a:r>
              <a:rPr lang="en-US" b="0" dirty="0">
                <a:solidFill>
                  <a:prstClr val="black"/>
                </a:solidFill>
                <a:latin typeface="Arial" pitchFamily="34" charset="0"/>
                <a:cs typeface="Arial" pitchFamily="34" charset="0"/>
              </a:rPr>
              <a:t>) that are inherited from your parents and determined before you are born.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A </a:t>
            </a:r>
            <a:r>
              <a:rPr lang="en-US" dirty="0">
                <a:solidFill>
                  <a:srgbClr val="C00000"/>
                </a:solidFill>
                <a:latin typeface="Arial" pitchFamily="34" charset="0"/>
                <a:cs typeface="Arial" pitchFamily="34" charset="0"/>
              </a:rPr>
              <a:t>dominant</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allele is one that is always </a:t>
            </a:r>
            <a:r>
              <a:rPr lang="en-US" dirty="0">
                <a:solidFill>
                  <a:srgbClr val="C00000"/>
                </a:solidFill>
                <a:latin typeface="Arial" pitchFamily="34" charset="0"/>
                <a:cs typeface="Arial" pitchFamily="34" charset="0"/>
              </a:rPr>
              <a:t>expressed</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(observed if at least one copy of it is present</a:t>
            </a:r>
            <a:r>
              <a:rPr lang="en-US" b="0" dirty="0" smtClean="0">
                <a:solidFill>
                  <a:prstClr val="black"/>
                </a:solidFill>
                <a:latin typeface="Arial" pitchFamily="34" charset="0"/>
                <a:cs typeface="Arial" pitchFamily="34" charset="0"/>
              </a:rPr>
              <a:t>).</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A </a:t>
            </a:r>
            <a:r>
              <a:rPr lang="en-US" dirty="0">
                <a:solidFill>
                  <a:srgbClr val="C00000"/>
                </a:solidFill>
                <a:latin typeface="Arial" pitchFamily="34" charset="0"/>
                <a:cs typeface="Arial" pitchFamily="34" charset="0"/>
              </a:rPr>
              <a:t>recessive</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allele is one whose trait is only observed if a child gets two copies of the recessive allele (one from each parent).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If </a:t>
            </a:r>
            <a:r>
              <a:rPr lang="en-US" b="0" dirty="0">
                <a:solidFill>
                  <a:prstClr val="black"/>
                </a:solidFill>
                <a:latin typeface="Arial" pitchFamily="34" charset="0"/>
                <a:cs typeface="Arial" pitchFamily="34" charset="0"/>
              </a:rPr>
              <a:t>a child gets a dominant allele from one parent, and a recessive allele from the other parent, the trait “coded” by the dominant allele “masks” the trait coded for by the recessive allele.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For </a:t>
            </a:r>
            <a:r>
              <a:rPr lang="en-US" b="0" dirty="0">
                <a:solidFill>
                  <a:prstClr val="black"/>
                </a:solidFill>
                <a:latin typeface="Arial" pitchFamily="34" charset="0"/>
                <a:cs typeface="Arial" pitchFamily="34" charset="0"/>
              </a:rPr>
              <a:t>example, freckles are the result of a dominant allele, while a lack of freckles is a recessive trait.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Many </a:t>
            </a:r>
            <a:r>
              <a:rPr lang="en-US" b="0" dirty="0">
                <a:solidFill>
                  <a:prstClr val="black"/>
                </a:solidFill>
                <a:latin typeface="Arial" pitchFamily="34" charset="0"/>
                <a:cs typeface="Arial" pitchFamily="34" charset="0"/>
              </a:rPr>
              <a:t>traits that humans possess are inherited. So, how likely is it that a person will end up with a certain trait? </a:t>
            </a:r>
          </a:p>
          <a:p>
            <a:pPr fontAlgn="auto">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2169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124</a:t>
            </a:fld>
            <a:endParaRPr lang="en-US">
              <a:solidFill>
                <a:prstClr val="black">
                  <a:tint val="75000"/>
                </a:prstClr>
              </a:solidFill>
            </a:endParaRPr>
          </a:p>
        </p:txBody>
      </p:sp>
      <p:sp>
        <p:nvSpPr>
          <p:cNvPr id="9" name="TextBox 8"/>
          <p:cNvSpPr txBox="1"/>
          <p:nvPr/>
        </p:nvSpPr>
        <p:spPr>
          <a:xfrm>
            <a:off x="76200" y="609600"/>
            <a:ext cx="8991599" cy="6555641"/>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In this lesson, you </a:t>
            </a:r>
            <a:r>
              <a:rPr lang="en-US" b="0" dirty="0" smtClean="0">
                <a:solidFill>
                  <a:prstClr val="black"/>
                </a:solidFill>
                <a:latin typeface="Arial" pitchFamily="34" charset="0"/>
                <a:cs typeface="Arial" pitchFamily="34" charset="0"/>
              </a:rPr>
              <a:t>will learn </a:t>
            </a:r>
            <a:r>
              <a:rPr lang="en-US" b="0" dirty="0">
                <a:solidFill>
                  <a:prstClr val="black"/>
                </a:solidFill>
                <a:latin typeface="Arial" pitchFamily="34" charset="0"/>
                <a:cs typeface="Arial" pitchFamily="34" charset="0"/>
              </a:rPr>
              <a:t>how inherited traits are determined.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will use coins </a:t>
            </a:r>
            <a:r>
              <a:rPr lang="en-US" b="0" dirty="0">
                <a:solidFill>
                  <a:prstClr val="black"/>
                </a:solidFill>
                <a:latin typeface="Arial" pitchFamily="34" charset="0"/>
                <a:cs typeface="Arial" pitchFamily="34" charset="0"/>
              </a:rPr>
              <a:t>to help you understand how some people have certain traits and others in the same family might have different traits depending on the combination of genes from the parents.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Tossing </a:t>
            </a:r>
            <a:r>
              <a:rPr lang="en-US" b="0" dirty="0">
                <a:solidFill>
                  <a:prstClr val="black"/>
                </a:solidFill>
                <a:latin typeface="Arial" pitchFamily="34" charset="0"/>
                <a:cs typeface="Arial" pitchFamily="34" charset="0"/>
              </a:rPr>
              <a:t>coins results in different combinations depending on how the coins land.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If </a:t>
            </a:r>
            <a:r>
              <a:rPr lang="en-US" b="0" dirty="0">
                <a:solidFill>
                  <a:prstClr val="black"/>
                </a:solidFill>
                <a:latin typeface="Arial" pitchFamily="34" charset="0"/>
                <a:cs typeface="Arial" pitchFamily="34" charset="0"/>
              </a:rPr>
              <a:t>you are tossing two coins, and each coin can land on either heads or tails, how many different combinations are possible?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If </a:t>
            </a:r>
            <a:r>
              <a:rPr lang="en-US" b="0" dirty="0">
                <a:solidFill>
                  <a:prstClr val="black"/>
                </a:solidFill>
                <a:latin typeface="Arial" pitchFamily="34" charset="0"/>
                <a:cs typeface="Arial" pitchFamily="34" charset="0"/>
              </a:rPr>
              <a:t>you said 3, you are exactly right! </a:t>
            </a:r>
            <a:r>
              <a:rPr lang="en-US" b="0" dirty="0" smtClean="0">
                <a:solidFill>
                  <a:prstClr val="black"/>
                </a:solidFill>
                <a:latin typeface="Arial" pitchFamily="34" charset="0"/>
                <a:cs typeface="Arial" pitchFamily="34" charset="0"/>
              </a:rPr>
              <a:t>The possible results of these tosses are as follows:</a:t>
            </a:r>
          </a:p>
          <a:p>
            <a:pPr marL="800100" lvl="1" indent="-342900" fontAlgn="auto">
              <a:spcBef>
                <a:spcPts val="0"/>
              </a:spcBef>
              <a:spcAft>
                <a:spcPts val="0"/>
              </a:spcAft>
              <a:buFont typeface="Wingdings" pitchFamily="2" charset="2"/>
              <a:buChar char="q"/>
            </a:pPr>
            <a:r>
              <a:rPr lang="en-US" sz="2200" b="0" dirty="0" smtClean="0">
                <a:solidFill>
                  <a:prstClr val="black"/>
                </a:solidFill>
                <a:latin typeface="Arial" pitchFamily="34" charset="0"/>
                <a:cs typeface="Arial" pitchFamily="34" charset="0"/>
              </a:rPr>
              <a:t>Heads on both coins</a:t>
            </a:r>
          </a:p>
          <a:p>
            <a:pPr marL="800100" lvl="1" indent="-342900" fontAlgn="auto">
              <a:spcBef>
                <a:spcPts val="0"/>
              </a:spcBef>
              <a:spcAft>
                <a:spcPts val="0"/>
              </a:spcAft>
              <a:buFont typeface="Wingdings" pitchFamily="2" charset="2"/>
              <a:buChar char="q"/>
            </a:pPr>
            <a:r>
              <a:rPr lang="en-US" sz="2200" b="0" dirty="0" smtClean="0">
                <a:solidFill>
                  <a:prstClr val="black"/>
                </a:solidFill>
                <a:latin typeface="Arial" pitchFamily="34" charset="0"/>
                <a:cs typeface="Arial" pitchFamily="34" charset="0"/>
              </a:rPr>
              <a:t>Tails on both coins</a:t>
            </a:r>
          </a:p>
          <a:p>
            <a:pPr marL="800100" lvl="1" indent="-342900" fontAlgn="auto">
              <a:spcBef>
                <a:spcPts val="0"/>
              </a:spcBef>
              <a:spcAft>
                <a:spcPts val="0"/>
              </a:spcAft>
              <a:buFont typeface="Wingdings" pitchFamily="2" charset="2"/>
              <a:buChar char="q"/>
            </a:pPr>
            <a:r>
              <a:rPr lang="en-US" sz="2200" b="0" dirty="0" smtClean="0">
                <a:solidFill>
                  <a:prstClr val="black"/>
                </a:solidFill>
                <a:latin typeface="Arial" pitchFamily="34" charset="0"/>
                <a:cs typeface="Arial" pitchFamily="34" charset="0"/>
              </a:rPr>
              <a:t>Heads on one coin, and tails on the other (can happen 2 ways)</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Go to the next slide for instructions on how to complete this exercise.</a:t>
            </a:r>
            <a:endParaRPr lang="en-US" b="0" dirty="0">
              <a:solidFill>
                <a:prstClr val="black"/>
              </a:solidFill>
              <a:latin typeface="Arial" pitchFamily="34" charset="0"/>
              <a:cs typeface="Arial" pitchFamily="34" charset="0"/>
            </a:endParaRPr>
          </a:p>
          <a:p>
            <a:pPr lvl="1" fontAlgn="auto">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88486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125</a:t>
            </a:fld>
            <a:endParaRPr lang="en-US">
              <a:solidFill>
                <a:prstClr val="black">
                  <a:tint val="75000"/>
                </a:prstClr>
              </a:solidFill>
            </a:endParaRPr>
          </a:p>
        </p:txBody>
      </p:sp>
      <p:sp>
        <p:nvSpPr>
          <p:cNvPr id="9" name="TextBox 8"/>
          <p:cNvSpPr txBox="1"/>
          <p:nvPr/>
        </p:nvSpPr>
        <p:spPr>
          <a:xfrm>
            <a:off x="76200" y="609600"/>
            <a:ext cx="8991599" cy="2308324"/>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Find a partner to work with on this exercise.</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and your partner will be tossing two coins at a time onto a flat surface and recording how they land.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will need to make a table so you can show tally marks in the correct column to indicate how the coins landed for each toss. The table should look something like the one below:</a:t>
            </a:r>
            <a:endParaRPr lang="en-US" sz="1800" b="0"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381313583"/>
              </p:ext>
            </p:extLst>
          </p:nvPr>
        </p:nvGraphicFramePr>
        <p:xfrm>
          <a:off x="1219200" y="3124200"/>
          <a:ext cx="6312668" cy="3505200"/>
        </p:xfrm>
        <a:graphic>
          <a:graphicData uri="http://schemas.openxmlformats.org/drawingml/2006/table">
            <a:tbl>
              <a:tblPr firstRow="1" firstCol="1" bandRow="1">
                <a:tableStyleId>{5C22544A-7EE6-4342-B048-85BDC9FD1C3A}</a:tableStyleId>
              </a:tblPr>
              <a:tblGrid>
                <a:gridCol w="2158048"/>
                <a:gridCol w="2163588"/>
                <a:gridCol w="1991032"/>
              </a:tblGrid>
              <a:tr h="766165">
                <a:tc>
                  <a:txBody>
                    <a:bodyPr/>
                    <a:lstStyle/>
                    <a:p>
                      <a:pPr marL="0" marR="0" algn="ctr">
                        <a:lnSpc>
                          <a:spcPct val="115000"/>
                        </a:lnSpc>
                        <a:spcBef>
                          <a:spcPts val="0"/>
                        </a:spcBef>
                        <a:spcAft>
                          <a:spcPts val="0"/>
                        </a:spcAft>
                      </a:pPr>
                      <a:r>
                        <a:rPr lang="en-US" sz="2800" dirty="0">
                          <a:solidFill>
                            <a:schemeClr val="tx1"/>
                          </a:solidFill>
                          <a:effectLst/>
                        </a:rPr>
                        <a:t>Heads-Heads</a:t>
                      </a:r>
                      <a:endParaRPr lang="en-US" sz="24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800" dirty="0">
                          <a:solidFill>
                            <a:schemeClr val="tx1"/>
                          </a:solidFill>
                          <a:effectLst/>
                        </a:rPr>
                        <a:t>Heads-Tails</a:t>
                      </a:r>
                      <a:endParaRPr lang="en-US" sz="24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800" dirty="0">
                          <a:solidFill>
                            <a:schemeClr val="tx1"/>
                          </a:solidFill>
                          <a:effectLst/>
                        </a:rPr>
                        <a:t>Tails-Tails</a:t>
                      </a:r>
                      <a:endParaRPr lang="en-US" sz="24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16156">
                <a:tc>
                  <a:txBody>
                    <a:bodyPr/>
                    <a:lstStyle/>
                    <a:p>
                      <a:pPr marL="0" marR="0">
                        <a:lnSpc>
                          <a:spcPct val="115000"/>
                        </a:lnSpc>
                        <a:spcBef>
                          <a:spcPts val="0"/>
                        </a:spcBef>
                        <a:spcAft>
                          <a:spcPts val="0"/>
                        </a:spcAft>
                      </a:pPr>
                      <a:r>
                        <a:rPr lang="en-US" sz="1400" dirty="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solidFill>
                            <a:schemeClr val="tx1"/>
                          </a:solidFill>
                          <a:effectLst/>
                        </a:rPr>
                        <a:t> </a:t>
                      </a:r>
                      <a:endParaRPr lang="en-US" sz="120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dirty="0">
                          <a:solidFill>
                            <a:schemeClr val="tx1"/>
                          </a:solidFill>
                          <a:effectLst/>
                        </a:rPr>
                        <a:t> </a:t>
                      </a:r>
                      <a:endParaRPr lang="en-US" sz="1200"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2879">
                <a:tc>
                  <a:txBody>
                    <a:bodyPr/>
                    <a:lstStyle/>
                    <a:p>
                      <a:pPr marL="0" marR="0" algn="ctr">
                        <a:lnSpc>
                          <a:spcPct val="115000"/>
                        </a:lnSpc>
                        <a:spcBef>
                          <a:spcPts val="0"/>
                        </a:spcBef>
                        <a:spcAft>
                          <a:spcPts val="0"/>
                        </a:spcAft>
                      </a:pPr>
                      <a:r>
                        <a:rPr lang="en-US" sz="3600" b="1">
                          <a:solidFill>
                            <a:schemeClr val="tx1"/>
                          </a:solidFill>
                          <a:effectLst/>
                        </a:rPr>
                        <a:t>               %</a:t>
                      </a:r>
                      <a:endParaRPr lang="en-US" sz="3200" b="1">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600" b="1" dirty="0">
                          <a:solidFill>
                            <a:schemeClr val="tx1"/>
                          </a:solidFill>
                          <a:effectLst/>
                        </a:rPr>
                        <a:t>    </a:t>
                      </a:r>
                      <a:r>
                        <a:rPr lang="en-US" sz="3600" b="1" dirty="0" smtClean="0">
                          <a:solidFill>
                            <a:schemeClr val="tx1"/>
                          </a:solidFill>
                          <a:effectLst/>
                        </a:rPr>
                        <a:t>            </a:t>
                      </a:r>
                      <a:r>
                        <a:rPr lang="en-US" sz="3600" b="1" dirty="0">
                          <a:solidFill>
                            <a:schemeClr val="tx1"/>
                          </a:solidFill>
                          <a:effectLst/>
                        </a:rPr>
                        <a:t>%</a:t>
                      </a:r>
                      <a:endParaRPr lang="en-US" sz="3200" b="1"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600" b="1" dirty="0">
                          <a:solidFill>
                            <a:schemeClr val="tx1"/>
                          </a:solidFill>
                          <a:effectLst/>
                        </a:rPr>
                        <a:t>      </a:t>
                      </a:r>
                      <a:r>
                        <a:rPr lang="en-US" sz="3600" b="1" dirty="0" smtClean="0">
                          <a:solidFill>
                            <a:schemeClr val="tx1"/>
                          </a:solidFill>
                          <a:effectLst/>
                        </a:rPr>
                        <a:t>        </a:t>
                      </a:r>
                      <a:r>
                        <a:rPr lang="en-US" sz="3600" b="1" dirty="0">
                          <a:solidFill>
                            <a:schemeClr val="tx1"/>
                          </a:solidFill>
                          <a:effectLst/>
                        </a:rPr>
                        <a:t>%</a:t>
                      </a:r>
                      <a:endParaRPr lang="en-US" sz="3200" b="1" dirty="0">
                        <a:solidFill>
                          <a:schemeClr val="tx1"/>
                        </a:solidFill>
                        <a:effectLst/>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587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126</a:t>
            </a:fld>
            <a:endParaRPr lang="en-US">
              <a:solidFill>
                <a:prstClr val="black">
                  <a:tint val="75000"/>
                </a:prstClr>
              </a:solidFill>
            </a:endParaRPr>
          </a:p>
        </p:txBody>
      </p:sp>
      <p:sp>
        <p:nvSpPr>
          <p:cNvPr id="9" name="TextBox 8"/>
          <p:cNvSpPr txBox="1"/>
          <p:nvPr/>
        </p:nvSpPr>
        <p:spPr>
          <a:xfrm>
            <a:off x="76200" y="609600"/>
            <a:ext cx="8991599" cy="6740307"/>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Toss the pair of coins 50 times and record your results for each toss with a tally mark in the appropriate column.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a:t>
            </a:r>
            <a:r>
              <a:rPr lang="en-US" b="0" dirty="0">
                <a:solidFill>
                  <a:prstClr val="black"/>
                </a:solidFill>
                <a:latin typeface="Arial" pitchFamily="34" charset="0"/>
                <a:cs typeface="Arial" pitchFamily="34" charset="0"/>
              </a:rPr>
              <a:t>may wish to toss the coins 25 times while your partner records the results, and then switch duties.</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If your first toss gives you a heads-tails combination, put a tally mark in the heads-tails column, and repeat that procedure for each of your 50 tosses.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When you have tossed the pair of coins a total of 50 times, find the total number of tallies for each column. The three totals should have a sum of 50.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Find the percentage of each combination of tosses. </a:t>
            </a:r>
            <a:endParaRPr lang="en-US" b="0" dirty="0" smtClean="0">
              <a:solidFill>
                <a:prstClr val="black"/>
              </a:solidFill>
              <a:latin typeface="Arial" pitchFamily="34" charset="0"/>
              <a:cs typeface="Arial" pitchFamily="34" charset="0"/>
            </a:endParaRPr>
          </a:p>
          <a:p>
            <a:pPr algn="ctr" fontAlgn="auto">
              <a:spcBef>
                <a:spcPts val="0"/>
              </a:spcBef>
              <a:spcAft>
                <a:spcPts val="0"/>
              </a:spcAft>
            </a:pPr>
            <a:r>
              <a:rPr lang="en-US" dirty="0" smtClean="0">
                <a:solidFill>
                  <a:srgbClr val="C00000"/>
                </a:solidFill>
                <a:latin typeface="Arial" pitchFamily="34" charset="0"/>
                <a:cs typeface="Arial" pitchFamily="34" charset="0"/>
              </a:rPr>
              <a:t>Example</a:t>
            </a:r>
            <a:r>
              <a:rPr lang="en-US" dirty="0">
                <a:solidFill>
                  <a:srgbClr val="C00000"/>
                </a:solidFill>
                <a:latin typeface="Arial" pitchFamily="34" charset="0"/>
                <a:cs typeface="Arial" pitchFamily="34" charset="0"/>
              </a:rPr>
              <a:t>: 14 out of 50 = 14 ÷ 50 = 0.28 = 28%</a:t>
            </a:r>
            <a:endParaRPr lang="en-US" b="0" dirty="0">
              <a:solidFill>
                <a:srgbClr val="C00000"/>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Do </a:t>
            </a:r>
            <a:r>
              <a:rPr lang="en-US" b="0" dirty="0">
                <a:solidFill>
                  <a:prstClr val="black"/>
                </a:solidFill>
                <a:latin typeface="Arial" pitchFamily="34" charset="0"/>
                <a:cs typeface="Arial" pitchFamily="34" charset="0"/>
              </a:rPr>
              <a:t>the same for each total number of tosses for each of the three possible combinations.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Once </a:t>
            </a:r>
            <a:r>
              <a:rPr lang="en-US" b="0" dirty="0">
                <a:solidFill>
                  <a:prstClr val="black"/>
                </a:solidFill>
                <a:latin typeface="Arial" pitchFamily="34" charset="0"/>
                <a:cs typeface="Arial" pitchFamily="34" charset="0"/>
              </a:rPr>
              <a:t>you have your three percentages, the sum of those percentages should equal 100% to represent the whole set of tosses. </a:t>
            </a: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891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127</a:t>
            </a:fld>
            <a:endParaRPr lang="en-US">
              <a:solidFill>
                <a:prstClr val="black">
                  <a:tint val="75000"/>
                </a:prstClr>
              </a:solidFill>
            </a:endParaRPr>
          </a:p>
        </p:txBody>
      </p:sp>
      <p:sp>
        <p:nvSpPr>
          <p:cNvPr id="9" name="TextBox 8"/>
          <p:cNvSpPr txBox="1"/>
          <p:nvPr/>
        </p:nvSpPr>
        <p:spPr>
          <a:xfrm>
            <a:off x="76200" y="609600"/>
            <a:ext cx="8991599" cy="6740307"/>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After you have completed your 50 tosses of the pair of coins, answer </a:t>
            </a:r>
            <a:r>
              <a:rPr lang="en-US" b="0" dirty="0">
                <a:solidFill>
                  <a:prstClr val="black"/>
                </a:solidFill>
                <a:latin typeface="Arial" pitchFamily="34" charset="0"/>
                <a:cs typeface="Arial" pitchFamily="34" charset="0"/>
              </a:rPr>
              <a:t>the following </a:t>
            </a:r>
            <a:r>
              <a:rPr lang="en-US" b="0" dirty="0" smtClean="0">
                <a:solidFill>
                  <a:prstClr val="black"/>
                </a:solidFill>
                <a:latin typeface="Arial" pitchFamily="34" charset="0"/>
                <a:cs typeface="Arial" pitchFamily="34" charset="0"/>
              </a:rPr>
              <a:t>questions:</a:t>
            </a:r>
          </a:p>
          <a:p>
            <a:pPr marL="800100" lvl="1"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How </a:t>
            </a:r>
            <a:r>
              <a:rPr lang="en-US" b="0" dirty="0">
                <a:solidFill>
                  <a:prstClr val="black"/>
                </a:solidFill>
                <a:latin typeface="Arial" pitchFamily="34" charset="0"/>
                <a:cs typeface="Arial" pitchFamily="34" charset="0"/>
              </a:rPr>
              <a:t>do your percentages for the different combinations compare? </a:t>
            </a:r>
            <a:endParaRPr lang="en-US" b="0" dirty="0" smtClean="0">
              <a:solidFill>
                <a:prstClr val="black"/>
              </a:solidFill>
              <a:latin typeface="Arial" pitchFamily="34" charset="0"/>
              <a:cs typeface="Arial" pitchFamily="34" charset="0"/>
            </a:endParaRPr>
          </a:p>
          <a:p>
            <a:pPr marL="800100" lvl="1"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Do </a:t>
            </a:r>
            <a:r>
              <a:rPr lang="en-US" b="0" dirty="0">
                <a:solidFill>
                  <a:prstClr val="black"/>
                </a:solidFill>
                <a:latin typeface="Arial" pitchFamily="34" charset="0"/>
                <a:cs typeface="Arial" pitchFamily="34" charset="0"/>
              </a:rPr>
              <a:t>the three percentages vary much in size? </a:t>
            </a:r>
            <a:endParaRPr lang="en-US" b="0" dirty="0" smtClean="0">
              <a:solidFill>
                <a:prstClr val="black"/>
              </a:solidFill>
              <a:latin typeface="Arial" pitchFamily="34" charset="0"/>
              <a:cs typeface="Arial" pitchFamily="34" charset="0"/>
            </a:endParaRPr>
          </a:p>
          <a:p>
            <a:pPr marL="800100" lvl="1"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How </a:t>
            </a:r>
            <a:r>
              <a:rPr lang="en-US" b="0" dirty="0">
                <a:solidFill>
                  <a:prstClr val="black"/>
                </a:solidFill>
                <a:latin typeface="Arial" pitchFamily="34" charset="0"/>
                <a:cs typeface="Arial" pitchFamily="34" charset="0"/>
              </a:rPr>
              <a:t>do your percentages compare to other groups’ </a:t>
            </a:r>
            <a:r>
              <a:rPr lang="en-US" b="0" dirty="0" smtClean="0">
                <a:solidFill>
                  <a:prstClr val="black"/>
                </a:solidFill>
                <a:latin typeface="Arial" pitchFamily="34" charset="0"/>
                <a:cs typeface="Arial" pitchFamily="34" charset="0"/>
              </a:rPr>
              <a:t>percentages?  Are </a:t>
            </a:r>
            <a:r>
              <a:rPr lang="en-US" b="0" dirty="0">
                <a:solidFill>
                  <a:prstClr val="black"/>
                </a:solidFill>
                <a:latin typeface="Arial" pitchFamily="34" charset="0"/>
                <a:cs typeface="Arial" pitchFamily="34" charset="0"/>
              </a:rPr>
              <a:t>they similar?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In </a:t>
            </a:r>
            <a:r>
              <a:rPr lang="en-US" b="0" dirty="0">
                <a:solidFill>
                  <a:prstClr val="black"/>
                </a:solidFill>
                <a:latin typeface="Arial" pitchFamily="34" charset="0"/>
                <a:cs typeface="Arial" pitchFamily="34" charset="0"/>
              </a:rPr>
              <a:t>examining these percentages, what we are looking at is the </a:t>
            </a:r>
            <a:r>
              <a:rPr lang="en-US" dirty="0">
                <a:solidFill>
                  <a:srgbClr val="C00000"/>
                </a:solidFill>
                <a:latin typeface="Arial" pitchFamily="34" charset="0"/>
                <a:cs typeface="Arial" pitchFamily="34" charset="0"/>
              </a:rPr>
              <a:t>probability</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of tossing a certain combination of heads and tails.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In </a:t>
            </a:r>
            <a:r>
              <a:rPr lang="en-US" b="0" dirty="0">
                <a:solidFill>
                  <a:prstClr val="black"/>
                </a:solidFill>
                <a:latin typeface="Arial" pitchFamily="34" charset="0"/>
                <a:cs typeface="Arial" pitchFamily="34" charset="0"/>
              </a:rPr>
              <a:t>other words, we are getting an idea of how likely is it that your two coins will land on any of the three possible combinations of heads and tails on any given toss of the two coins.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If you didn’t catch the connection between this exercise and the inheritance of traits, the next slide offers further information.</a:t>
            </a:r>
            <a:endParaRPr lang="en-US" b="0" dirty="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8202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4a – Inherited Traits: A Genetic Coin Toss?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128</a:t>
            </a:fld>
            <a:endParaRPr lang="en-US">
              <a:solidFill>
                <a:prstClr val="black">
                  <a:tint val="75000"/>
                </a:prstClr>
              </a:solidFill>
            </a:endParaRPr>
          </a:p>
        </p:txBody>
      </p:sp>
      <p:sp>
        <p:nvSpPr>
          <p:cNvPr id="9" name="TextBox 8"/>
          <p:cNvSpPr txBox="1"/>
          <p:nvPr/>
        </p:nvSpPr>
        <p:spPr>
          <a:xfrm>
            <a:off x="76200" y="609600"/>
            <a:ext cx="8991599" cy="6617196"/>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Whether or </a:t>
            </a:r>
            <a:r>
              <a:rPr lang="en-US" b="0" dirty="0">
                <a:solidFill>
                  <a:prstClr val="black"/>
                </a:solidFill>
                <a:latin typeface="Arial" pitchFamily="34" charset="0"/>
                <a:cs typeface="Arial" pitchFamily="34" charset="0"/>
              </a:rPr>
              <a:t>not you possess a certain trait depends on the combination of alleles from your </a:t>
            </a:r>
            <a:r>
              <a:rPr lang="en-US" b="0" dirty="0" smtClean="0">
                <a:solidFill>
                  <a:prstClr val="black"/>
                </a:solidFill>
                <a:latin typeface="Arial" pitchFamily="34" charset="0"/>
                <a:cs typeface="Arial" pitchFamily="34" charset="0"/>
              </a:rPr>
              <a:t>parents.</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For a given </a:t>
            </a:r>
            <a:r>
              <a:rPr lang="en-US" b="0" dirty="0">
                <a:solidFill>
                  <a:prstClr val="black"/>
                </a:solidFill>
                <a:latin typeface="Arial" pitchFamily="34" charset="0"/>
                <a:cs typeface="Arial" pitchFamily="34" charset="0"/>
              </a:rPr>
              <a:t>trait, an individual has two alleles for that </a:t>
            </a:r>
            <a:r>
              <a:rPr lang="en-US" b="0" dirty="0" smtClean="0">
                <a:solidFill>
                  <a:prstClr val="black"/>
                </a:solidFill>
                <a:latin typeface="Arial" pitchFamily="34" charset="0"/>
                <a:cs typeface="Arial" pitchFamily="34" charset="0"/>
              </a:rPr>
              <a:t>trait (one from their mother, and one from their father).</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This could be two dominant alleles, two recessive alleles, or one of each, depending on which alleles each parent has.</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For </a:t>
            </a:r>
            <a:r>
              <a:rPr lang="en-US" b="0" dirty="0">
                <a:solidFill>
                  <a:prstClr val="black"/>
                </a:solidFill>
                <a:latin typeface="Arial" pitchFamily="34" charset="0"/>
                <a:cs typeface="Arial" pitchFamily="34" charset="0"/>
              </a:rPr>
              <a:t>example, if one parent has only two recessive alleles, they can only pass on a recessive allele to each child they have</a:t>
            </a:r>
            <a:r>
              <a:rPr lang="en-US" b="0" dirty="0" smtClean="0">
                <a:solidFill>
                  <a:prstClr val="black"/>
                </a:solidFill>
                <a:latin typeface="Arial" pitchFamily="34" charset="0"/>
                <a:cs typeface="Arial" pitchFamily="34" charset="0"/>
              </a:rPr>
              <a:t>.</a:t>
            </a:r>
          </a:p>
          <a:p>
            <a:pPr marL="800100" lvl="1" indent="-342900" fontAlgn="auto">
              <a:spcBef>
                <a:spcPts val="0"/>
              </a:spcBef>
              <a:spcAft>
                <a:spcPts val="0"/>
              </a:spcAft>
              <a:buFont typeface="Wingdings" pitchFamily="2" charset="2"/>
              <a:buChar char="q"/>
            </a:pPr>
            <a:r>
              <a:rPr lang="en-US" sz="2200" b="0" dirty="0" smtClean="0">
                <a:solidFill>
                  <a:prstClr val="black"/>
                </a:solidFill>
                <a:latin typeface="Arial" pitchFamily="34" charset="0"/>
                <a:cs typeface="Arial" pitchFamily="34" charset="0"/>
              </a:rPr>
              <a:t>To further relate this to coins, this would be like the one coin that represents that parent having two tails  However</a:t>
            </a:r>
            <a:r>
              <a:rPr lang="en-US" sz="2200" b="0" dirty="0">
                <a:solidFill>
                  <a:prstClr val="black"/>
                </a:solidFill>
                <a:latin typeface="Arial" pitchFamily="34" charset="0"/>
                <a:cs typeface="Arial" pitchFamily="34" charset="0"/>
              </a:rPr>
              <a:t>, if a parent has one dominant and one recessive allele, they could pass on either of those two to each </a:t>
            </a:r>
            <a:r>
              <a:rPr lang="en-US" sz="2200" b="0" dirty="0" smtClean="0">
                <a:solidFill>
                  <a:prstClr val="black"/>
                </a:solidFill>
                <a:latin typeface="Arial" pitchFamily="34" charset="0"/>
                <a:cs typeface="Arial" pitchFamily="34" charset="0"/>
              </a:rPr>
              <a:t>child (a coin with heads and tails).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This </a:t>
            </a:r>
            <a:r>
              <a:rPr lang="en-US" b="0" dirty="0">
                <a:solidFill>
                  <a:prstClr val="black"/>
                </a:solidFill>
                <a:latin typeface="Arial" pitchFamily="34" charset="0"/>
                <a:cs typeface="Arial" pitchFamily="34" charset="0"/>
              </a:rPr>
              <a:t>is why, </a:t>
            </a:r>
            <a:r>
              <a:rPr lang="en-US" b="0" dirty="0" smtClean="0">
                <a:solidFill>
                  <a:prstClr val="black"/>
                </a:solidFill>
                <a:latin typeface="Arial" pitchFamily="34" charset="0"/>
                <a:cs typeface="Arial" pitchFamily="34" charset="0"/>
              </a:rPr>
              <a:t>if </a:t>
            </a:r>
            <a:r>
              <a:rPr lang="en-US" b="0" dirty="0">
                <a:solidFill>
                  <a:prstClr val="black"/>
                </a:solidFill>
                <a:latin typeface="Arial" pitchFamily="34" charset="0"/>
                <a:cs typeface="Arial" pitchFamily="34" charset="0"/>
              </a:rPr>
              <a:t>you have one parent with freckles, and one parent without, you may have freckles while a brother or sister does not.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The </a:t>
            </a:r>
            <a:r>
              <a:rPr lang="en-US" dirty="0">
                <a:solidFill>
                  <a:srgbClr val="C00000"/>
                </a:solidFill>
                <a:latin typeface="Arial" pitchFamily="34" charset="0"/>
                <a:cs typeface="Arial" pitchFamily="34" charset="0"/>
              </a:rPr>
              <a:t>probability</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of having a particular trait depends on the combination of genes for that trait from your parents. </a:t>
            </a: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1266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129</a:t>
            </a:fld>
            <a:endParaRPr lang="en-US">
              <a:solidFill>
                <a:prstClr val="black">
                  <a:tint val="75000"/>
                </a:prstClr>
              </a:solidFill>
            </a:endParaRPr>
          </a:p>
        </p:txBody>
      </p:sp>
      <p:sp>
        <p:nvSpPr>
          <p:cNvPr id="9" name="TextBox 8"/>
          <p:cNvSpPr txBox="1"/>
          <p:nvPr/>
        </p:nvSpPr>
        <p:spPr>
          <a:xfrm>
            <a:off x="76200" y="609600"/>
            <a:ext cx="8991599" cy="6370975"/>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In this activity, you </a:t>
            </a:r>
            <a:r>
              <a:rPr lang="en-US" b="0" dirty="0" smtClean="0">
                <a:solidFill>
                  <a:prstClr val="black"/>
                </a:solidFill>
                <a:latin typeface="Arial" pitchFamily="34" charset="0"/>
                <a:cs typeface="Arial" pitchFamily="34" charset="0"/>
              </a:rPr>
              <a:t>will explore the inheritance of traits by </a:t>
            </a:r>
            <a:r>
              <a:rPr lang="en-US" b="0" dirty="0">
                <a:solidFill>
                  <a:prstClr val="black"/>
                </a:solidFill>
                <a:latin typeface="Arial" pitchFamily="34" charset="0"/>
                <a:cs typeface="Arial" pitchFamily="34" charset="0"/>
              </a:rPr>
              <a:t>creating a description of yourself </a:t>
            </a:r>
            <a:r>
              <a:rPr lang="en-US" b="0" dirty="0" smtClean="0">
                <a:solidFill>
                  <a:prstClr val="black"/>
                </a:solidFill>
                <a:latin typeface="Arial" pitchFamily="34" charset="0"/>
                <a:cs typeface="Arial" pitchFamily="34" charset="0"/>
              </a:rPr>
              <a:t>based on several traits.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a:t>
            </a:r>
            <a:r>
              <a:rPr lang="en-US" b="0" dirty="0">
                <a:solidFill>
                  <a:prstClr val="black"/>
                </a:solidFill>
                <a:latin typeface="Arial" pitchFamily="34" charset="0"/>
                <a:cs typeface="Arial" pitchFamily="34" charset="0"/>
              </a:rPr>
              <a:t>are also going to list </a:t>
            </a:r>
            <a:r>
              <a:rPr lang="en-US" b="0" dirty="0" smtClean="0">
                <a:solidFill>
                  <a:prstClr val="black"/>
                </a:solidFill>
                <a:latin typeface="Arial" pitchFamily="34" charset="0"/>
                <a:cs typeface="Arial" pitchFamily="34" charset="0"/>
              </a:rPr>
              <a:t>traits </a:t>
            </a:r>
            <a:r>
              <a:rPr lang="en-US" b="0" dirty="0">
                <a:solidFill>
                  <a:prstClr val="black"/>
                </a:solidFill>
                <a:latin typeface="Arial" pitchFamily="34" charset="0"/>
                <a:cs typeface="Arial" pitchFamily="34" charset="0"/>
              </a:rPr>
              <a:t>of two other members of your family, like parents, grandparents, or other relatives.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You </a:t>
            </a:r>
            <a:r>
              <a:rPr lang="en-US" b="0" dirty="0">
                <a:solidFill>
                  <a:prstClr val="black"/>
                </a:solidFill>
                <a:latin typeface="Arial" pitchFamily="34" charset="0"/>
                <a:cs typeface="Arial" pitchFamily="34" charset="0"/>
              </a:rPr>
              <a:t>will then compare the description of yourself to the descriptions of your family </a:t>
            </a:r>
            <a:r>
              <a:rPr lang="en-US" b="0" dirty="0" smtClean="0">
                <a:solidFill>
                  <a:prstClr val="black"/>
                </a:solidFill>
                <a:latin typeface="Arial" pitchFamily="34" charset="0"/>
                <a:cs typeface="Arial" pitchFamily="34" charset="0"/>
              </a:rPr>
              <a:t>members, and use this information to help you think about how those traits might be inherited.</a:t>
            </a:r>
            <a:endParaRPr lang="en-US" b="0" dirty="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On </a:t>
            </a:r>
            <a:r>
              <a:rPr lang="en-US" b="0" dirty="0">
                <a:solidFill>
                  <a:prstClr val="black"/>
                </a:solidFill>
                <a:latin typeface="Arial" pitchFamily="34" charset="0"/>
                <a:cs typeface="Arial" pitchFamily="34" charset="0"/>
              </a:rPr>
              <a:t>a blank sheet of paper, divide the sheet into four columns and draw lines down the paper to separate the columns.</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The first column will be the inherited traits you will compare between family members. Write “Traits” at the top of this column.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Write your name at the top of the second column.</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Write the name of one family member at the top of the third column.</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Write the name of the other family member at the top of the fourth column</a:t>
            </a:r>
            <a:r>
              <a:rPr lang="en-US" b="0" dirty="0" smtClean="0">
                <a:solidFill>
                  <a:prstClr val="black"/>
                </a:solidFill>
                <a:latin typeface="Arial" pitchFamily="34" charset="0"/>
                <a:cs typeface="Arial" pitchFamily="34" charset="0"/>
              </a:rPr>
              <a:t>.</a:t>
            </a: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125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8FEF1A9-0D1E-48A1-913E-0A68F97E1F99}" type="slidenum">
              <a:rPr lang="en-US"/>
              <a:pPr>
                <a:defRPr/>
              </a:pPr>
              <a:t>13</a:t>
            </a:fld>
            <a:endParaRPr lang="en-US"/>
          </a:p>
        </p:txBody>
      </p:sp>
      <p:sp>
        <p:nvSpPr>
          <p:cNvPr id="11267" name="Rectangle 3"/>
          <p:cNvSpPr>
            <a:spLocks noGrp="1" noChangeArrowheads="1"/>
          </p:cNvSpPr>
          <p:nvPr>
            <p:ph type="body" idx="1"/>
          </p:nvPr>
        </p:nvSpPr>
        <p:spPr>
          <a:xfrm>
            <a:off x="457200" y="304800"/>
            <a:ext cx="8229600" cy="5821363"/>
          </a:xfrm>
        </p:spPr>
        <p:txBody>
          <a:bodyPr/>
          <a:lstStyle/>
          <a:p>
            <a:pPr eaLnBrk="1" hangingPunct="1">
              <a:buFont typeface="Wingdings" pitchFamily="2" charset="2"/>
              <a:buChar char="q"/>
              <a:defRPr/>
            </a:pPr>
            <a:r>
              <a:rPr lang="en-US" sz="2400" b="1" dirty="0" smtClean="0">
                <a:latin typeface="+mj-lt"/>
              </a:rPr>
              <a:t>The genes one parent passes on to its offspring may be the </a:t>
            </a:r>
            <a:r>
              <a:rPr lang="en-US" sz="2400" b="1" dirty="0" smtClean="0">
                <a:solidFill>
                  <a:srgbClr val="3E52E2"/>
                </a:solidFill>
                <a:latin typeface="+mj-lt"/>
              </a:rPr>
              <a:t>same or different</a:t>
            </a:r>
            <a:r>
              <a:rPr lang="en-US" sz="2400" b="1" dirty="0" smtClean="0">
                <a:latin typeface="+mj-lt"/>
              </a:rPr>
              <a:t> than the ones the other parent provides. </a:t>
            </a:r>
          </a:p>
          <a:p>
            <a:pPr lvl="1" eaLnBrk="1" hangingPunct="1">
              <a:buFont typeface="Wingdings" pitchFamily="2" charset="2"/>
              <a:buChar char="q"/>
              <a:defRPr/>
            </a:pPr>
            <a:r>
              <a:rPr lang="en-US" sz="2400" b="1" dirty="0" smtClean="0">
                <a:latin typeface="+mj-lt"/>
              </a:rPr>
              <a:t>Genes for the same trait may differ chemically. </a:t>
            </a:r>
          </a:p>
          <a:p>
            <a:pPr eaLnBrk="1" hangingPunct="1">
              <a:buFont typeface="Wingdings" pitchFamily="2" charset="2"/>
              <a:buChar char="q"/>
              <a:defRPr/>
            </a:pPr>
            <a:endParaRPr lang="en-US" sz="2400" b="1" dirty="0" smtClean="0">
              <a:latin typeface="+mj-lt"/>
            </a:endParaRPr>
          </a:p>
          <a:p>
            <a:pPr eaLnBrk="1" hangingPunct="1">
              <a:buFont typeface="Wingdings" pitchFamily="2" charset="2"/>
              <a:buChar char="q"/>
              <a:defRPr/>
            </a:pPr>
            <a:r>
              <a:rPr lang="en-US" sz="2400" b="1" dirty="0" smtClean="0">
                <a:latin typeface="+mj-lt"/>
              </a:rPr>
              <a:t>These chemical variants of a gene are called </a:t>
            </a:r>
            <a:r>
              <a:rPr lang="en-US" sz="2400" b="1" dirty="0" smtClean="0">
                <a:solidFill>
                  <a:srgbClr val="3E52E2"/>
                </a:solidFill>
                <a:latin typeface="+mj-lt"/>
              </a:rPr>
              <a:t>alleles</a:t>
            </a:r>
            <a:r>
              <a:rPr lang="en-US" sz="2400" b="1" dirty="0" smtClean="0">
                <a:latin typeface="+mj-lt"/>
              </a:rPr>
              <a:t>. </a:t>
            </a:r>
          </a:p>
          <a:p>
            <a:pPr eaLnBrk="1" hangingPunct="1">
              <a:buFont typeface="Wingdings" pitchFamily="2" charset="2"/>
              <a:buChar char="q"/>
              <a:defRPr/>
            </a:pPr>
            <a:endParaRPr lang="en-US" sz="2400" b="1" dirty="0" smtClean="0">
              <a:latin typeface="+mj-lt"/>
            </a:endParaRPr>
          </a:p>
          <a:p>
            <a:pPr eaLnBrk="1" hangingPunct="1">
              <a:buFont typeface="Wingdings" pitchFamily="2" charset="2"/>
              <a:buChar char="q"/>
              <a:defRPr/>
            </a:pPr>
            <a:r>
              <a:rPr lang="en-US" sz="2400" b="1" dirty="0" smtClean="0">
                <a:latin typeface="+mj-lt"/>
              </a:rPr>
              <a:t>The chemical differences occur as differences in the </a:t>
            </a:r>
            <a:r>
              <a:rPr lang="en-US" sz="2400" b="1" dirty="0" smtClean="0">
                <a:solidFill>
                  <a:srgbClr val="3E52E2"/>
                </a:solidFill>
                <a:latin typeface="+mj-lt"/>
              </a:rPr>
              <a:t>order or sequence</a:t>
            </a:r>
            <a:r>
              <a:rPr lang="en-US" sz="2400" b="1" dirty="0" smtClean="0">
                <a:latin typeface="+mj-lt"/>
              </a:rPr>
              <a:t> of nucleotide base pairs on the rungs of the DNA ladder. </a:t>
            </a:r>
          </a:p>
          <a:p>
            <a:pPr eaLnBrk="1" hangingPunct="1">
              <a:buFont typeface="Wingdings" pitchFamily="2" charset="2"/>
              <a:buChar char="q"/>
              <a:defRPr/>
            </a:pPr>
            <a:endParaRPr lang="en-US" sz="2400" b="1" dirty="0" smtClean="0">
              <a:latin typeface="+mj-lt"/>
            </a:endParaRPr>
          </a:p>
          <a:p>
            <a:pPr eaLnBrk="1" hangingPunct="1">
              <a:buFont typeface="Wingdings" pitchFamily="2" charset="2"/>
              <a:buChar char="q"/>
              <a:defRPr/>
            </a:pPr>
            <a:r>
              <a:rPr lang="en-US" sz="2400" b="1" dirty="0" smtClean="0">
                <a:latin typeface="+mj-lt"/>
              </a:rPr>
              <a:t>The differences between individuals and between the species of all organisms are </a:t>
            </a:r>
            <a:r>
              <a:rPr lang="en-US" sz="2400" b="1" dirty="0" smtClean="0">
                <a:solidFill>
                  <a:srgbClr val="3E52E2"/>
                </a:solidFill>
                <a:latin typeface="+mj-lt"/>
              </a:rPr>
              <a:t>determined by the sequences of nucleotide bases</a:t>
            </a:r>
            <a:r>
              <a:rPr lang="en-US" sz="2400" b="1" dirty="0" smtClean="0">
                <a:latin typeface="+mj-lt"/>
              </a:rPr>
              <a:t> on the rungs of each DNA molecule.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130</a:t>
            </a:fld>
            <a:endParaRPr lang="en-US">
              <a:solidFill>
                <a:prstClr val="black">
                  <a:tint val="75000"/>
                </a:prstClr>
              </a:solidFill>
            </a:endParaRPr>
          </a:p>
        </p:txBody>
      </p:sp>
      <p:sp>
        <p:nvSpPr>
          <p:cNvPr id="9" name="TextBox 8"/>
          <p:cNvSpPr txBox="1"/>
          <p:nvPr/>
        </p:nvSpPr>
        <p:spPr>
          <a:xfrm>
            <a:off x="76200" y="609600"/>
            <a:ext cx="8991599" cy="6370975"/>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Under </a:t>
            </a:r>
            <a:r>
              <a:rPr lang="en-US" b="0" dirty="0">
                <a:solidFill>
                  <a:prstClr val="black"/>
                </a:solidFill>
                <a:latin typeface="Arial" pitchFamily="34" charset="0"/>
                <a:cs typeface="Arial" pitchFamily="34" charset="0"/>
              </a:rPr>
              <a:t>the column labeled “Traits,” list several easily-observed traits that are of interest to you.  Try to think of at least 3-5 traits to examine in yourself and your chosen family members.</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If you or a family member have a particular trait, write “yes” in the table in the row representing that trait.  If you or a family member do not possess a certain trait, write “no” in the row representing that trait.  Alternatively</a:t>
            </a:r>
            <a:r>
              <a:rPr lang="en-US" b="0" dirty="0">
                <a:solidFill>
                  <a:prstClr val="black"/>
                </a:solidFill>
                <a:latin typeface="Arial" pitchFamily="34" charset="0"/>
                <a:cs typeface="Arial" pitchFamily="34" charset="0"/>
              </a:rPr>
              <a:t>, if you are examining a trait that might take several forms (like hair color or eye color), you may </a:t>
            </a:r>
            <a:r>
              <a:rPr lang="en-US" b="0" dirty="0" smtClean="0">
                <a:solidFill>
                  <a:prstClr val="black"/>
                </a:solidFill>
                <a:latin typeface="Arial" pitchFamily="34" charset="0"/>
                <a:cs typeface="Arial" pitchFamily="34" charset="0"/>
              </a:rPr>
              <a:t>assign simple </a:t>
            </a:r>
            <a:r>
              <a:rPr lang="en-US" b="0" dirty="0">
                <a:solidFill>
                  <a:prstClr val="black"/>
                </a:solidFill>
                <a:latin typeface="Arial" pitchFamily="34" charset="0"/>
                <a:cs typeface="Arial" pitchFamily="34" charset="0"/>
              </a:rPr>
              <a:t>descriptor words for these traits</a:t>
            </a:r>
            <a:r>
              <a:rPr lang="en-US" b="0" dirty="0" smtClean="0">
                <a:solidFill>
                  <a:prstClr val="black"/>
                </a:solidFill>
                <a:latin typeface="Arial" pitchFamily="34" charset="0"/>
                <a:cs typeface="Arial" pitchFamily="34" charset="0"/>
              </a:rPr>
              <a:t>.</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Complete as much of the table as possible in class, then take the list home to complete for family members since you may need to be with the family members to examine their traits.</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Compare your findings with the class and share unusual or interesting things you found out about your family’s traits.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Now think about and discuss the following questions:</a:t>
            </a:r>
          </a:p>
          <a:p>
            <a:pPr marL="800100" lvl="1"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Are there similarities among traits in your family? </a:t>
            </a:r>
          </a:p>
          <a:p>
            <a:pPr marL="800100" lvl="1"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What differences did you find?</a:t>
            </a:r>
          </a:p>
        </p:txBody>
      </p:sp>
    </p:spTree>
    <p:extLst>
      <p:ext uri="{BB962C8B-B14F-4D97-AF65-F5344CB8AC3E}">
        <p14:creationId xmlns:p14="http://schemas.microsoft.com/office/powerpoint/2010/main" val="37815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131</a:t>
            </a:fld>
            <a:endParaRPr lang="en-US">
              <a:solidFill>
                <a:prstClr val="black">
                  <a:tint val="75000"/>
                </a:prstClr>
              </a:solidFill>
            </a:endParaRPr>
          </a:p>
        </p:txBody>
      </p:sp>
      <p:sp>
        <p:nvSpPr>
          <p:cNvPr id="9" name="TextBox 8"/>
          <p:cNvSpPr txBox="1"/>
          <p:nvPr/>
        </p:nvSpPr>
        <p:spPr>
          <a:xfrm>
            <a:off x="76200" y="609600"/>
            <a:ext cx="8991599" cy="5632311"/>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Now </a:t>
            </a:r>
            <a:r>
              <a:rPr lang="en-US" b="0" dirty="0">
                <a:solidFill>
                  <a:prstClr val="black"/>
                </a:solidFill>
                <a:latin typeface="Arial" pitchFamily="34" charset="0"/>
                <a:cs typeface="Arial" pitchFamily="34" charset="0"/>
              </a:rPr>
              <a:t>let’s look back at the earlier example of freckles.</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Your teacher will poll the class to find out the number of students in the class with and without freckles.</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Look first at the number of students with freckles. </a:t>
            </a:r>
          </a:p>
          <a:p>
            <a:pPr marL="800100" lvl="1"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Does the number represent most of the class, or a small portion of the class?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Using a </a:t>
            </a:r>
            <a:r>
              <a:rPr lang="en-US" dirty="0">
                <a:solidFill>
                  <a:srgbClr val="C00000"/>
                </a:solidFill>
                <a:latin typeface="Arial" pitchFamily="34" charset="0"/>
                <a:cs typeface="Arial" pitchFamily="34" charset="0"/>
              </a:rPr>
              <a:t>ratio</a:t>
            </a:r>
            <a:r>
              <a:rPr lang="en-US" b="0" dirty="0">
                <a:solidFill>
                  <a:prstClr val="black"/>
                </a:solidFill>
                <a:latin typeface="Arial" pitchFamily="34" charset="0"/>
                <a:cs typeface="Arial" pitchFamily="34" charset="0"/>
              </a:rPr>
              <a:t>, compare the number of students with freckles to the total number of students. </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For </a:t>
            </a:r>
            <a:r>
              <a:rPr lang="en-US" b="0" dirty="0">
                <a:solidFill>
                  <a:prstClr val="black"/>
                </a:solidFill>
                <a:latin typeface="Arial" pitchFamily="34" charset="0"/>
                <a:cs typeface="Arial" pitchFamily="34" charset="0"/>
              </a:rPr>
              <a:t>instance, if there are 28 students in the class and 7 of those students have freckles, the ratio will be 7:28. </a:t>
            </a:r>
          </a:p>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Using </a:t>
            </a:r>
            <a:r>
              <a:rPr lang="en-US" b="0" dirty="0">
                <a:solidFill>
                  <a:prstClr val="black"/>
                </a:solidFill>
                <a:latin typeface="Arial" pitchFamily="34" charset="0"/>
                <a:cs typeface="Arial" pitchFamily="34" charset="0"/>
              </a:rPr>
              <a:t>that ratio, find the percentage of students in your class that have freckles. </a:t>
            </a:r>
          </a:p>
          <a:p>
            <a:pPr marL="342900" indent="-342900" fontAlgn="auto">
              <a:spcBef>
                <a:spcPts val="0"/>
              </a:spcBef>
              <a:spcAft>
                <a:spcPts val="0"/>
              </a:spcAft>
              <a:buFont typeface="Wingdings" pitchFamily="2" charset="2"/>
              <a:buChar char="q"/>
            </a:pPr>
            <a:r>
              <a:rPr lang="en-US" dirty="0">
                <a:solidFill>
                  <a:prstClr val="black"/>
                </a:solidFill>
                <a:latin typeface="Arial" pitchFamily="34" charset="0"/>
                <a:cs typeface="Arial" pitchFamily="34" charset="0"/>
              </a:rPr>
              <a:t> </a:t>
            </a:r>
            <a:r>
              <a:rPr lang="en-US" dirty="0" smtClean="0">
                <a:solidFill>
                  <a:srgbClr val="C00000"/>
                </a:solidFill>
                <a:latin typeface="Arial" pitchFamily="34" charset="0"/>
                <a:cs typeface="Arial" pitchFamily="34" charset="0"/>
              </a:rPr>
              <a:t>Example</a:t>
            </a:r>
            <a:r>
              <a:rPr lang="en-US" dirty="0">
                <a:solidFill>
                  <a:srgbClr val="C00000"/>
                </a:solidFill>
                <a:latin typeface="Arial" pitchFamily="34" charset="0"/>
                <a:cs typeface="Arial" pitchFamily="34" charset="0"/>
              </a:rPr>
              <a:t>:</a:t>
            </a:r>
            <a:r>
              <a:rPr lang="en-US" b="0" dirty="0">
                <a:solidFill>
                  <a:srgbClr val="C00000"/>
                </a:solidFill>
                <a:latin typeface="Arial" pitchFamily="34" charset="0"/>
                <a:cs typeface="Arial" pitchFamily="34" charset="0"/>
              </a:rPr>
              <a:t> </a:t>
            </a:r>
            <a:r>
              <a:rPr lang="en-US" b="0" dirty="0">
                <a:solidFill>
                  <a:prstClr val="black"/>
                </a:solidFill>
                <a:latin typeface="Arial" pitchFamily="34" charset="0"/>
                <a:cs typeface="Arial" pitchFamily="34" charset="0"/>
              </a:rPr>
              <a:t>Using the 7:28 ratio, we would divide 7 by 28, for a quotient of 0.25, which is 25%, meaning 25% of the students in your class have freckles. </a:t>
            </a:r>
          </a:p>
        </p:txBody>
      </p:sp>
    </p:spTree>
    <p:extLst>
      <p:ext uri="{BB962C8B-B14F-4D97-AF65-F5344CB8AC3E}">
        <p14:creationId xmlns:p14="http://schemas.microsoft.com/office/powerpoint/2010/main" val="39534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132</a:t>
            </a:fld>
            <a:endParaRPr lang="en-US">
              <a:solidFill>
                <a:prstClr val="black">
                  <a:tint val="75000"/>
                </a:prstClr>
              </a:solidFill>
            </a:endParaRPr>
          </a:p>
        </p:txBody>
      </p:sp>
      <p:sp>
        <p:nvSpPr>
          <p:cNvPr id="9" name="TextBox 8"/>
          <p:cNvSpPr txBox="1"/>
          <p:nvPr/>
        </p:nvSpPr>
        <p:spPr>
          <a:xfrm>
            <a:off x="76200" y="609600"/>
            <a:ext cx="8991599" cy="6370975"/>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Now </a:t>
            </a:r>
            <a:r>
              <a:rPr lang="en-US" b="0" dirty="0">
                <a:solidFill>
                  <a:prstClr val="black"/>
                </a:solidFill>
                <a:latin typeface="Arial" pitchFamily="34" charset="0"/>
                <a:cs typeface="Arial" pitchFamily="34" charset="0"/>
              </a:rPr>
              <a:t>answer the following questions.  You may need to do a bit of library and/or internet research to find the answers</a:t>
            </a:r>
            <a:r>
              <a:rPr lang="en-US" b="0" dirty="0" smtClean="0">
                <a:solidFill>
                  <a:prstClr val="black"/>
                </a:solidFill>
                <a:latin typeface="Arial" pitchFamily="34" charset="0"/>
                <a:cs typeface="Arial" pitchFamily="34" charset="0"/>
              </a:rPr>
              <a:t>!</a:t>
            </a:r>
            <a:r>
              <a:rPr lang="en-US" b="0" dirty="0">
                <a:solidFill>
                  <a:prstClr val="black"/>
                </a:solidFill>
                <a:latin typeface="Arial" pitchFamily="34" charset="0"/>
                <a:cs typeface="Arial" pitchFamily="34" charset="0"/>
              </a:rPr>
              <a:t> </a:t>
            </a:r>
            <a:endParaRPr lang="en-US" b="0" dirty="0" smtClean="0">
              <a:solidFill>
                <a:prstClr val="black"/>
              </a:solidFill>
              <a:latin typeface="Arial" pitchFamily="34" charset="0"/>
              <a:cs typeface="Arial" pitchFamily="34" charset="0"/>
            </a:endParaRPr>
          </a:p>
          <a:p>
            <a:pPr fontAlgn="auto">
              <a:spcBef>
                <a:spcPts val="0"/>
              </a:spcBef>
              <a:spcAft>
                <a:spcPts val="0"/>
              </a:spcAft>
            </a:pPr>
            <a:endParaRPr lang="en-US" b="0" dirty="0">
              <a:solidFill>
                <a:prstClr val="black"/>
              </a:solidFill>
              <a:latin typeface="Arial" pitchFamily="34" charset="0"/>
              <a:cs typeface="Arial" pitchFamily="34" charset="0"/>
            </a:endParaRPr>
          </a:p>
          <a:p>
            <a:pPr fontAlgn="auto">
              <a:spcBef>
                <a:spcPts val="0"/>
              </a:spcBef>
              <a:spcAft>
                <a:spcPts val="0"/>
              </a:spcAft>
            </a:pPr>
            <a:r>
              <a:rPr lang="en-US" dirty="0" smtClean="0">
                <a:solidFill>
                  <a:srgbClr val="C00000"/>
                </a:solidFill>
                <a:latin typeface="Arial" pitchFamily="34" charset="0"/>
                <a:cs typeface="Arial" pitchFamily="34" charset="0"/>
              </a:rPr>
              <a:t>Q1: </a:t>
            </a:r>
            <a:r>
              <a:rPr lang="en-US" b="0" dirty="0" smtClean="0">
                <a:solidFill>
                  <a:prstClr val="black"/>
                </a:solidFill>
                <a:latin typeface="Arial" pitchFamily="34" charset="0"/>
                <a:cs typeface="Arial" pitchFamily="34" charset="0"/>
              </a:rPr>
              <a:t>Are </a:t>
            </a:r>
            <a:r>
              <a:rPr lang="en-US" b="0" dirty="0">
                <a:solidFill>
                  <a:prstClr val="black"/>
                </a:solidFill>
                <a:latin typeface="Arial" pitchFamily="34" charset="0"/>
                <a:cs typeface="Arial" pitchFamily="34" charset="0"/>
              </a:rPr>
              <a:t>dominant traits always the most common traits in a </a:t>
            </a:r>
            <a:endParaRPr lang="en-US" b="0" dirty="0" smtClean="0">
              <a:solidFill>
                <a:prstClr val="black"/>
              </a:solidFill>
              <a:latin typeface="Arial" pitchFamily="34" charset="0"/>
              <a:cs typeface="Arial" pitchFamily="34" charset="0"/>
            </a:endParaRPr>
          </a:p>
          <a:p>
            <a:pPr fontAlgn="auto">
              <a:spcBef>
                <a:spcPts val="0"/>
              </a:spcBef>
              <a:spcAft>
                <a:spcPts val="0"/>
              </a:spcAft>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population</a:t>
            </a:r>
            <a:r>
              <a:rPr lang="en-US" b="0" dirty="0">
                <a:solidFill>
                  <a:prstClr val="black"/>
                </a:solidFill>
                <a:latin typeface="Arial" pitchFamily="34" charset="0"/>
                <a:cs typeface="Arial" pitchFamily="34" charset="0"/>
              </a:rPr>
              <a:t>?</a:t>
            </a:r>
          </a:p>
          <a:p>
            <a:pPr fontAlgn="auto">
              <a:spcBef>
                <a:spcPts val="0"/>
              </a:spcBef>
              <a:spcAft>
                <a:spcPts val="0"/>
              </a:spcAft>
            </a:pPr>
            <a:r>
              <a:rPr lang="en-US" dirty="0" smtClean="0">
                <a:solidFill>
                  <a:srgbClr val="C00000"/>
                </a:solidFill>
                <a:latin typeface="Arial" pitchFamily="34" charset="0"/>
                <a:cs typeface="Arial" pitchFamily="34" charset="0"/>
              </a:rPr>
              <a:t>Q2: </a:t>
            </a:r>
            <a:r>
              <a:rPr lang="en-US" b="0" dirty="0" smtClean="0">
                <a:solidFill>
                  <a:prstClr val="black"/>
                </a:solidFill>
                <a:latin typeface="Arial" pitchFamily="34" charset="0"/>
                <a:cs typeface="Arial" pitchFamily="34" charset="0"/>
              </a:rPr>
              <a:t>Why </a:t>
            </a:r>
            <a:r>
              <a:rPr lang="en-US" b="0" dirty="0">
                <a:solidFill>
                  <a:prstClr val="black"/>
                </a:solidFill>
                <a:latin typeface="Arial" pitchFamily="34" charset="0"/>
                <a:cs typeface="Arial" pitchFamily="34" charset="0"/>
              </a:rPr>
              <a:t>do you think this might be the case?</a:t>
            </a:r>
          </a:p>
          <a:p>
            <a:pPr fontAlgn="auto">
              <a:spcBef>
                <a:spcPts val="0"/>
              </a:spcBef>
              <a:spcAft>
                <a:spcPts val="0"/>
              </a:spcAft>
            </a:pPr>
            <a:r>
              <a:rPr lang="en-US" dirty="0" smtClean="0">
                <a:solidFill>
                  <a:srgbClr val="C00000"/>
                </a:solidFill>
                <a:latin typeface="Arial" pitchFamily="34" charset="0"/>
                <a:cs typeface="Arial" pitchFamily="34" charset="0"/>
              </a:rPr>
              <a:t>Q3: </a:t>
            </a:r>
            <a:r>
              <a:rPr lang="en-US" b="0" dirty="0" smtClean="0">
                <a:solidFill>
                  <a:prstClr val="black"/>
                </a:solidFill>
                <a:latin typeface="Arial" pitchFamily="34" charset="0"/>
                <a:cs typeface="Arial" pitchFamily="34" charset="0"/>
              </a:rPr>
              <a:t>Did </a:t>
            </a:r>
            <a:r>
              <a:rPr lang="en-US" b="0" dirty="0">
                <a:solidFill>
                  <a:prstClr val="black"/>
                </a:solidFill>
                <a:latin typeface="Arial" pitchFamily="34" charset="0"/>
                <a:cs typeface="Arial" pitchFamily="34" charset="0"/>
              </a:rPr>
              <a:t>your results suggest that the traits you selected are </a:t>
            </a:r>
            <a:endParaRPr lang="en-US" b="0" dirty="0" smtClean="0">
              <a:solidFill>
                <a:prstClr val="black"/>
              </a:solidFill>
              <a:latin typeface="Arial" pitchFamily="34" charset="0"/>
              <a:cs typeface="Arial" pitchFamily="34" charset="0"/>
            </a:endParaRPr>
          </a:p>
          <a:p>
            <a:pPr fontAlgn="auto">
              <a:spcBef>
                <a:spcPts val="0"/>
              </a:spcBef>
              <a:spcAft>
                <a:spcPts val="0"/>
              </a:spcAft>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inherited </a:t>
            </a:r>
            <a:r>
              <a:rPr lang="en-US" b="0" dirty="0">
                <a:solidFill>
                  <a:prstClr val="black"/>
                </a:solidFill>
                <a:latin typeface="Arial" pitchFamily="34" charset="0"/>
                <a:cs typeface="Arial" pitchFamily="34" charset="0"/>
              </a:rPr>
              <a:t>in simple dominant/recessive fashion, or do they </a:t>
            </a:r>
            <a:endParaRPr lang="en-US" b="0" dirty="0" smtClean="0">
              <a:solidFill>
                <a:prstClr val="black"/>
              </a:solidFill>
              <a:latin typeface="Arial" pitchFamily="34" charset="0"/>
              <a:cs typeface="Arial" pitchFamily="34" charset="0"/>
            </a:endParaRPr>
          </a:p>
          <a:p>
            <a:pPr fontAlgn="auto">
              <a:spcBef>
                <a:spcPts val="0"/>
              </a:spcBef>
              <a:spcAft>
                <a:spcPts val="0"/>
              </a:spcAft>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possibly </a:t>
            </a:r>
            <a:r>
              <a:rPr lang="en-US" b="0" dirty="0">
                <a:solidFill>
                  <a:prstClr val="black"/>
                </a:solidFill>
                <a:latin typeface="Arial" pitchFamily="34" charset="0"/>
                <a:cs typeface="Arial" pitchFamily="34" charset="0"/>
              </a:rPr>
              <a:t>indicate a more complex pattern, or </a:t>
            </a:r>
            <a:r>
              <a:rPr lang="en-US" b="0" dirty="0" smtClean="0">
                <a:solidFill>
                  <a:prstClr val="black"/>
                </a:solidFill>
                <a:latin typeface="Arial" pitchFamily="34" charset="0"/>
                <a:cs typeface="Arial" pitchFamily="34" charset="0"/>
              </a:rPr>
              <a:t>	environmental influences?</a:t>
            </a:r>
          </a:p>
          <a:p>
            <a:pPr fontAlgn="auto">
              <a:spcBef>
                <a:spcPts val="0"/>
              </a:spcBef>
              <a:spcAft>
                <a:spcPts val="0"/>
              </a:spcAft>
            </a:pPr>
            <a:r>
              <a:rPr lang="en-US" dirty="0" smtClean="0">
                <a:solidFill>
                  <a:srgbClr val="C00000"/>
                </a:solidFill>
                <a:latin typeface="Arial" pitchFamily="34" charset="0"/>
                <a:cs typeface="Arial" pitchFamily="34" charset="0"/>
              </a:rPr>
              <a:t>Q4:</a:t>
            </a:r>
            <a:r>
              <a:rPr lang="en-US" b="0" dirty="0" smtClean="0">
                <a:solidFill>
                  <a:srgbClr val="C00000"/>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How </a:t>
            </a:r>
            <a:r>
              <a:rPr lang="en-US" b="0" dirty="0">
                <a:solidFill>
                  <a:prstClr val="black"/>
                </a:solidFill>
                <a:latin typeface="Arial" pitchFamily="34" charset="0"/>
                <a:cs typeface="Arial" pitchFamily="34" charset="0"/>
              </a:rPr>
              <a:t>might it be difficult to answer the previous question </a:t>
            </a:r>
            <a:endParaRPr lang="en-US" b="0" dirty="0" smtClean="0">
              <a:solidFill>
                <a:prstClr val="black"/>
              </a:solidFill>
              <a:latin typeface="Arial" pitchFamily="34" charset="0"/>
              <a:cs typeface="Arial" pitchFamily="34" charset="0"/>
            </a:endParaRPr>
          </a:p>
          <a:p>
            <a:pPr fontAlgn="auto">
              <a:spcBef>
                <a:spcPts val="0"/>
              </a:spcBef>
              <a:spcAft>
                <a:spcPts val="0"/>
              </a:spcAft>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above </a:t>
            </a:r>
            <a:r>
              <a:rPr lang="en-US" b="0" dirty="0">
                <a:solidFill>
                  <a:prstClr val="black"/>
                </a:solidFill>
                <a:latin typeface="Arial" pitchFamily="34" charset="0"/>
                <a:cs typeface="Arial" pitchFamily="34" charset="0"/>
              </a:rPr>
              <a:t>based on your results?</a:t>
            </a:r>
          </a:p>
          <a:p>
            <a:pPr fontAlgn="auto">
              <a:spcBef>
                <a:spcPts val="0"/>
              </a:spcBef>
              <a:spcAft>
                <a:spcPts val="0"/>
              </a:spcAft>
            </a:pPr>
            <a:r>
              <a:rPr lang="en-US" dirty="0" smtClean="0">
                <a:solidFill>
                  <a:srgbClr val="C00000"/>
                </a:solidFill>
                <a:latin typeface="Arial" pitchFamily="34" charset="0"/>
                <a:cs typeface="Arial" pitchFamily="34" charset="0"/>
              </a:rPr>
              <a:t>Q5: </a:t>
            </a:r>
            <a:r>
              <a:rPr lang="en-US" b="0" dirty="0" smtClean="0">
                <a:solidFill>
                  <a:prstClr val="black"/>
                </a:solidFill>
                <a:latin typeface="Arial" pitchFamily="34" charset="0"/>
                <a:cs typeface="Arial" pitchFamily="34" charset="0"/>
              </a:rPr>
              <a:t>Can you think of a way you could get a better idea of how a </a:t>
            </a:r>
          </a:p>
          <a:p>
            <a:pPr fontAlgn="auto">
              <a:spcBef>
                <a:spcPts val="0"/>
              </a:spcBef>
              <a:spcAft>
                <a:spcPts val="0"/>
              </a:spcAft>
            </a:pPr>
            <a:r>
              <a:rPr lang="en-US" b="0" dirty="0">
                <a:solidFill>
                  <a:prstClr val="black"/>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particular trait might be inherited? </a:t>
            </a:r>
          </a:p>
          <a:p>
            <a:pPr fontAlgn="auto">
              <a:spcBef>
                <a:spcPts val="0"/>
              </a:spcBef>
              <a:spcAft>
                <a:spcPts val="0"/>
              </a:spcAft>
            </a:pPr>
            <a:endParaRPr lang="en-US" b="0" dirty="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Go on to the next slides for the answers to these questions.</a:t>
            </a: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6143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133</a:t>
            </a:fld>
            <a:endParaRPr lang="en-US">
              <a:solidFill>
                <a:prstClr val="black">
                  <a:tint val="75000"/>
                </a:prstClr>
              </a:solidFill>
            </a:endParaRPr>
          </a:p>
        </p:txBody>
      </p:sp>
      <p:sp>
        <p:nvSpPr>
          <p:cNvPr id="9" name="TextBox 8"/>
          <p:cNvSpPr txBox="1"/>
          <p:nvPr/>
        </p:nvSpPr>
        <p:spPr>
          <a:xfrm>
            <a:off x="76200" y="609600"/>
            <a:ext cx="8991599" cy="5693866"/>
          </a:xfrm>
          <a:prstGeom prst="rect">
            <a:avLst/>
          </a:prstGeom>
          <a:noFill/>
        </p:spPr>
        <p:txBody>
          <a:bodyPr wrap="square" rtlCol="0">
            <a:spAutoFit/>
          </a:bodyPr>
          <a:lstStyle/>
          <a:p>
            <a:pPr fontAlgn="auto">
              <a:spcBef>
                <a:spcPts val="0"/>
              </a:spcBef>
              <a:spcAft>
                <a:spcPts val="0"/>
              </a:spcAft>
            </a:pPr>
            <a:r>
              <a:rPr lang="en-US" sz="2800" dirty="0" smtClean="0">
                <a:solidFill>
                  <a:srgbClr val="C00000"/>
                </a:solidFill>
                <a:latin typeface="Arial" pitchFamily="34" charset="0"/>
                <a:cs typeface="Arial" pitchFamily="34" charset="0"/>
              </a:rPr>
              <a:t>Q1: </a:t>
            </a:r>
            <a:r>
              <a:rPr lang="en-US" sz="2800" b="0" dirty="0" smtClean="0">
                <a:solidFill>
                  <a:srgbClr val="C00000"/>
                </a:solidFill>
                <a:latin typeface="Arial" pitchFamily="34" charset="0"/>
                <a:cs typeface="Arial" pitchFamily="34" charset="0"/>
              </a:rPr>
              <a:t>Are </a:t>
            </a:r>
            <a:r>
              <a:rPr lang="en-US" sz="2800" b="0" dirty="0">
                <a:solidFill>
                  <a:srgbClr val="C00000"/>
                </a:solidFill>
                <a:latin typeface="Arial" pitchFamily="34" charset="0"/>
                <a:cs typeface="Arial" pitchFamily="34" charset="0"/>
              </a:rPr>
              <a:t>dominant traits always the most common </a:t>
            </a:r>
            <a:endParaRPr lang="en-US" sz="2800" b="0" dirty="0" smtClean="0">
              <a:solidFill>
                <a:srgbClr val="C00000"/>
              </a:solidFill>
              <a:latin typeface="Arial" pitchFamily="34" charset="0"/>
              <a:cs typeface="Arial" pitchFamily="34" charset="0"/>
            </a:endParaRPr>
          </a:p>
          <a:p>
            <a:pPr fontAlgn="auto">
              <a:spcBef>
                <a:spcPts val="0"/>
              </a:spcBef>
              <a:spcAft>
                <a:spcPts val="0"/>
              </a:spcAft>
            </a:pPr>
            <a:r>
              <a:rPr lang="en-US" sz="2800" b="0" dirty="0">
                <a:solidFill>
                  <a:srgbClr val="C00000"/>
                </a:solidFill>
                <a:latin typeface="Arial" pitchFamily="34" charset="0"/>
                <a:cs typeface="Arial" pitchFamily="34" charset="0"/>
              </a:rPr>
              <a:t>	</a:t>
            </a:r>
            <a:r>
              <a:rPr lang="en-US" sz="2800" b="0" dirty="0" smtClean="0">
                <a:solidFill>
                  <a:srgbClr val="C00000"/>
                </a:solidFill>
                <a:latin typeface="Arial" pitchFamily="34" charset="0"/>
                <a:cs typeface="Arial" pitchFamily="34" charset="0"/>
              </a:rPr>
              <a:t>traits </a:t>
            </a:r>
            <a:r>
              <a:rPr lang="en-US" sz="2800" b="0" dirty="0">
                <a:solidFill>
                  <a:srgbClr val="C00000"/>
                </a:solidFill>
                <a:latin typeface="Arial" pitchFamily="34" charset="0"/>
                <a:cs typeface="Arial" pitchFamily="34" charset="0"/>
              </a:rPr>
              <a:t>in a </a:t>
            </a:r>
            <a:r>
              <a:rPr lang="en-US" sz="2800" b="0" dirty="0" smtClean="0">
                <a:solidFill>
                  <a:srgbClr val="C00000"/>
                </a:solidFill>
                <a:latin typeface="Arial" pitchFamily="34" charset="0"/>
                <a:cs typeface="Arial" pitchFamily="34" charset="0"/>
              </a:rPr>
              <a:t>population?  </a:t>
            </a:r>
          </a:p>
          <a:p>
            <a:pPr fontAlgn="auto">
              <a:spcBef>
                <a:spcPts val="0"/>
              </a:spcBef>
              <a:spcAft>
                <a:spcPts val="0"/>
              </a:spcAft>
            </a:pPr>
            <a:endParaRPr lang="en-US" sz="2800" dirty="0">
              <a:solidFill>
                <a:srgbClr val="C00000"/>
              </a:solidFill>
              <a:latin typeface="Arial" pitchFamily="34" charset="0"/>
              <a:cs typeface="Arial" pitchFamily="34" charset="0"/>
            </a:endParaRPr>
          </a:p>
          <a:p>
            <a:pPr algn="ctr" fontAlgn="auto">
              <a:spcBef>
                <a:spcPts val="0"/>
              </a:spcBef>
              <a:spcAft>
                <a:spcPts val="0"/>
              </a:spcAft>
            </a:pPr>
            <a:r>
              <a:rPr lang="en-US" sz="2800" dirty="0" smtClean="0">
                <a:solidFill>
                  <a:srgbClr val="C00000"/>
                </a:solidFill>
                <a:latin typeface="Arial" pitchFamily="34" charset="0"/>
                <a:cs typeface="Arial" pitchFamily="34" charset="0"/>
              </a:rPr>
              <a:t>Click for the answer!</a:t>
            </a:r>
          </a:p>
          <a:p>
            <a:pPr algn="ctr" fontAlgn="auto">
              <a:spcBef>
                <a:spcPts val="0"/>
              </a:spcBef>
              <a:spcAft>
                <a:spcPts val="0"/>
              </a:spcAft>
            </a:pPr>
            <a:endParaRPr lang="en-US" sz="2800" dirty="0" smtClean="0">
              <a:solidFill>
                <a:srgbClr val="C00000"/>
              </a:solidFill>
              <a:latin typeface="Arial" pitchFamily="34" charset="0"/>
              <a:cs typeface="Arial" pitchFamily="34" charset="0"/>
            </a:endParaRPr>
          </a:p>
          <a:p>
            <a:pPr fontAlgn="auto">
              <a:spcBef>
                <a:spcPts val="0"/>
              </a:spcBef>
              <a:spcAft>
                <a:spcPts val="0"/>
              </a:spcAft>
            </a:pPr>
            <a:r>
              <a:rPr lang="en-US" sz="2800" b="0" dirty="0" smtClean="0">
                <a:solidFill>
                  <a:prstClr val="black"/>
                </a:solidFill>
                <a:latin typeface="Arial" pitchFamily="34" charset="0"/>
                <a:cs typeface="Arial" pitchFamily="34" charset="0"/>
              </a:rPr>
              <a:t>Though it is a common misconception, dominant traits are not always necessarily more common than recessive traits.  Many people are confused by the terms “dominant” and “recessive”, and assume that “dominant” traits are ones that are always most common.  However, these terms refer ONLY to how the traits are inherited, and not how prevalent they are in a population!</a:t>
            </a:r>
          </a:p>
        </p:txBody>
      </p:sp>
    </p:spTree>
    <p:extLst>
      <p:ext uri="{BB962C8B-B14F-4D97-AF65-F5344CB8AC3E}">
        <p14:creationId xmlns:p14="http://schemas.microsoft.com/office/powerpoint/2010/main" val="10172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134</a:t>
            </a:fld>
            <a:endParaRPr lang="en-US">
              <a:solidFill>
                <a:prstClr val="black">
                  <a:tint val="75000"/>
                </a:prstClr>
              </a:solidFill>
            </a:endParaRPr>
          </a:p>
        </p:txBody>
      </p:sp>
      <p:sp>
        <p:nvSpPr>
          <p:cNvPr id="9" name="TextBox 8"/>
          <p:cNvSpPr txBox="1"/>
          <p:nvPr/>
        </p:nvSpPr>
        <p:spPr>
          <a:xfrm>
            <a:off x="76200" y="609600"/>
            <a:ext cx="8991599" cy="6124754"/>
          </a:xfrm>
          <a:prstGeom prst="rect">
            <a:avLst/>
          </a:prstGeom>
          <a:noFill/>
        </p:spPr>
        <p:txBody>
          <a:bodyPr wrap="square" rtlCol="0">
            <a:spAutoFit/>
          </a:bodyPr>
          <a:lstStyle/>
          <a:p>
            <a:pPr fontAlgn="auto">
              <a:spcBef>
                <a:spcPts val="0"/>
              </a:spcBef>
              <a:spcAft>
                <a:spcPts val="0"/>
              </a:spcAft>
            </a:pPr>
            <a:r>
              <a:rPr lang="en-US" sz="2800" dirty="0" smtClean="0">
                <a:solidFill>
                  <a:srgbClr val="C00000"/>
                </a:solidFill>
                <a:latin typeface="Arial" pitchFamily="34" charset="0"/>
                <a:cs typeface="Arial" pitchFamily="34" charset="0"/>
              </a:rPr>
              <a:t>Q2: </a:t>
            </a:r>
            <a:r>
              <a:rPr lang="en-US" sz="2800" b="0" dirty="0" smtClean="0">
                <a:solidFill>
                  <a:srgbClr val="C00000"/>
                </a:solidFill>
                <a:latin typeface="Arial" pitchFamily="34" charset="0"/>
                <a:cs typeface="Arial" pitchFamily="34" charset="0"/>
              </a:rPr>
              <a:t>Why </a:t>
            </a:r>
            <a:r>
              <a:rPr lang="en-US" sz="2800" b="0" dirty="0">
                <a:solidFill>
                  <a:srgbClr val="C00000"/>
                </a:solidFill>
                <a:latin typeface="Arial" pitchFamily="34" charset="0"/>
                <a:cs typeface="Arial" pitchFamily="34" charset="0"/>
              </a:rPr>
              <a:t>do you think this might be the case</a:t>
            </a:r>
            <a:r>
              <a:rPr lang="en-US" sz="2800" b="0" dirty="0" smtClean="0">
                <a:solidFill>
                  <a:srgbClr val="C00000"/>
                </a:solidFill>
                <a:latin typeface="Arial" pitchFamily="34" charset="0"/>
                <a:cs typeface="Arial" pitchFamily="34" charset="0"/>
              </a:rPr>
              <a:t>?  </a:t>
            </a:r>
          </a:p>
          <a:p>
            <a:pPr fontAlgn="auto">
              <a:spcBef>
                <a:spcPts val="0"/>
              </a:spcBef>
              <a:spcAft>
                <a:spcPts val="0"/>
              </a:spcAft>
            </a:pPr>
            <a:endParaRPr lang="en-US" sz="2800" dirty="0">
              <a:solidFill>
                <a:srgbClr val="C00000"/>
              </a:solidFill>
              <a:latin typeface="Arial" pitchFamily="34" charset="0"/>
              <a:cs typeface="Arial" pitchFamily="34" charset="0"/>
            </a:endParaRPr>
          </a:p>
          <a:p>
            <a:pPr algn="ctr" fontAlgn="auto">
              <a:spcBef>
                <a:spcPts val="0"/>
              </a:spcBef>
              <a:spcAft>
                <a:spcPts val="0"/>
              </a:spcAft>
            </a:pPr>
            <a:r>
              <a:rPr lang="en-US" sz="2800" dirty="0" smtClean="0">
                <a:solidFill>
                  <a:srgbClr val="C00000"/>
                </a:solidFill>
                <a:latin typeface="Arial" pitchFamily="34" charset="0"/>
                <a:cs typeface="Arial" pitchFamily="34" charset="0"/>
              </a:rPr>
              <a:t>Click for the answer!</a:t>
            </a:r>
          </a:p>
          <a:p>
            <a:pPr fontAlgn="auto">
              <a:spcBef>
                <a:spcPts val="0"/>
              </a:spcBef>
              <a:spcAft>
                <a:spcPts val="0"/>
              </a:spcAft>
            </a:pPr>
            <a:endParaRPr lang="en-US" sz="2800" b="0" dirty="0" smtClean="0">
              <a:solidFill>
                <a:prstClr val="black"/>
              </a:solidFill>
              <a:latin typeface="Arial" pitchFamily="34" charset="0"/>
              <a:cs typeface="Arial" pitchFamily="34" charset="0"/>
            </a:endParaRPr>
          </a:p>
          <a:p>
            <a:pPr fontAlgn="auto">
              <a:spcBef>
                <a:spcPts val="0"/>
              </a:spcBef>
              <a:spcAft>
                <a:spcPts val="0"/>
              </a:spcAft>
            </a:pPr>
            <a:r>
              <a:rPr lang="en-US" sz="2800" b="0" dirty="0" smtClean="0">
                <a:solidFill>
                  <a:prstClr val="black"/>
                </a:solidFill>
                <a:latin typeface="Arial" pitchFamily="34" charset="0"/>
                <a:cs typeface="Arial" pitchFamily="34" charset="0"/>
              </a:rPr>
              <a:t>If </a:t>
            </a:r>
            <a:r>
              <a:rPr lang="en-US" sz="2800" b="0" dirty="0">
                <a:solidFill>
                  <a:prstClr val="black"/>
                </a:solidFill>
                <a:latin typeface="Arial" pitchFamily="34" charset="0"/>
                <a:cs typeface="Arial" pitchFamily="34" charset="0"/>
              </a:rPr>
              <a:t>a recessive allele is very common in a population, then the recessive trait will most likely be more frequently observed than the dominant trait.  Also, consider certain diseases, or abnormalities caused by </a:t>
            </a:r>
            <a:r>
              <a:rPr lang="en-US" sz="2800" dirty="0">
                <a:solidFill>
                  <a:srgbClr val="C00000"/>
                </a:solidFill>
                <a:latin typeface="Arial" pitchFamily="34" charset="0"/>
                <a:cs typeface="Arial" pitchFamily="34" charset="0"/>
              </a:rPr>
              <a:t>deleterious</a:t>
            </a:r>
            <a:r>
              <a:rPr lang="en-US" sz="2800" b="0" dirty="0">
                <a:solidFill>
                  <a:srgbClr val="C00000"/>
                </a:solidFill>
                <a:latin typeface="Arial" pitchFamily="34" charset="0"/>
                <a:cs typeface="Arial" pitchFamily="34" charset="0"/>
              </a:rPr>
              <a:t> </a:t>
            </a:r>
            <a:r>
              <a:rPr lang="en-US" sz="2800" b="0" dirty="0">
                <a:solidFill>
                  <a:prstClr val="black"/>
                </a:solidFill>
                <a:latin typeface="Arial" pitchFamily="34" charset="0"/>
                <a:cs typeface="Arial" pitchFamily="34" charset="0"/>
              </a:rPr>
              <a:t>(harmful) mutations.  Many of these are encoded by dominant alleles.  However, the frequency of the dominant allele is then typically reduced dramatically due to selection against it.  In this way, a trait “coded for” by a dominant allele can still be very rare in a population</a:t>
            </a:r>
            <a:r>
              <a:rPr lang="en-US" sz="2800" b="0" dirty="0" smtClean="0">
                <a:solidFill>
                  <a:prstClr val="black"/>
                </a:solidFill>
                <a:latin typeface="Arial" pitchFamily="34" charset="0"/>
                <a:cs typeface="Arial" pitchFamily="34" charset="0"/>
              </a:rPr>
              <a:t>!</a:t>
            </a:r>
            <a:endParaRPr lang="en-US" sz="2800"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400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135</a:t>
            </a:fld>
            <a:endParaRPr lang="en-US">
              <a:solidFill>
                <a:prstClr val="black">
                  <a:tint val="75000"/>
                </a:prstClr>
              </a:solidFill>
            </a:endParaRPr>
          </a:p>
        </p:txBody>
      </p:sp>
      <p:sp>
        <p:nvSpPr>
          <p:cNvPr id="9" name="TextBox 8"/>
          <p:cNvSpPr txBox="1"/>
          <p:nvPr/>
        </p:nvSpPr>
        <p:spPr>
          <a:xfrm>
            <a:off x="76200" y="609600"/>
            <a:ext cx="8991599" cy="5262979"/>
          </a:xfrm>
          <a:prstGeom prst="rect">
            <a:avLst/>
          </a:prstGeom>
          <a:noFill/>
        </p:spPr>
        <p:txBody>
          <a:bodyPr wrap="square" rtlCol="0">
            <a:spAutoFit/>
          </a:bodyPr>
          <a:lstStyle/>
          <a:p>
            <a:pPr fontAlgn="auto">
              <a:spcBef>
                <a:spcPts val="0"/>
              </a:spcBef>
              <a:spcAft>
                <a:spcPts val="0"/>
              </a:spcAft>
            </a:pPr>
            <a:endParaRPr lang="en-US" sz="2800" dirty="0" smtClean="0">
              <a:solidFill>
                <a:srgbClr val="C00000"/>
              </a:solidFill>
              <a:latin typeface="Arial" pitchFamily="34" charset="0"/>
              <a:cs typeface="Arial" pitchFamily="34" charset="0"/>
            </a:endParaRPr>
          </a:p>
          <a:p>
            <a:pPr fontAlgn="auto">
              <a:spcBef>
                <a:spcPts val="0"/>
              </a:spcBef>
              <a:spcAft>
                <a:spcPts val="0"/>
              </a:spcAft>
            </a:pPr>
            <a:r>
              <a:rPr lang="en-US" sz="2800" dirty="0" smtClean="0">
                <a:solidFill>
                  <a:srgbClr val="C00000"/>
                </a:solidFill>
                <a:latin typeface="Arial" pitchFamily="34" charset="0"/>
                <a:cs typeface="Arial" pitchFamily="34" charset="0"/>
              </a:rPr>
              <a:t>Q3: </a:t>
            </a:r>
            <a:r>
              <a:rPr lang="en-US" sz="2800" b="0" dirty="0" smtClean="0">
                <a:solidFill>
                  <a:srgbClr val="C00000"/>
                </a:solidFill>
                <a:latin typeface="Arial" pitchFamily="34" charset="0"/>
                <a:cs typeface="Arial" pitchFamily="34" charset="0"/>
              </a:rPr>
              <a:t>Did </a:t>
            </a:r>
            <a:r>
              <a:rPr lang="en-US" sz="2800" b="0" dirty="0">
                <a:solidFill>
                  <a:srgbClr val="C00000"/>
                </a:solidFill>
                <a:latin typeface="Arial" pitchFamily="34" charset="0"/>
                <a:cs typeface="Arial" pitchFamily="34" charset="0"/>
              </a:rPr>
              <a:t>your results suggest that the traits you selected </a:t>
            </a:r>
            <a:r>
              <a:rPr lang="en-US" sz="2800" b="0" dirty="0" smtClean="0">
                <a:solidFill>
                  <a:srgbClr val="C00000"/>
                </a:solidFill>
                <a:latin typeface="Arial" pitchFamily="34" charset="0"/>
                <a:cs typeface="Arial" pitchFamily="34" charset="0"/>
              </a:rPr>
              <a:t>	are inherited </a:t>
            </a:r>
            <a:r>
              <a:rPr lang="en-US" sz="2800" b="0" dirty="0">
                <a:solidFill>
                  <a:srgbClr val="C00000"/>
                </a:solidFill>
                <a:latin typeface="Arial" pitchFamily="34" charset="0"/>
                <a:cs typeface="Arial" pitchFamily="34" charset="0"/>
              </a:rPr>
              <a:t>in simple dominant/recessive </a:t>
            </a:r>
            <a:endParaRPr lang="en-US" sz="2800" b="0" dirty="0" smtClean="0">
              <a:solidFill>
                <a:srgbClr val="C00000"/>
              </a:solidFill>
              <a:latin typeface="Arial" pitchFamily="34" charset="0"/>
              <a:cs typeface="Arial" pitchFamily="34" charset="0"/>
            </a:endParaRPr>
          </a:p>
          <a:p>
            <a:pPr fontAlgn="auto">
              <a:spcBef>
                <a:spcPts val="0"/>
              </a:spcBef>
              <a:spcAft>
                <a:spcPts val="0"/>
              </a:spcAft>
            </a:pPr>
            <a:r>
              <a:rPr lang="en-US" sz="2800" b="0" dirty="0">
                <a:solidFill>
                  <a:srgbClr val="C00000"/>
                </a:solidFill>
                <a:latin typeface="Arial" pitchFamily="34" charset="0"/>
                <a:cs typeface="Arial" pitchFamily="34" charset="0"/>
              </a:rPr>
              <a:t>	</a:t>
            </a:r>
            <a:r>
              <a:rPr lang="en-US" sz="2800" b="0" dirty="0" smtClean="0">
                <a:solidFill>
                  <a:srgbClr val="C00000"/>
                </a:solidFill>
                <a:latin typeface="Arial" pitchFamily="34" charset="0"/>
                <a:cs typeface="Arial" pitchFamily="34" charset="0"/>
              </a:rPr>
              <a:t>fashion</a:t>
            </a:r>
            <a:r>
              <a:rPr lang="en-US" sz="2800" b="0" dirty="0">
                <a:solidFill>
                  <a:srgbClr val="C00000"/>
                </a:solidFill>
                <a:latin typeface="Arial" pitchFamily="34" charset="0"/>
                <a:cs typeface="Arial" pitchFamily="34" charset="0"/>
              </a:rPr>
              <a:t>, </a:t>
            </a:r>
            <a:r>
              <a:rPr lang="en-US" sz="2800" b="0" dirty="0" smtClean="0">
                <a:solidFill>
                  <a:srgbClr val="C00000"/>
                </a:solidFill>
                <a:latin typeface="Arial" pitchFamily="34" charset="0"/>
                <a:cs typeface="Arial" pitchFamily="34" charset="0"/>
              </a:rPr>
              <a:t>or </a:t>
            </a:r>
            <a:r>
              <a:rPr lang="en-US" sz="2800" b="0" dirty="0">
                <a:solidFill>
                  <a:srgbClr val="C00000"/>
                </a:solidFill>
                <a:latin typeface="Arial" pitchFamily="34" charset="0"/>
                <a:cs typeface="Arial" pitchFamily="34" charset="0"/>
              </a:rPr>
              <a:t>do they </a:t>
            </a:r>
            <a:r>
              <a:rPr lang="en-US" sz="2800" b="0" dirty="0" smtClean="0">
                <a:solidFill>
                  <a:srgbClr val="C00000"/>
                </a:solidFill>
                <a:latin typeface="Arial" pitchFamily="34" charset="0"/>
                <a:cs typeface="Arial" pitchFamily="34" charset="0"/>
              </a:rPr>
              <a:t>possibly </a:t>
            </a:r>
            <a:r>
              <a:rPr lang="en-US" sz="2800" b="0" dirty="0">
                <a:solidFill>
                  <a:srgbClr val="C00000"/>
                </a:solidFill>
                <a:latin typeface="Arial" pitchFamily="34" charset="0"/>
                <a:cs typeface="Arial" pitchFamily="34" charset="0"/>
              </a:rPr>
              <a:t>indicate a more </a:t>
            </a:r>
            <a:endParaRPr lang="en-US" sz="2800" b="0" dirty="0" smtClean="0">
              <a:solidFill>
                <a:srgbClr val="C00000"/>
              </a:solidFill>
              <a:latin typeface="Arial" pitchFamily="34" charset="0"/>
              <a:cs typeface="Arial" pitchFamily="34" charset="0"/>
            </a:endParaRPr>
          </a:p>
          <a:p>
            <a:pPr fontAlgn="auto">
              <a:spcBef>
                <a:spcPts val="0"/>
              </a:spcBef>
              <a:spcAft>
                <a:spcPts val="0"/>
              </a:spcAft>
            </a:pPr>
            <a:r>
              <a:rPr lang="en-US" sz="2800" b="0" dirty="0">
                <a:solidFill>
                  <a:srgbClr val="C00000"/>
                </a:solidFill>
                <a:latin typeface="Arial" pitchFamily="34" charset="0"/>
                <a:cs typeface="Arial" pitchFamily="34" charset="0"/>
              </a:rPr>
              <a:t>	</a:t>
            </a:r>
            <a:r>
              <a:rPr lang="en-US" sz="2800" b="0" dirty="0" smtClean="0">
                <a:solidFill>
                  <a:srgbClr val="C00000"/>
                </a:solidFill>
                <a:latin typeface="Arial" pitchFamily="34" charset="0"/>
                <a:cs typeface="Arial" pitchFamily="34" charset="0"/>
              </a:rPr>
              <a:t>complex pattern</a:t>
            </a:r>
            <a:r>
              <a:rPr lang="en-US" sz="2800" b="0" dirty="0">
                <a:solidFill>
                  <a:srgbClr val="C00000"/>
                </a:solidFill>
                <a:latin typeface="Arial" pitchFamily="34" charset="0"/>
                <a:cs typeface="Arial" pitchFamily="34" charset="0"/>
              </a:rPr>
              <a:t>, or environmental </a:t>
            </a:r>
            <a:r>
              <a:rPr lang="en-US" sz="2800" b="0" dirty="0" smtClean="0">
                <a:solidFill>
                  <a:srgbClr val="C00000"/>
                </a:solidFill>
                <a:latin typeface="Arial" pitchFamily="34" charset="0"/>
                <a:cs typeface="Arial" pitchFamily="34" charset="0"/>
              </a:rPr>
              <a:t>influences?</a:t>
            </a:r>
          </a:p>
          <a:p>
            <a:pPr fontAlgn="auto">
              <a:spcBef>
                <a:spcPts val="0"/>
              </a:spcBef>
              <a:spcAft>
                <a:spcPts val="0"/>
              </a:spcAft>
            </a:pPr>
            <a:endParaRPr lang="en-US" sz="2800" b="0" dirty="0">
              <a:solidFill>
                <a:srgbClr val="C00000"/>
              </a:solidFill>
              <a:latin typeface="Arial" pitchFamily="34" charset="0"/>
              <a:cs typeface="Arial" pitchFamily="34" charset="0"/>
            </a:endParaRPr>
          </a:p>
          <a:p>
            <a:pPr algn="ctr" fontAlgn="auto">
              <a:spcBef>
                <a:spcPts val="0"/>
              </a:spcBef>
              <a:spcAft>
                <a:spcPts val="0"/>
              </a:spcAft>
            </a:pPr>
            <a:r>
              <a:rPr lang="en-US" sz="2800" dirty="0" smtClean="0">
                <a:solidFill>
                  <a:srgbClr val="C00000"/>
                </a:solidFill>
                <a:latin typeface="Arial" pitchFamily="34" charset="0"/>
                <a:cs typeface="Arial" pitchFamily="34" charset="0"/>
              </a:rPr>
              <a:t>Click for the answer!</a:t>
            </a:r>
          </a:p>
          <a:p>
            <a:pPr fontAlgn="auto">
              <a:spcBef>
                <a:spcPts val="0"/>
              </a:spcBef>
              <a:spcAft>
                <a:spcPts val="0"/>
              </a:spcAft>
            </a:pPr>
            <a:endParaRPr lang="en-US" sz="2800" b="0" dirty="0">
              <a:solidFill>
                <a:srgbClr val="C00000"/>
              </a:solidFill>
              <a:latin typeface="Arial" pitchFamily="34" charset="0"/>
              <a:cs typeface="Arial" pitchFamily="34" charset="0"/>
            </a:endParaRPr>
          </a:p>
          <a:p>
            <a:pPr fontAlgn="auto">
              <a:spcBef>
                <a:spcPts val="0"/>
              </a:spcBef>
              <a:spcAft>
                <a:spcPts val="0"/>
              </a:spcAft>
            </a:pPr>
            <a:r>
              <a:rPr lang="en-US" sz="2800" b="0" dirty="0">
                <a:solidFill>
                  <a:prstClr val="black"/>
                </a:solidFill>
                <a:latin typeface="Arial" pitchFamily="34" charset="0"/>
                <a:cs typeface="Arial" pitchFamily="34" charset="0"/>
              </a:rPr>
              <a:t>Your answer might vary substantially here, depending on the traits you chose, as well as the family members whose traits you chose to examine.</a:t>
            </a:r>
          </a:p>
          <a:p>
            <a:pPr fontAlgn="auto">
              <a:spcBef>
                <a:spcPts val="0"/>
              </a:spcBef>
              <a:spcAft>
                <a:spcPts val="0"/>
              </a:spcAft>
            </a:pPr>
            <a:endParaRPr lang="en-US" sz="2800" b="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0917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136</a:t>
            </a:fld>
            <a:endParaRPr lang="en-US">
              <a:solidFill>
                <a:prstClr val="black">
                  <a:tint val="75000"/>
                </a:prstClr>
              </a:solidFill>
            </a:endParaRPr>
          </a:p>
        </p:txBody>
      </p:sp>
      <p:sp>
        <p:nvSpPr>
          <p:cNvPr id="9" name="TextBox 8"/>
          <p:cNvSpPr txBox="1"/>
          <p:nvPr/>
        </p:nvSpPr>
        <p:spPr>
          <a:xfrm>
            <a:off x="76200" y="609600"/>
            <a:ext cx="8991599" cy="4832092"/>
          </a:xfrm>
          <a:prstGeom prst="rect">
            <a:avLst/>
          </a:prstGeom>
          <a:noFill/>
        </p:spPr>
        <p:txBody>
          <a:bodyPr wrap="square" rtlCol="0">
            <a:spAutoFit/>
          </a:bodyPr>
          <a:lstStyle/>
          <a:p>
            <a:pPr fontAlgn="auto">
              <a:spcBef>
                <a:spcPts val="0"/>
              </a:spcBef>
              <a:spcAft>
                <a:spcPts val="0"/>
              </a:spcAft>
            </a:pPr>
            <a:endParaRPr lang="en-US" sz="2800" dirty="0" smtClean="0">
              <a:solidFill>
                <a:srgbClr val="C00000"/>
              </a:solidFill>
              <a:latin typeface="Arial" pitchFamily="34" charset="0"/>
              <a:cs typeface="Arial" pitchFamily="34" charset="0"/>
            </a:endParaRPr>
          </a:p>
          <a:p>
            <a:pPr fontAlgn="auto">
              <a:spcBef>
                <a:spcPts val="0"/>
              </a:spcBef>
              <a:spcAft>
                <a:spcPts val="0"/>
              </a:spcAft>
            </a:pPr>
            <a:endParaRPr lang="en-US" sz="2800" dirty="0">
              <a:solidFill>
                <a:srgbClr val="C00000"/>
              </a:solidFill>
              <a:latin typeface="Arial" pitchFamily="34" charset="0"/>
              <a:cs typeface="Arial" pitchFamily="34" charset="0"/>
            </a:endParaRPr>
          </a:p>
          <a:p>
            <a:pPr fontAlgn="auto">
              <a:spcBef>
                <a:spcPts val="0"/>
              </a:spcBef>
              <a:spcAft>
                <a:spcPts val="0"/>
              </a:spcAft>
            </a:pPr>
            <a:r>
              <a:rPr lang="en-US" sz="2800" dirty="0" smtClean="0">
                <a:solidFill>
                  <a:srgbClr val="C00000"/>
                </a:solidFill>
                <a:latin typeface="Arial" pitchFamily="34" charset="0"/>
                <a:cs typeface="Arial" pitchFamily="34" charset="0"/>
              </a:rPr>
              <a:t>Q4:</a:t>
            </a:r>
            <a:r>
              <a:rPr lang="en-US" sz="2800" b="0" dirty="0" smtClean="0">
                <a:solidFill>
                  <a:srgbClr val="C00000"/>
                </a:solidFill>
                <a:latin typeface="Arial" pitchFamily="34" charset="0"/>
                <a:cs typeface="Arial" pitchFamily="34" charset="0"/>
              </a:rPr>
              <a:t> How </a:t>
            </a:r>
            <a:r>
              <a:rPr lang="en-US" sz="2800" b="0" dirty="0">
                <a:solidFill>
                  <a:srgbClr val="C00000"/>
                </a:solidFill>
                <a:latin typeface="Arial" pitchFamily="34" charset="0"/>
                <a:cs typeface="Arial" pitchFamily="34" charset="0"/>
              </a:rPr>
              <a:t>might it be difficult to answer the previous </a:t>
            </a:r>
            <a:endParaRPr lang="en-US" sz="2800" b="0" dirty="0" smtClean="0">
              <a:solidFill>
                <a:srgbClr val="C00000"/>
              </a:solidFill>
              <a:latin typeface="Arial" pitchFamily="34" charset="0"/>
              <a:cs typeface="Arial" pitchFamily="34" charset="0"/>
            </a:endParaRPr>
          </a:p>
          <a:p>
            <a:pPr fontAlgn="auto">
              <a:spcBef>
                <a:spcPts val="0"/>
              </a:spcBef>
              <a:spcAft>
                <a:spcPts val="0"/>
              </a:spcAft>
            </a:pPr>
            <a:r>
              <a:rPr lang="en-US" sz="2800" b="0" dirty="0">
                <a:solidFill>
                  <a:srgbClr val="C00000"/>
                </a:solidFill>
                <a:latin typeface="Arial" pitchFamily="34" charset="0"/>
                <a:cs typeface="Arial" pitchFamily="34" charset="0"/>
              </a:rPr>
              <a:t>	</a:t>
            </a:r>
            <a:r>
              <a:rPr lang="en-US" sz="2800" b="0" dirty="0" smtClean="0">
                <a:solidFill>
                  <a:srgbClr val="C00000"/>
                </a:solidFill>
                <a:latin typeface="Arial" pitchFamily="34" charset="0"/>
                <a:cs typeface="Arial" pitchFamily="34" charset="0"/>
              </a:rPr>
              <a:t>question above </a:t>
            </a:r>
            <a:r>
              <a:rPr lang="en-US" sz="2800" b="0" dirty="0">
                <a:solidFill>
                  <a:srgbClr val="C00000"/>
                </a:solidFill>
                <a:latin typeface="Arial" pitchFamily="34" charset="0"/>
                <a:cs typeface="Arial" pitchFamily="34" charset="0"/>
              </a:rPr>
              <a:t>based on your results</a:t>
            </a:r>
            <a:r>
              <a:rPr lang="en-US" sz="2800" b="0" dirty="0" smtClean="0">
                <a:solidFill>
                  <a:srgbClr val="C00000"/>
                </a:solidFill>
                <a:latin typeface="Arial" pitchFamily="34" charset="0"/>
                <a:cs typeface="Arial" pitchFamily="34" charset="0"/>
              </a:rPr>
              <a:t>?</a:t>
            </a:r>
          </a:p>
          <a:p>
            <a:pPr fontAlgn="auto">
              <a:spcBef>
                <a:spcPts val="0"/>
              </a:spcBef>
              <a:spcAft>
                <a:spcPts val="0"/>
              </a:spcAft>
            </a:pPr>
            <a:endParaRPr lang="en-US" sz="2800" b="0" dirty="0">
              <a:solidFill>
                <a:srgbClr val="C00000"/>
              </a:solidFill>
              <a:latin typeface="Arial" pitchFamily="34" charset="0"/>
              <a:cs typeface="Arial" pitchFamily="34" charset="0"/>
            </a:endParaRPr>
          </a:p>
          <a:p>
            <a:pPr algn="ctr" fontAlgn="auto">
              <a:spcBef>
                <a:spcPts val="0"/>
              </a:spcBef>
              <a:spcAft>
                <a:spcPts val="0"/>
              </a:spcAft>
            </a:pPr>
            <a:r>
              <a:rPr lang="en-US" sz="2800" dirty="0" smtClean="0">
                <a:solidFill>
                  <a:srgbClr val="C00000"/>
                </a:solidFill>
                <a:latin typeface="Arial" pitchFamily="34" charset="0"/>
                <a:cs typeface="Arial" pitchFamily="34" charset="0"/>
              </a:rPr>
              <a:t>Click for the answer!</a:t>
            </a:r>
          </a:p>
          <a:p>
            <a:pPr fontAlgn="auto">
              <a:spcBef>
                <a:spcPts val="0"/>
              </a:spcBef>
              <a:spcAft>
                <a:spcPts val="0"/>
              </a:spcAft>
            </a:pPr>
            <a:endParaRPr lang="en-US" sz="2800" b="0" dirty="0">
              <a:solidFill>
                <a:srgbClr val="C00000"/>
              </a:solidFill>
              <a:latin typeface="Arial" pitchFamily="34" charset="0"/>
              <a:cs typeface="Arial" pitchFamily="34" charset="0"/>
            </a:endParaRPr>
          </a:p>
          <a:p>
            <a:pPr fontAlgn="auto">
              <a:spcBef>
                <a:spcPts val="0"/>
              </a:spcBef>
              <a:spcAft>
                <a:spcPts val="0"/>
              </a:spcAft>
            </a:pPr>
            <a:r>
              <a:rPr lang="en-US" sz="2800" b="0" dirty="0">
                <a:solidFill>
                  <a:prstClr val="black"/>
                </a:solidFill>
                <a:latin typeface="Arial" pitchFamily="34" charset="0"/>
                <a:cs typeface="Arial" pitchFamily="34" charset="0"/>
              </a:rPr>
              <a:t>Though the small amount of data you collected on your chosen traits can be informative, it is unlikely to be enough evidence to support a description of the mechanisms of inheritance of your chosen traits</a:t>
            </a:r>
            <a:r>
              <a:rPr lang="en-US" sz="2800" b="0" dirty="0" smtClean="0">
                <a:solidFill>
                  <a:prstClr val="black"/>
                </a:solidFill>
                <a:latin typeface="Arial" pitchFamily="34" charset="0"/>
                <a:cs typeface="Arial" pitchFamily="34" charset="0"/>
              </a:rPr>
              <a:t>.</a:t>
            </a:r>
            <a:endParaRPr lang="en-US" sz="2800"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258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CC0000"/>
          </a:solidFill>
          <a:ln>
            <a:solidFill>
              <a:srgbClr val="000000"/>
            </a:solidFill>
          </a:ln>
        </p:spPr>
        <p:txBody>
          <a:bodyPr>
            <a:normAutofit/>
          </a:bodyPr>
          <a:lstStyle/>
          <a:p>
            <a:r>
              <a:rPr lang="en-US" sz="2800" b="1" dirty="0" smtClean="0">
                <a:solidFill>
                  <a:schemeClr val="bg1"/>
                </a:solidFill>
              </a:rPr>
              <a:t>Exercise 4b – Comparing Family Traits</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137</a:t>
            </a:fld>
            <a:endParaRPr lang="en-US">
              <a:solidFill>
                <a:prstClr val="black">
                  <a:tint val="75000"/>
                </a:prstClr>
              </a:solidFill>
            </a:endParaRPr>
          </a:p>
        </p:txBody>
      </p:sp>
      <p:sp>
        <p:nvSpPr>
          <p:cNvPr id="9" name="TextBox 8"/>
          <p:cNvSpPr txBox="1"/>
          <p:nvPr/>
        </p:nvSpPr>
        <p:spPr>
          <a:xfrm>
            <a:off x="76200" y="609600"/>
            <a:ext cx="8991599" cy="686341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Arial" pitchFamily="34" charset="0"/>
                <a:cs typeface="Arial" pitchFamily="34" charset="0"/>
              </a:rPr>
              <a:t>Q5: </a:t>
            </a:r>
            <a:r>
              <a:rPr lang="en-US" b="0" dirty="0" smtClean="0">
                <a:solidFill>
                  <a:srgbClr val="C00000"/>
                </a:solidFill>
                <a:latin typeface="Arial" pitchFamily="34" charset="0"/>
                <a:cs typeface="Arial" pitchFamily="34" charset="0"/>
              </a:rPr>
              <a:t>Can you think of a way you could get a better idea of how a </a:t>
            </a:r>
          </a:p>
          <a:p>
            <a:pPr fontAlgn="auto">
              <a:spcBef>
                <a:spcPts val="0"/>
              </a:spcBef>
              <a:spcAft>
                <a:spcPts val="0"/>
              </a:spcAft>
            </a:pPr>
            <a:r>
              <a:rPr lang="en-US" b="0" dirty="0">
                <a:solidFill>
                  <a:srgbClr val="C00000"/>
                </a:solidFill>
                <a:latin typeface="Arial" pitchFamily="34" charset="0"/>
                <a:cs typeface="Arial" pitchFamily="34" charset="0"/>
              </a:rPr>
              <a:t>	</a:t>
            </a:r>
            <a:r>
              <a:rPr lang="en-US" b="0" dirty="0" smtClean="0">
                <a:solidFill>
                  <a:srgbClr val="C00000"/>
                </a:solidFill>
                <a:latin typeface="Arial" pitchFamily="34" charset="0"/>
                <a:cs typeface="Arial" pitchFamily="34" charset="0"/>
              </a:rPr>
              <a:t>particular trait might be inherited? </a:t>
            </a:r>
          </a:p>
          <a:p>
            <a:pPr fontAlgn="auto">
              <a:spcBef>
                <a:spcPts val="0"/>
              </a:spcBef>
              <a:spcAft>
                <a:spcPts val="0"/>
              </a:spcAft>
            </a:pPr>
            <a:endParaRPr lang="en-US" b="0" dirty="0">
              <a:solidFill>
                <a:srgbClr val="C00000"/>
              </a:solidFill>
              <a:latin typeface="Arial" pitchFamily="34" charset="0"/>
              <a:cs typeface="Arial" pitchFamily="34" charset="0"/>
            </a:endParaRPr>
          </a:p>
          <a:p>
            <a:pPr algn="ctr" fontAlgn="auto">
              <a:spcBef>
                <a:spcPts val="0"/>
              </a:spcBef>
              <a:spcAft>
                <a:spcPts val="0"/>
              </a:spcAft>
            </a:pPr>
            <a:r>
              <a:rPr lang="en-US" dirty="0" smtClean="0">
                <a:solidFill>
                  <a:srgbClr val="C00000"/>
                </a:solidFill>
                <a:latin typeface="Arial" pitchFamily="34" charset="0"/>
                <a:cs typeface="Arial" pitchFamily="34" charset="0"/>
              </a:rPr>
              <a:t>Click for the answer!</a:t>
            </a:r>
          </a:p>
          <a:p>
            <a:pPr algn="ctr" fontAlgn="auto">
              <a:spcBef>
                <a:spcPts val="0"/>
              </a:spcBef>
              <a:spcAft>
                <a:spcPts val="0"/>
              </a:spcAft>
            </a:pPr>
            <a:endParaRPr lang="en-US" dirty="0">
              <a:solidFill>
                <a:srgbClr val="C00000"/>
              </a:solidFill>
              <a:latin typeface="Arial" pitchFamily="34" charset="0"/>
              <a:cs typeface="Arial" pitchFamily="34" charset="0"/>
            </a:endParaRPr>
          </a:p>
          <a:p>
            <a:pPr fontAlgn="auto">
              <a:spcBef>
                <a:spcPts val="0"/>
              </a:spcBef>
              <a:spcAft>
                <a:spcPts val="0"/>
              </a:spcAft>
            </a:pPr>
            <a:r>
              <a:rPr lang="en-US" b="0" dirty="0" smtClean="0">
                <a:solidFill>
                  <a:prstClr val="black"/>
                </a:solidFill>
                <a:latin typeface="Arial" pitchFamily="34" charset="0"/>
                <a:cs typeface="Arial" pitchFamily="34" charset="0"/>
              </a:rPr>
              <a:t>Modern knowledge </a:t>
            </a:r>
            <a:r>
              <a:rPr lang="en-US" b="0" dirty="0">
                <a:solidFill>
                  <a:prstClr val="black"/>
                </a:solidFill>
                <a:latin typeface="Arial" pitchFamily="34" charset="0"/>
                <a:cs typeface="Arial" pitchFamily="34" charset="0"/>
              </a:rPr>
              <a:t>and technological advances in genetic analysis definitely facilitate further determination of how traits are </a:t>
            </a:r>
            <a:r>
              <a:rPr lang="en-US" b="0" dirty="0" smtClean="0">
                <a:solidFill>
                  <a:prstClr val="black"/>
                </a:solidFill>
                <a:latin typeface="Arial" pitchFamily="34" charset="0"/>
                <a:cs typeface="Arial" pitchFamily="34" charset="0"/>
              </a:rPr>
              <a:t>inherited.  However, </a:t>
            </a:r>
            <a:r>
              <a:rPr lang="en-US" b="0" dirty="0">
                <a:solidFill>
                  <a:prstClr val="black"/>
                </a:solidFill>
                <a:latin typeface="Arial" pitchFamily="34" charset="0"/>
                <a:cs typeface="Arial" pitchFamily="34" charset="0"/>
              </a:rPr>
              <a:t>one way that this question has been addressed for many years is through the construction of a </a:t>
            </a:r>
            <a:r>
              <a:rPr lang="en-US" dirty="0">
                <a:solidFill>
                  <a:srgbClr val="C00000"/>
                </a:solidFill>
                <a:latin typeface="Arial" pitchFamily="34" charset="0"/>
                <a:cs typeface="Arial" pitchFamily="34" charset="0"/>
              </a:rPr>
              <a:t>pedigree</a:t>
            </a:r>
            <a:r>
              <a:rPr lang="en-US" b="0" dirty="0">
                <a:solidFill>
                  <a:prstClr val="black"/>
                </a:solidFill>
                <a:latin typeface="Arial" pitchFamily="34" charset="0"/>
                <a:cs typeface="Arial" pitchFamily="34" charset="0"/>
              </a:rPr>
              <a:t>, or a chart that shows relationships of individuals (usually of several generations), and the occurrence/absence of those traits indicated on the individuals represented in the chart.  </a:t>
            </a:r>
            <a:r>
              <a:rPr lang="en-US" b="0" dirty="0" smtClean="0">
                <a:solidFill>
                  <a:prstClr val="black"/>
                </a:solidFill>
                <a:latin typeface="Arial" pitchFamily="34" charset="0"/>
                <a:cs typeface="Arial" pitchFamily="34" charset="0"/>
              </a:rPr>
              <a:t>Click the forward arrow below to go on to instructions for Exercise 4c, in which you will explore the inheritance of traits by constructing a pedigree, or click the back arrow to go back to the main page for Exercise 4.</a:t>
            </a:r>
            <a:endParaRPr lang="en-US" dirty="0" smtClean="0">
              <a:solidFill>
                <a:srgbClr val="C00000"/>
              </a:solidFill>
              <a:latin typeface="Arial" pitchFamily="34" charset="0"/>
              <a:cs typeface="Arial" pitchFamily="34" charset="0"/>
            </a:endParaRPr>
          </a:p>
          <a:p>
            <a:pPr algn="ctr" fontAlgn="auto">
              <a:spcBef>
                <a:spcPts val="0"/>
              </a:spcBef>
              <a:spcAft>
                <a:spcPts val="0"/>
              </a:spcAft>
            </a:pPr>
            <a:endParaRPr lang="en-US" sz="2800" dirty="0">
              <a:solidFill>
                <a:srgbClr val="C00000"/>
              </a:solidFill>
              <a:latin typeface="Arial" pitchFamily="34" charset="0"/>
              <a:cs typeface="Arial" pitchFamily="34" charset="0"/>
            </a:endParaRPr>
          </a:p>
          <a:p>
            <a:pPr algn="ctr" fontAlgn="auto">
              <a:spcBef>
                <a:spcPts val="0"/>
              </a:spcBef>
              <a:spcAft>
                <a:spcPts val="0"/>
              </a:spcAft>
            </a:pPr>
            <a:endParaRPr lang="en-US" sz="2800" dirty="0">
              <a:solidFill>
                <a:srgbClr val="C00000"/>
              </a:solidFill>
              <a:latin typeface="Arial" pitchFamily="34" charset="0"/>
              <a:cs typeface="Arial" pitchFamily="34" charset="0"/>
            </a:endParaRPr>
          </a:p>
        </p:txBody>
      </p:sp>
      <p:sp>
        <p:nvSpPr>
          <p:cNvPr id="3" name="Action Button: Beginning 2">
            <a:hlinkClick r:id="rId2" action="ppaction://hlinksldjump" highlightClick="1"/>
          </p:cNvPr>
          <p:cNvSpPr/>
          <p:nvPr/>
        </p:nvSpPr>
        <p:spPr>
          <a:xfrm>
            <a:off x="5334000" y="6324600"/>
            <a:ext cx="457200" cy="381000"/>
          </a:xfrm>
          <a:prstGeom prst="actionButtonBeginning">
            <a:avLst/>
          </a:prstGeom>
          <a:solidFill>
            <a:srgbClr val="CC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5" name="Action Button: Forward or Next 4">
            <a:hlinkClick r:id="rId3" action="ppaction://hlinksldjump" highlightClick="1"/>
          </p:cNvPr>
          <p:cNvSpPr/>
          <p:nvPr/>
        </p:nvSpPr>
        <p:spPr>
          <a:xfrm>
            <a:off x="6096000" y="6324600"/>
            <a:ext cx="457200" cy="381000"/>
          </a:xfrm>
          <a:prstGeom prst="actionButtonForwardNext">
            <a:avLst/>
          </a:prstGeom>
          <a:solidFill>
            <a:srgbClr val="CC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30614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138</a:t>
            </a:fld>
            <a:endParaRPr lang="en-US">
              <a:solidFill>
                <a:prstClr val="black">
                  <a:tint val="75000"/>
                </a:prstClr>
              </a:solidFill>
            </a:endParaRPr>
          </a:p>
        </p:txBody>
      </p:sp>
      <p:sp>
        <p:nvSpPr>
          <p:cNvPr id="9" name="TextBox 8"/>
          <p:cNvSpPr txBox="1"/>
          <p:nvPr/>
        </p:nvSpPr>
        <p:spPr>
          <a:xfrm>
            <a:off x="76200" y="609600"/>
            <a:ext cx="8991599" cy="6432530"/>
          </a:xfrm>
          <a:prstGeom prst="rect">
            <a:avLst/>
          </a:prstGeom>
          <a:noFill/>
        </p:spPr>
        <p:txBody>
          <a:bodyPr wrap="square" rtlCol="0">
            <a:spAutoFit/>
          </a:bodyPr>
          <a:lstStyle/>
          <a:p>
            <a:pPr marL="457200" indent="-457200" fontAlgn="auto">
              <a:spcBef>
                <a:spcPts val="0"/>
              </a:spcBef>
              <a:spcAft>
                <a:spcPts val="0"/>
              </a:spcAft>
              <a:buFont typeface="Wingdings" pitchFamily="2" charset="2"/>
              <a:buChar char="q"/>
            </a:pPr>
            <a:r>
              <a:rPr lang="en-US" sz="2700" b="0" dirty="0">
                <a:solidFill>
                  <a:prstClr val="black"/>
                </a:solidFill>
                <a:latin typeface="Arial" pitchFamily="34" charset="0"/>
                <a:cs typeface="Arial" pitchFamily="34" charset="0"/>
              </a:rPr>
              <a:t>How do scientists know whether a trait is dominant or recessive, or if the trait is even inherited in a simple dominant/recessive way?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One </a:t>
            </a:r>
            <a:r>
              <a:rPr lang="en-US" sz="2700" b="0" dirty="0">
                <a:solidFill>
                  <a:prstClr val="black"/>
                </a:solidFill>
                <a:latin typeface="Arial" pitchFamily="34" charset="0"/>
                <a:cs typeface="Arial" pitchFamily="34" charset="0"/>
              </a:rPr>
              <a:t>way of doing this is by constructing a </a:t>
            </a:r>
            <a:r>
              <a:rPr lang="en-US" sz="2700" dirty="0">
                <a:solidFill>
                  <a:srgbClr val="C00000"/>
                </a:solidFill>
                <a:latin typeface="Arial" pitchFamily="34" charset="0"/>
                <a:cs typeface="Arial" pitchFamily="34" charset="0"/>
              </a:rPr>
              <a:t>pedigree</a:t>
            </a:r>
            <a:r>
              <a:rPr lang="en-US" sz="2700" b="0" dirty="0" smtClean="0">
                <a:solidFill>
                  <a:prstClr val="black"/>
                </a:solidFill>
                <a:latin typeface="Arial" pitchFamily="34" charset="0"/>
                <a:cs typeface="Arial" pitchFamily="34" charset="0"/>
              </a:rPr>
              <a:t>.</a:t>
            </a:r>
          </a:p>
          <a:p>
            <a:pPr fontAlgn="auto">
              <a:spcBef>
                <a:spcPts val="0"/>
              </a:spcBef>
              <a:spcAft>
                <a:spcPts val="0"/>
              </a:spcAft>
            </a:pPr>
            <a:r>
              <a:rPr lang="en-US" sz="2700" b="0" dirty="0" smtClean="0">
                <a:solidFill>
                  <a:prstClr val="black"/>
                </a:solidFill>
                <a:latin typeface="Arial" pitchFamily="34" charset="0"/>
                <a:cs typeface="Arial" pitchFamily="34" charset="0"/>
              </a:rPr>
              <a:t>  </a:t>
            </a: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A </a:t>
            </a:r>
            <a:r>
              <a:rPr lang="en-US" sz="2700" b="0" dirty="0">
                <a:solidFill>
                  <a:prstClr val="black"/>
                </a:solidFill>
                <a:latin typeface="Arial" pitchFamily="34" charset="0"/>
                <a:cs typeface="Arial" pitchFamily="34" charset="0"/>
              </a:rPr>
              <a:t>pedigree is </a:t>
            </a:r>
            <a:r>
              <a:rPr lang="en-US" sz="2700" b="0" dirty="0" smtClean="0">
                <a:solidFill>
                  <a:prstClr val="black"/>
                </a:solidFill>
                <a:latin typeface="Arial" pitchFamily="34" charset="0"/>
                <a:cs typeface="Arial" pitchFamily="34" charset="0"/>
              </a:rPr>
              <a:t>a </a:t>
            </a:r>
            <a:r>
              <a:rPr lang="en-US" sz="2700" b="0" dirty="0">
                <a:solidFill>
                  <a:prstClr val="black"/>
                </a:solidFill>
                <a:latin typeface="Arial" pitchFamily="34" charset="0"/>
                <a:cs typeface="Arial" pitchFamily="34" charset="0"/>
              </a:rPr>
              <a:t>type of chart that </a:t>
            </a:r>
            <a:r>
              <a:rPr lang="en-US" sz="2700" dirty="0">
                <a:solidFill>
                  <a:prstClr val="black"/>
                </a:solidFill>
                <a:latin typeface="Arial" pitchFamily="34" charset="0"/>
                <a:cs typeface="Arial" pitchFamily="34" charset="0"/>
              </a:rPr>
              <a:t>illustrates </a:t>
            </a:r>
            <a:r>
              <a:rPr lang="en-US" sz="2700" dirty="0" smtClean="0">
                <a:solidFill>
                  <a:prstClr val="black"/>
                </a:solidFill>
                <a:latin typeface="Arial" pitchFamily="34" charset="0"/>
                <a:cs typeface="Arial" pitchFamily="34" charset="0"/>
              </a:rPr>
              <a:t>relationships between individuals</a:t>
            </a:r>
            <a:r>
              <a:rPr lang="en-US" sz="2700" b="0" dirty="0" smtClean="0">
                <a:solidFill>
                  <a:prstClr val="black"/>
                </a:solidFill>
                <a:latin typeface="Arial" pitchFamily="34" charset="0"/>
                <a:cs typeface="Arial" pitchFamily="34" charset="0"/>
              </a:rPr>
              <a:t>, as well as the </a:t>
            </a:r>
            <a:r>
              <a:rPr lang="en-US" sz="2700" b="0" dirty="0">
                <a:solidFill>
                  <a:prstClr val="black"/>
                </a:solidFill>
                <a:latin typeface="Arial" pitchFamily="34" charset="0"/>
                <a:cs typeface="Arial" pitchFamily="34" charset="0"/>
              </a:rPr>
              <a:t>presence or absence of a </a:t>
            </a:r>
            <a:r>
              <a:rPr lang="en-US" sz="2700" b="0" dirty="0" smtClean="0">
                <a:solidFill>
                  <a:prstClr val="black"/>
                </a:solidFill>
                <a:latin typeface="Arial" pitchFamily="34" charset="0"/>
                <a:cs typeface="Arial" pitchFamily="34" charset="0"/>
              </a:rPr>
              <a:t>trait in those individuals.</a:t>
            </a:r>
          </a:p>
          <a:p>
            <a:pPr marL="457200" indent="-457200" fontAlgn="auto">
              <a:spcBef>
                <a:spcPts val="0"/>
              </a:spcBef>
              <a:spcAft>
                <a:spcPts val="0"/>
              </a:spcAft>
              <a:buFont typeface="Wingdings" pitchFamily="2" charset="2"/>
              <a:buChar char="q"/>
            </a:pPr>
            <a:endParaRPr lang="en-US" sz="2700" b="0" dirty="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Typically</a:t>
            </a:r>
            <a:r>
              <a:rPr lang="en-US" sz="2700" b="0" dirty="0">
                <a:solidFill>
                  <a:prstClr val="black"/>
                </a:solidFill>
                <a:latin typeface="Arial" pitchFamily="34" charset="0"/>
                <a:cs typeface="Arial" pitchFamily="34" charset="0"/>
              </a:rPr>
              <a:t>, pedigrees are </a:t>
            </a:r>
            <a:r>
              <a:rPr lang="en-US" sz="2700" dirty="0">
                <a:solidFill>
                  <a:prstClr val="black"/>
                </a:solidFill>
                <a:latin typeface="Arial" pitchFamily="34" charset="0"/>
                <a:cs typeface="Arial" pitchFamily="34" charset="0"/>
              </a:rPr>
              <a:t>tree-like diagrams</a:t>
            </a:r>
            <a:r>
              <a:rPr lang="en-US" sz="2700" b="0" dirty="0">
                <a:solidFill>
                  <a:prstClr val="black"/>
                </a:solidFill>
                <a:latin typeface="Arial" pitchFamily="34" charset="0"/>
                <a:cs typeface="Arial" pitchFamily="34" charset="0"/>
              </a:rPr>
              <a:t>, with different shapes (often circles and squares) representing individuals of different genders.  </a:t>
            </a:r>
            <a:endParaRPr lang="en-US" sz="2700" b="0" dirty="0" smtClean="0">
              <a:solidFill>
                <a:prstClr val="black"/>
              </a:solidFill>
              <a:latin typeface="Arial" pitchFamily="34" charset="0"/>
              <a:cs typeface="Arial" pitchFamily="34" charset="0"/>
            </a:endParaRPr>
          </a:p>
          <a:p>
            <a:pPr marL="914400" lvl="1" indent="-457200" fontAlgn="auto">
              <a:spcBef>
                <a:spcPts val="0"/>
              </a:spcBef>
              <a:spcAft>
                <a:spcPts val="0"/>
              </a:spcAft>
              <a:buFont typeface="Wingdings" pitchFamily="2" charset="2"/>
              <a:buChar char="q"/>
            </a:pPr>
            <a:r>
              <a:rPr lang="en-US" dirty="0" smtClean="0">
                <a:solidFill>
                  <a:srgbClr val="C00000"/>
                </a:solidFill>
                <a:latin typeface="Arial" pitchFamily="34" charset="0"/>
                <a:cs typeface="Arial" pitchFamily="34" charset="0"/>
              </a:rPr>
              <a:t>Circles</a:t>
            </a:r>
            <a:r>
              <a:rPr lang="en-US" b="0" dirty="0" smtClean="0">
                <a:solidFill>
                  <a:srgbClr val="C00000"/>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usually represent </a:t>
            </a:r>
            <a:r>
              <a:rPr lang="en-US" dirty="0" smtClean="0">
                <a:solidFill>
                  <a:srgbClr val="C00000"/>
                </a:solidFill>
                <a:latin typeface="Arial" pitchFamily="34" charset="0"/>
                <a:cs typeface="Arial" pitchFamily="34" charset="0"/>
              </a:rPr>
              <a:t>females</a:t>
            </a:r>
            <a:r>
              <a:rPr lang="en-US" b="0" dirty="0" smtClean="0">
                <a:solidFill>
                  <a:prstClr val="black"/>
                </a:solidFill>
                <a:latin typeface="Arial" pitchFamily="34" charset="0"/>
                <a:cs typeface="Arial" pitchFamily="34" charset="0"/>
              </a:rPr>
              <a:t>.</a:t>
            </a:r>
          </a:p>
          <a:p>
            <a:pPr marL="914400" lvl="1" indent="-457200" fontAlgn="auto">
              <a:spcBef>
                <a:spcPts val="0"/>
              </a:spcBef>
              <a:spcAft>
                <a:spcPts val="0"/>
              </a:spcAft>
              <a:buFont typeface="Wingdings" pitchFamily="2" charset="2"/>
              <a:buChar char="q"/>
            </a:pPr>
            <a:r>
              <a:rPr lang="en-US" dirty="0" smtClean="0">
                <a:solidFill>
                  <a:srgbClr val="C00000"/>
                </a:solidFill>
                <a:latin typeface="Arial" pitchFamily="34" charset="0"/>
                <a:cs typeface="Arial" pitchFamily="34" charset="0"/>
              </a:rPr>
              <a:t>Squares</a:t>
            </a:r>
            <a:r>
              <a:rPr lang="en-US" b="0" dirty="0" smtClean="0">
                <a:solidFill>
                  <a:srgbClr val="C00000"/>
                </a:solidFill>
                <a:latin typeface="Arial" pitchFamily="34" charset="0"/>
                <a:cs typeface="Arial" pitchFamily="34" charset="0"/>
              </a:rPr>
              <a:t> </a:t>
            </a:r>
            <a:r>
              <a:rPr lang="en-US" b="0" dirty="0" smtClean="0">
                <a:solidFill>
                  <a:prstClr val="black"/>
                </a:solidFill>
                <a:latin typeface="Arial" pitchFamily="34" charset="0"/>
                <a:cs typeface="Arial" pitchFamily="34" charset="0"/>
              </a:rPr>
              <a:t>usually represent </a:t>
            </a:r>
            <a:r>
              <a:rPr lang="en-US" dirty="0" smtClean="0">
                <a:solidFill>
                  <a:srgbClr val="C00000"/>
                </a:solidFill>
                <a:latin typeface="Arial" pitchFamily="34" charset="0"/>
                <a:cs typeface="Arial" pitchFamily="34" charset="0"/>
              </a:rPr>
              <a:t>males</a:t>
            </a:r>
            <a:r>
              <a:rPr lang="en-US" b="0" dirty="0" smtClean="0">
                <a:solidFill>
                  <a:prstClr val="black"/>
                </a:solidFill>
                <a:latin typeface="Arial" pitchFamily="34" charset="0"/>
                <a:cs typeface="Arial" pitchFamily="34" charset="0"/>
              </a:rPr>
              <a:t>.</a:t>
            </a:r>
            <a:endParaRPr lang="en-US"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2756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139</a:t>
            </a:fld>
            <a:endParaRPr lang="en-US">
              <a:solidFill>
                <a:prstClr val="black">
                  <a:tint val="75000"/>
                </a:prstClr>
              </a:solidFill>
            </a:endParaRPr>
          </a:p>
        </p:txBody>
      </p:sp>
      <p:sp>
        <p:nvSpPr>
          <p:cNvPr id="9" name="TextBox 8"/>
          <p:cNvSpPr txBox="1"/>
          <p:nvPr/>
        </p:nvSpPr>
        <p:spPr>
          <a:xfrm>
            <a:off x="76200" y="609600"/>
            <a:ext cx="8991599" cy="6755696"/>
          </a:xfrm>
          <a:prstGeom prst="rect">
            <a:avLst/>
          </a:prstGeom>
          <a:noFill/>
        </p:spPr>
        <p:txBody>
          <a:bodyPr wrap="square" rtlCol="0">
            <a:spAutoFit/>
          </a:bodyPr>
          <a:lstStyle/>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On </a:t>
            </a:r>
            <a:r>
              <a:rPr lang="en-US" sz="2700" b="0" dirty="0">
                <a:solidFill>
                  <a:prstClr val="black"/>
                </a:solidFill>
                <a:latin typeface="Arial" pitchFamily="34" charset="0"/>
                <a:cs typeface="Arial" pitchFamily="34" charset="0"/>
              </a:rPr>
              <a:t>a pedigree, some of the shapes are joined by </a:t>
            </a:r>
            <a:r>
              <a:rPr lang="en-US" sz="2700" dirty="0">
                <a:solidFill>
                  <a:srgbClr val="C00000"/>
                </a:solidFill>
                <a:latin typeface="Arial" pitchFamily="34" charset="0"/>
                <a:cs typeface="Arial" pitchFamily="34" charset="0"/>
              </a:rPr>
              <a:t>lines to show relationships</a:t>
            </a:r>
            <a:r>
              <a:rPr lang="en-US" sz="2700" b="0" dirty="0">
                <a:solidFill>
                  <a:prstClr val="black"/>
                </a:solidFill>
                <a:latin typeface="Arial" pitchFamily="34" charset="0"/>
                <a:cs typeface="Arial" pitchFamily="34" charset="0"/>
              </a:rPr>
              <a:t>.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A </a:t>
            </a:r>
            <a:r>
              <a:rPr lang="en-US" sz="2700" dirty="0">
                <a:solidFill>
                  <a:srgbClr val="C00000"/>
                </a:solidFill>
                <a:latin typeface="Arial" pitchFamily="34" charset="0"/>
                <a:cs typeface="Arial" pitchFamily="34" charset="0"/>
              </a:rPr>
              <a:t>horizontal line </a:t>
            </a:r>
            <a:r>
              <a:rPr lang="en-US" sz="2700" b="0" dirty="0">
                <a:solidFill>
                  <a:prstClr val="black"/>
                </a:solidFill>
                <a:latin typeface="Arial" pitchFamily="34" charset="0"/>
                <a:cs typeface="Arial" pitchFamily="34" charset="0"/>
              </a:rPr>
              <a:t>connecting two shapes typically </a:t>
            </a:r>
            <a:r>
              <a:rPr lang="en-US" sz="2700" dirty="0">
                <a:solidFill>
                  <a:srgbClr val="C00000"/>
                </a:solidFill>
                <a:latin typeface="Arial" pitchFamily="34" charset="0"/>
                <a:cs typeface="Arial" pitchFamily="34" charset="0"/>
              </a:rPr>
              <a:t>represents a mating </a:t>
            </a:r>
            <a:r>
              <a:rPr lang="en-US" sz="2700" b="0" dirty="0">
                <a:solidFill>
                  <a:prstClr val="black"/>
                </a:solidFill>
                <a:latin typeface="Arial" pitchFamily="34" charset="0"/>
                <a:cs typeface="Arial" pitchFamily="34" charset="0"/>
              </a:rPr>
              <a:t>between two individuals.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A </a:t>
            </a:r>
            <a:r>
              <a:rPr lang="en-US" sz="2700" dirty="0">
                <a:solidFill>
                  <a:srgbClr val="C00000"/>
                </a:solidFill>
                <a:latin typeface="Arial" pitchFamily="34" charset="0"/>
                <a:cs typeface="Arial" pitchFamily="34" charset="0"/>
              </a:rPr>
              <a:t>vertical line</a:t>
            </a:r>
            <a:r>
              <a:rPr lang="en-US" sz="2700" b="0" dirty="0">
                <a:solidFill>
                  <a:prstClr val="black"/>
                </a:solidFill>
                <a:latin typeface="Arial" pitchFamily="34" charset="0"/>
                <a:cs typeface="Arial" pitchFamily="34" charset="0"/>
              </a:rPr>
              <a:t> descending from the horizontal line representing the mating </a:t>
            </a:r>
            <a:r>
              <a:rPr lang="en-US" sz="2700" dirty="0">
                <a:solidFill>
                  <a:srgbClr val="C00000"/>
                </a:solidFill>
                <a:latin typeface="Arial" pitchFamily="34" charset="0"/>
                <a:cs typeface="Arial" pitchFamily="34" charset="0"/>
              </a:rPr>
              <a:t>shows the next generation, made up of the mated couple’s offspring</a:t>
            </a:r>
            <a:r>
              <a:rPr lang="en-US" sz="2700" b="0" dirty="0">
                <a:solidFill>
                  <a:prstClr val="black"/>
                </a:solidFill>
                <a:latin typeface="Arial" pitchFamily="34" charset="0"/>
                <a:cs typeface="Arial" pitchFamily="34" charset="0"/>
              </a:rPr>
              <a:t>.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When </a:t>
            </a:r>
            <a:r>
              <a:rPr lang="en-US" sz="2700" b="0" dirty="0">
                <a:solidFill>
                  <a:prstClr val="black"/>
                </a:solidFill>
                <a:latin typeface="Arial" pitchFamily="34" charset="0"/>
                <a:cs typeface="Arial" pitchFamily="34" charset="0"/>
              </a:rPr>
              <a:t>examining a specific trait, the circles and squares representing </a:t>
            </a:r>
            <a:r>
              <a:rPr lang="en-US" sz="2700" dirty="0">
                <a:solidFill>
                  <a:srgbClr val="C00000"/>
                </a:solidFill>
                <a:latin typeface="Arial" pitchFamily="34" charset="0"/>
                <a:cs typeface="Arial" pitchFamily="34" charset="0"/>
              </a:rPr>
              <a:t>individuals possessing a particular trait are usually colored in</a:t>
            </a:r>
            <a:r>
              <a:rPr lang="en-US" sz="2700" b="0" dirty="0">
                <a:solidFill>
                  <a:prstClr val="black"/>
                </a:solidFill>
                <a:latin typeface="Arial" pitchFamily="34" charset="0"/>
                <a:cs typeface="Arial" pitchFamily="34" charset="0"/>
              </a:rPr>
              <a:t>.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By </a:t>
            </a:r>
            <a:r>
              <a:rPr lang="en-US" sz="2700" b="0" dirty="0">
                <a:solidFill>
                  <a:prstClr val="black"/>
                </a:solidFill>
                <a:latin typeface="Arial" pitchFamily="34" charset="0"/>
                <a:cs typeface="Arial" pitchFamily="34" charset="0"/>
              </a:rPr>
              <a:t>examining the occurrence of traits within families in a pedigree, scientists can often get a clue as to whether a trait is dominant or recessive, or if it is inherited in a different way.  </a:t>
            </a:r>
            <a:endParaRPr lang="en-US" sz="2700" b="0" dirty="0" smtClean="0">
              <a:solidFill>
                <a:prstClr val="black"/>
              </a:solidFill>
              <a:latin typeface="Arial" pitchFamily="34" charset="0"/>
              <a:cs typeface="Arial" pitchFamily="34" charset="0"/>
            </a:endParaRPr>
          </a:p>
          <a:p>
            <a:pPr marL="457200" indent="-457200" fontAlgn="auto">
              <a:spcBef>
                <a:spcPts val="0"/>
              </a:spcBef>
              <a:spcAft>
                <a:spcPts val="0"/>
              </a:spcAft>
              <a:buFont typeface="Wingdings" pitchFamily="2" charset="2"/>
              <a:buChar char="q"/>
            </a:pPr>
            <a:r>
              <a:rPr lang="en-US" sz="2700" b="0" dirty="0" smtClean="0">
                <a:solidFill>
                  <a:prstClr val="black"/>
                </a:solidFill>
                <a:latin typeface="Arial" pitchFamily="34" charset="0"/>
                <a:cs typeface="Arial" pitchFamily="34" charset="0"/>
              </a:rPr>
              <a:t>Go to the next slide for an </a:t>
            </a:r>
            <a:r>
              <a:rPr lang="en-US" sz="2700" b="0" dirty="0">
                <a:solidFill>
                  <a:prstClr val="black"/>
                </a:solidFill>
                <a:latin typeface="Arial" pitchFamily="34" charset="0"/>
                <a:cs typeface="Arial" pitchFamily="34" charset="0"/>
              </a:rPr>
              <a:t>example of a pedigree.</a:t>
            </a:r>
          </a:p>
          <a:p>
            <a:pPr fontAlgn="auto">
              <a:spcBef>
                <a:spcPts val="0"/>
              </a:spcBef>
              <a:spcAft>
                <a:spcPts val="0"/>
              </a:spcAft>
            </a:pPr>
            <a:endParaRPr lang="en-US"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323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A00CABC-86FE-4B9C-B918-12C208511A24}" type="slidenum">
              <a:rPr lang="en-US"/>
              <a:pPr>
                <a:defRPr/>
              </a:pPr>
              <a:t>14</a:t>
            </a:fld>
            <a:endParaRPr lang="en-US"/>
          </a:p>
        </p:txBody>
      </p:sp>
      <p:sp>
        <p:nvSpPr>
          <p:cNvPr id="12291" name="Rectangle 3"/>
          <p:cNvSpPr>
            <a:spLocks noGrp="1" noChangeArrowheads="1"/>
          </p:cNvSpPr>
          <p:nvPr>
            <p:ph type="body" idx="1"/>
          </p:nvPr>
        </p:nvSpPr>
        <p:spPr>
          <a:xfrm>
            <a:off x="457200" y="228600"/>
            <a:ext cx="8229600" cy="6172200"/>
          </a:xfrm>
        </p:spPr>
        <p:txBody>
          <a:bodyPr/>
          <a:lstStyle/>
          <a:p>
            <a:pPr eaLnBrk="1" hangingPunct="1">
              <a:lnSpc>
                <a:spcPct val="80000"/>
              </a:lnSpc>
              <a:buFont typeface="Wingdings" pitchFamily="2" charset="2"/>
              <a:buChar char="q"/>
              <a:defRPr/>
            </a:pPr>
            <a:r>
              <a:rPr lang="en-US" sz="2400" b="1" dirty="0" smtClean="0">
                <a:latin typeface="+mj-lt"/>
              </a:rPr>
              <a:t>Display the section of the DNA molecule you have expanded through twisting on a table at the front of the class.</a:t>
            </a:r>
          </a:p>
          <a:p>
            <a:pPr eaLnBrk="1" hangingPunct="1">
              <a:lnSpc>
                <a:spcPct val="80000"/>
              </a:lnSpc>
              <a:buFont typeface="Wingdings" pitchFamily="2" charset="2"/>
              <a:buNone/>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Point out the following features of this model of DNA</a:t>
            </a:r>
            <a:r>
              <a:rPr lang="en-US" sz="1800" b="1" dirty="0" smtClean="0">
                <a:latin typeface="+mj-lt"/>
              </a:rPr>
              <a:t>.</a:t>
            </a:r>
          </a:p>
          <a:p>
            <a:pPr lvl="1" eaLnBrk="1" hangingPunct="1">
              <a:lnSpc>
                <a:spcPct val="80000"/>
              </a:lnSpc>
              <a:buFont typeface="Wingdings" pitchFamily="2" charset="2"/>
              <a:buChar char="q"/>
              <a:defRPr/>
            </a:pPr>
            <a:r>
              <a:rPr lang="en-US" sz="2400" b="1" dirty="0" smtClean="0">
                <a:latin typeface="+mj-lt"/>
              </a:rPr>
              <a:t>The sides or backbone of the ladder are: </a:t>
            </a:r>
          </a:p>
          <a:p>
            <a:pPr lvl="2" eaLnBrk="1" hangingPunct="1">
              <a:lnSpc>
                <a:spcPct val="80000"/>
              </a:lnSpc>
              <a:buFont typeface="Wingdings" pitchFamily="2" charset="2"/>
              <a:buChar char="q"/>
              <a:defRPr/>
            </a:pPr>
            <a:r>
              <a:rPr lang="en-US" b="1" dirty="0" smtClean="0">
                <a:latin typeface="+mj-lt"/>
              </a:rPr>
              <a:t>sugar molecule (white) </a:t>
            </a:r>
          </a:p>
          <a:p>
            <a:pPr lvl="2" eaLnBrk="1" hangingPunct="1">
              <a:lnSpc>
                <a:spcPct val="80000"/>
              </a:lnSpc>
              <a:buFont typeface="Wingdings" pitchFamily="2" charset="2"/>
              <a:buChar char="q"/>
              <a:defRPr/>
            </a:pPr>
            <a:r>
              <a:rPr lang="en-US" b="1" dirty="0" smtClean="0">
                <a:latin typeface="+mj-lt"/>
              </a:rPr>
              <a:t>phosphate group (black)</a:t>
            </a:r>
          </a:p>
          <a:p>
            <a:pPr lvl="1" eaLnBrk="1" hangingPunct="1">
              <a:lnSpc>
                <a:spcPct val="80000"/>
              </a:lnSpc>
              <a:buFont typeface="Wingdings" pitchFamily="2" charset="2"/>
              <a:buNone/>
              <a:defRPr/>
            </a:pPr>
            <a:endParaRPr lang="en-US" sz="2000" b="1" dirty="0" smtClean="0">
              <a:latin typeface="+mj-lt"/>
            </a:endParaRPr>
          </a:p>
          <a:p>
            <a:pPr lvl="1" eaLnBrk="1" hangingPunct="1">
              <a:lnSpc>
                <a:spcPct val="80000"/>
              </a:lnSpc>
              <a:buFont typeface="Wingdings" pitchFamily="2" charset="2"/>
              <a:buChar char="q"/>
              <a:defRPr/>
            </a:pPr>
            <a:r>
              <a:rPr lang="en-US" sz="2400" b="1" dirty="0" smtClean="0">
                <a:latin typeface="+mj-lt"/>
              </a:rPr>
              <a:t>Four nitrogen bases form the rungs of the ladder and represent the genetic code or library which has only four letters: </a:t>
            </a:r>
          </a:p>
          <a:p>
            <a:pPr lvl="3" eaLnBrk="1" hangingPunct="1">
              <a:lnSpc>
                <a:spcPct val="80000"/>
              </a:lnSpc>
              <a:buFont typeface="Wingdings" pitchFamily="2" charset="2"/>
              <a:buChar char="q"/>
              <a:defRPr/>
            </a:pPr>
            <a:r>
              <a:rPr lang="en-US" sz="2400" b="1" dirty="0" smtClean="0">
                <a:latin typeface="+mj-lt"/>
              </a:rPr>
              <a:t>A for adenine (red)</a:t>
            </a:r>
          </a:p>
          <a:p>
            <a:pPr lvl="3" eaLnBrk="1" hangingPunct="1">
              <a:lnSpc>
                <a:spcPct val="80000"/>
              </a:lnSpc>
              <a:buFont typeface="Wingdings" pitchFamily="2" charset="2"/>
              <a:buChar char="q"/>
              <a:defRPr/>
            </a:pPr>
            <a:r>
              <a:rPr lang="en-US" sz="2400" b="1" dirty="0" smtClean="0">
                <a:latin typeface="+mj-lt"/>
              </a:rPr>
              <a:t>G for guanine (green)</a:t>
            </a:r>
          </a:p>
          <a:p>
            <a:pPr lvl="3" eaLnBrk="1" hangingPunct="1">
              <a:lnSpc>
                <a:spcPct val="80000"/>
              </a:lnSpc>
              <a:buFont typeface="Wingdings" pitchFamily="2" charset="2"/>
              <a:buChar char="q"/>
              <a:defRPr/>
            </a:pPr>
            <a:r>
              <a:rPr lang="en-US" sz="2400" b="1" dirty="0" smtClean="0">
                <a:latin typeface="+mj-lt"/>
              </a:rPr>
              <a:t>T for thymine (blue) </a:t>
            </a:r>
          </a:p>
          <a:p>
            <a:pPr lvl="3" eaLnBrk="1" hangingPunct="1">
              <a:lnSpc>
                <a:spcPct val="80000"/>
              </a:lnSpc>
              <a:buFont typeface="Wingdings" pitchFamily="2" charset="2"/>
              <a:buChar char="q"/>
              <a:defRPr/>
            </a:pPr>
            <a:r>
              <a:rPr lang="en-US" sz="2400" b="1" dirty="0" smtClean="0">
                <a:latin typeface="+mj-lt"/>
              </a:rPr>
              <a:t>C for cytosine (yellow) </a:t>
            </a:r>
          </a:p>
          <a:p>
            <a:pPr lvl="1" eaLnBrk="1" hangingPunct="1">
              <a:lnSpc>
                <a:spcPct val="80000"/>
              </a:lnSpc>
              <a:buFont typeface="Wingdings" pitchFamily="2" charset="2"/>
              <a:buNone/>
              <a:defRPr/>
            </a:pPr>
            <a:endParaRPr lang="en-US" sz="20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140</a:t>
            </a:fld>
            <a:endParaRPr lang="en-US">
              <a:solidFill>
                <a:prstClr val="black">
                  <a:tint val="75000"/>
                </a:prstClr>
              </a:solidFill>
            </a:endParaRPr>
          </a:p>
        </p:txBody>
      </p:sp>
      <p:sp>
        <p:nvSpPr>
          <p:cNvPr id="9" name="TextBox 8"/>
          <p:cNvSpPr txBox="1"/>
          <p:nvPr/>
        </p:nvSpPr>
        <p:spPr>
          <a:xfrm>
            <a:off x="152400" y="644013"/>
            <a:ext cx="8991600" cy="954107"/>
          </a:xfrm>
          <a:prstGeom prst="rect">
            <a:avLst/>
          </a:prstGeom>
          <a:noFill/>
        </p:spPr>
        <p:txBody>
          <a:bodyPr wrap="square" rtlCol="0">
            <a:spAutoFit/>
          </a:bodyPr>
          <a:lstStyle/>
          <a:p>
            <a:pPr fontAlgn="auto">
              <a:spcBef>
                <a:spcPts val="0"/>
              </a:spcBef>
              <a:spcAft>
                <a:spcPts val="0"/>
              </a:spcAft>
            </a:pPr>
            <a:r>
              <a:rPr lang="en-US" sz="2800" dirty="0" smtClean="0">
                <a:solidFill>
                  <a:srgbClr val="C00000"/>
                </a:solidFill>
                <a:latin typeface="Arial" pitchFamily="34" charset="0"/>
                <a:cs typeface="Arial" pitchFamily="34" charset="0"/>
              </a:rPr>
              <a:t>Squares</a:t>
            </a:r>
            <a:r>
              <a:rPr lang="en-US" sz="2800" dirty="0" smtClean="0">
                <a:solidFill>
                  <a:prstClr val="black"/>
                </a:solidFill>
                <a:latin typeface="Arial" pitchFamily="34" charset="0"/>
                <a:cs typeface="Arial" pitchFamily="34" charset="0"/>
              </a:rPr>
              <a:t> </a:t>
            </a:r>
            <a:r>
              <a:rPr lang="en-US" sz="2800" b="0" dirty="0" smtClean="0">
                <a:solidFill>
                  <a:prstClr val="black"/>
                </a:solidFill>
                <a:latin typeface="Arial" pitchFamily="34" charset="0"/>
                <a:cs typeface="Arial" pitchFamily="34" charset="0"/>
              </a:rPr>
              <a:t>=</a:t>
            </a:r>
            <a:r>
              <a:rPr lang="en-US" sz="2800" dirty="0" smtClean="0">
                <a:solidFill>
                  <a:prstClr val="black"/>
                </a:solidFill>
                <a:latin typeface="Arial" pitchFamily="34" charset="0"/>
                <a:cs typeface="Arial" pitchFamily="34" charset="0"/>
              </a:rPr>
              <a:t> </a:t>
            </a:r>
            <a:r>
              <a:rPr lang="en-US" sz="2800" dirty="0" smtClean="0">
                <a:solidFill>
                  <a:srgbClr val="C00000"/>
                </a:solidFill>
                <a:latin typeface="Arial" pitchFamily="34" charset="0"/>
                <a:cs typeface="Arial" pitchFamily="34" charset="0"/>
              </a:rPr>
              <a:t>males</a:t>
            </a:r>
          </a:p>
          <a:p>
            <a:pPr fontAlgn="auto">
              <a:spcBef>
                <a:spcPts val="0"/>
              </a:spcBef>
              <a:spcAft>
                <a:spcPts val="0"/>
              </a:spcAft>
            </a:pPr>
            <a:r>
              <a:rPr lang="en-US" sz="2800" dirty="0" smtClean="0">
                <a:solidFill>
                  <a:srgbClr val="C00000"/>
                </a:solidFill>
                <a:latin typeface="Arial" pitchFamily="34" charset="0"/>
                <a:cs typeface="Arial" pitchFamily="34" charset="0"/>
              </a:rPr>
              <a:t>Circles</a:t>
            </a:r>
            <a:r>
              <a:rPr lang="en-US" sz="2800" dirty="0" smtClean="0">
                <a:solidFill>
                  <a:prstClr val="black"/>
                </a:solidFill>
                <a:latin typeface="Arial" pitchFamily="34" charset="0"/>
                <a:cs typeface="Arial" pitchFamily="34" charset="0"/>
              </a:rPr>
              <a:t> </a:t>
            </a:r>
            <a:r>
              <a:rPr lang="en-US" sz="2800" b="0" dirty="0" smtClean="0">
                <a:solidFill>
                  <a:prstClr val="black"/>
                </a:solidFill>
                <a:latin typeface="Arial" pitchFamily="34" charset="0"/>
                <a:cs typeface="Arial" pitchFamily="34" charset="0"/>
              </a:rPr>
              <a:t>=</a:t>
            </a:r>
            <a:r>
              <a:rPr lang="en-US" sz="2800" dirty="0" smtClean="0">
                <a:solidFill>
                  <a:prstClr val="black"/>
                </a:solidFill>
                <a:latin typeface="Arial" pitchFamily="34" charset="0"/>
                <a:cs typeface="Arial" pitchFamily="34" charset="0"/>
              </a:rPr>
              <a:t> </a:t>
            </a:r>
            <a:r>
              <a:rPr lang="en-US" sz="2800" dirty="0" smtClean="0">
                <a:solidFill>
                  <a:srgbClr val="C00000"/>
                </a:solidFill>
                <a:latin typeface="Arial" pitchFamily="34" charset="0"/>
                <a:cs typeface="Arial" pitchFamily="34" charset="0"/>
              </a:rPr>
              <a:t>females</a:t>
            </a:r>
          </a:p>
        </p:txBody>
      </p:sp>
      <p:pic>
        <p:nvPicPr>
          <p:cNvPr id="5" name="Picture 4"/>
          <p:cNvPicPr>
            <a:picLocks noChangeAspect="1"/>
          </p:cNvPicPr>
          <p:nvPr/>
        </p:nvPicPr>
        <p:blipFill rotWithShape="1">
          <a:blip r:embed="rId2" cstate="print"/>
          <a:srcRect r="38041"/>
          <a:stretch/>
        </p:blipFill>
        <p:spPr bwMode="auto">
          <a:xfrm>
            <a:off x="152400" y="2932763"/>
            <a:ext cx="8574654" cy="3214564"/>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flipH="1">
            <a:off x="3771900" y="2589863"/>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855839" y="3805904"/>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62400" y="3885995"/>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28503" y="3760226"/>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371600" y="4928420"/>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33600" y="4929649"/>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175819" y="4853449"/>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4875571"/>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8305800" y="4966521"/>
            <a:ext cx="15240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14567" y="2600924"/>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 y="3813688"/>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23951" y="3760226"/>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72400" y="3701027"/>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9326" y="4890320"/>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33800" y="4972666"/>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31324" y="4959147"/>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324600" y="4875571"/>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39000" y="4959147"/>
            <a:ext cx="228600" cy="700548"/>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0-#ppt_w/2"/>
                                          </p:val>
                                        </p:tav>
                                        <p:tav tm="100000">
                                          <p:val>
                                            <p:strVal val="#ppt_x"/>
                                          </p:val>
                                        </p:tav>
                                      </p:tavLst>
                                    </p:anim>
                                    <p:anim calcmode="lin" valueType="num">
                                      <p:cBhvr additive="base">
                                        <p:cTn id="83" dur="500" fill="hold"/>
                                        <p:tgtEl>
                                          <p:spTgt spid="17"/>
                                        </p:tgtEl>
                                        <p:attrNameLst>
                                          <p:attrName>ppt_y</p:attrName>
                                        </p:attrNameLst>
                                      </p:cBhvr>
                                      <p:tavLst>
                                        <p:tav tm="0">
                                          <p:val>
                                            <p:strVal val="0-#ppt_h/2"/>
                                          </p:val>
                                        </p:tav>
                                        <p:tav tm="100000">
                                          <p:val>
                                            <p:strVal val="#ppt_y"/>
                                          </p:val>
                                        </p:tav>
                                      </p:tavLst>
                                    </p:anim>
                                  </p:childTnLst>
                                </p:cTn>
                              </p:par>
                              <p:par>
                                <p:cTn id="84" presetID="2" presetClass="entr" presetSubtype="9"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0-#ppt_w/2"/>
                                          </p:val>
                                        </p:tav>
                                        <p:tav tm="100000">
                                          <p:val>
                                            <p:strVal val="#ppt_x"/>
                                          </p:val>
                                        </p:tav>
                                      </p:tavLst>
                                    </p:anim>
                                    <p:anim calcmode="lin" valueType="num">
                                      <p:cBhvr additive="base">
                                        <p:cTn id="87" dur="5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9" fill="hold"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0-#ppt_h/2"/>
                                          </p:val>
                                        </p:tav>
                                        <p:tav tm="100000">
                                          <p:val>
                                            <p:strVal val="#ppt_y"/>
                                          </p:val>
                                        </p:tav>
                                      </p:tavLst>
                                    </p:anim>
                                  </p:childTnLst>
                                </p:cTn>
                              </p:par>
                              <p:par>
                                <p:cTn id="92" presetID="2" presetClass="entr" presetSubtype="9"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0-#ppt_w/2"/>
                                          </p:val>
                                        </p:tav>
                                        <p:tav tm="100000">
                                          <p:val>
                                            <p:strVal val="#ppt_x"/>
                                          </p:val>
                                        </p:tav>
                                      </p:tavLst>
                                    </p:anim>
                                    <p:anim calcmode="lin" valueType="num">
                                      <p:cBhvr additive="base">
                                        <p:cTn id="95" dur="500" fill="hold"/>
                                        <p:tgtEl>
                                          <p:spTgt spid="20"/>
                                        </p:tgtEl>
                                        <p:attrNameLst>
                                          <p:attrName>ppt_y</p:attrName>
                                        </p:attrNameLst>
                                      </p:cBhvr>
                                      <p:tavLst>
                                        <p:tav tm="0">
                                          <p:val>
                                            <p:strVal val="0-#ppt_h/2"/>
                                          </p:val>
                                        </p:tav>
                                        <p:tav tm="100000">
                                          <p:val>
                                            <p:strVal val="#ppt_y"/>
                                          </p:val>
                                        </p:tav>
                                      </p:tavLst>
                                    </p:anim>
                                  </p:childTnLst>
                                </p:cTn>
                              </p:par>
                              <p:par>
                                <p:cTn id="96" presetID="2" presetClass="entr" presetSubtype="9"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0-#ppt_w/2"/>
                                          </p:val>
                                        </p:tav>
                                        <p:tav tm="100000">
                                          <p:val>
                                            <p:strVal val="#ppt_x"/>
                                          </p:val>
                                        </p:tav>
                                      </p:tavLst>
                                    </p:anim>
                                    <p:anim calcmode="lin" valueType="num">
                                      <p:cBhvr additive="base">
                                        <p:cTn id="99" dur="500" fill="hold"/>
                                        <p:tgtEl>
                                          <p:spTgt spid="21"/>
                                        </p:tgtEl>
                                        <p:attrNameLst>
                                          <p:attrName>ppt_y</p:attrName>
                                        </p:attrNameLst>
                                      </p:cBhvr>
                                      <p:tavLst>
                                        <p:tav tm="0">
                                          <p:val>
                                            <p:strVal val="0-#ppt_h/2"/>
                                          </p:val>
                                        </p:tav>
                                        <p:tav tm="100000">
                                          <p:val>
                                            <p:strVal val="#ppt_y"/>
                                          </p:val>
                                        </p:tav>
                                      </p:tavLst>
                                    </p:anim>
                                  </p:childTnLst>
                                </p:cTn>
                              </p:par>
                              <p:par>
                                <p:cTn id="100" presetID="2" presetClass="entr" presetSubtype="9"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0-#ppt_w/2"/>
                                          </p:val>
                                        </p:tav>
                                        <p:tav tm="100000">
                                          <p:val>
                                            <p:strVal val="#ppt_x"/>
                                          </p:val>
                                        </p:tav>
                                      </p:tavLst>
                                    </p:anim>
                                    <p:anim calcmode="lin" valueType="num">
                                      <p:cBhvr additive="base">
                                        <p:cTn id="103" dur="500" fill="hold"/>
                                        <p:tgtEl>
                                          <p:spTgt spid="22"/>
                                        </p:tgtEl>
                                        <p:attrNameLst>
                                          <p:attrName>ppt_y</p:attrName>
                                        </p:attrNameLst>
                                      </p:cBhvr>
                                      <p:tavLst>
                                        <p:tav tm="0">
                                          <p:val>
                                            <p:strVal val="0-#ppt_h/2"/>
                                          </p:val>
                                        </p:tav>
                                        <p:tav tm="100000">
                                          <p:val>
                                            <p:strVal val="#ppt_y"/>
                                          </p:val>
                                        </p:tav>
                                      </p:tavLst>
                                    </p:anim>
                                  </p:childTnLst>
                                </p:cTn>
                              </p:par>
                              <p:par>
                                <p:cTn id="104" presetID="2" presetClass="entr" presetSubtype="9"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0-#ppt_w/2"/>
                                          </p:val>
                                        </p:tav>
                                        <p:tav tm="100000">
                                          <p:val>
                                            <p:strVal val="#ppt_x"/>
                                          </p:val>
                                        </p:tav>
                                      </p:tavLst>
                                    </p:anim>
                                    <p:anim calcmode="lin" valueType="num">
                                      <p:cBhvr additive="base">
                                        <p:cTn id="107" dur="500" fill="hold"/>
                                        <p:tgtEl>
                                          <p:spTgt spid="23"/>
                                        </p:tgtEl>
                                        <p:attrNameLst>
                                          <p:attrName>ppt_y</p:attrName>
                                        </p:attrNameLst>
                                      </p:cBhvr>
                                      <p:tavLst>
                                        <p:tav tm="0">
                                          <p:val>
                                            <p:strVal val="0-#ppt_h/2"/>
                                          </p:val>
                                        </p:tav>
                                        <p:tav tm="100000">
                                          <p:val>
                                            <p:strVal val="#ppt_y"/>
                                          </p:val>
                                        </p:tav>
                                      </p:tavLst>
                                    </p:anim>
                                  </p:childTnLst>
                                </p:cTn>
                              </p:par>
                              <p:par>
                                <p:cTn id="108" presetID="2" presetClass="entr" presetSubtype="9"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fill="hold"/>
                                        <p:tgtEl>
                                          <p:spTgt spid="24"/>
                                        </p:tgtEl>
                                        <p:attrNameLst>
                                          <p:attrName>ppt_x</p:attrName>
                                        </p:attrNameLst>
                                      </p:cBhvr>
                                      <p:tavLst>
                                        <p:tav tm="0">
                                          <p:val>
                                            <p:strVal val="0-#ppt_w/2"/>
                                          </p:val>
                                        </p:tav>
                                        <p:tav tm="100000">
                                          <p:val>
                                            <p:strVal val="#ppt_x"/>
                                          </p:val>
                                        </p:tav>
                                      </p:tavLst>
                                    </p:anim>
                                    <p:anim calcmode="lin" valueType="num">
                                      <p:cBhvr additive="base">
                                        <p:cTn id="111" dur="500" fill="hold"/>
                                        <p:tgtEl>
                                          <p:spTgt spid="24"/>
                                        </p:tgtEl>
                                        <p:attrNameLst>
                                          <p:attrName>ppt_y</p:attrName>
                                        </p:attrNameLst>
                                      </p:cBhvr>
                                      <p:tavLst>
                                        <p:tav tm="0">
                                          <p:val>
                                            <p:strVal val="0-#ppt_h/2"/>
                                          </p:val>
                                        </p:tav>
                                        <p:tav tm="100000">
                                          <p:val>
                                            <p:strVal val="#ppt_y"/>
                                          </p:val>
                                        </p:tav>
                                      </p:tavLst>
                                    </p:anim>
                                  </p:childTnLst>
                                </p:cTn>
                              </p:par>
                              <p:par>
                                <p:cTn id="112" presetID="2" presetClass="entr" presetSubtype="9"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0-#ppt_w/2"/>
                                          </p:val>
                                        </p:tav>
                                        <p:tav tm="100000">
                                          <p:val>
                                            <p:strVal val="#ppt_x"/>
                                          </p:val>
                                        </p:tav>
                                      </p:tavLst>
                                    </p:anim>
                                    <p:anim calcmode="lin" valueType="num">
                                      <p:cBhvr additive="base">
                                        <p:cTn id="11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8"/>
                                        </p:tgtEl>
                                      </p:cBhvr>
                                    </p:animEffect>
                                    <p:set>
                                      <p:cBhvr>
                                        <p:cTn id="123" dur="1" fill="hold">
                                          <p:stCondLst>
                                            <p:cond delay="499"/>
                                          </p:stCondLst>
                                        </p:cTn>
                                        <p:tgtEl>
                                          <p:spTgt spid="1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19"/>
                                        </p:tgtEl>
                                      </p:cBhvr>
                                    </p:animEffect>
                                    <p:set>
                                      <p:cBhvr>
                                        <p:cTn id="126" dur="1" fill="hold">
                                          <p:stCondLst>
                                            <p:cond delay="499"/>
                                          </p:stCondLst>
                                        </p:cTn>
                                        <p:tgtEl>
                                          <p:spTgt spid="19"/>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20"/>
                                        </p:tgtEl>
                                      </p:cBhvr>
                                    </p:animEffect>
                                    <p:set>
                                      <p:cBhvr>
                                        <p:cTn id="129" dur="1" fill="hold">
                                          <p:stCondLst>
                                            <p:cond delay="499"/>
                                          </p:stCondLst>
                                        </p:cTn>
                                        <p:tgtEl>
                                          <p:spTgt spid="20"/>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22"/>
                                        </p:tgtEl>
                                      </p:cBhvr>
                                    </p:animEffect>
                                    <p:set>
                                      <p:cBhvr>
                                        <p:cTn id="135" dur="1" fill="hold">
                                          <p:stCondLst>
                                            <p:cond delay="499"/>
                                          </p:stCondLst>
                                        </p:cTn>
                                        <p:tgtEl>
                                          <p:spTgt spid="22"/>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23"/>
                                        </p:tgtEl>
                                      </p:cBhvr>
                                    </p:animEffect>
                                    <p:set>
                                      <p:cBhvr>
                                        <p:cTn id="138" dur="1" fill="hold">
                                          <p:stCondLst>
                                            <p:cond delay="499"/>
                                          </p:stCondLst>
                                        </p:cTn>
                                        <p:tgtEl>
                                          <p:spTgt spid="2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4"/>
                                        </p:tgtEl>
                                      </p:cBhvr>
                                    </p:animEffect>
                                    <p:set>
                                      <p:cBhvr>
                                        <p:cTn id="141" dur="1" fill="hold">
                                          <p:stCondLst>
                                            <p:cond delay="499"/>
                                          </p:stCondLst>
                                        </p:cTn>
                                        <p:tgtEl>
                                          <p:spTgt spid="2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5"/>
                                        </p:tgtEl>
                                      </p:cBhvr>
                                    </p:animEffect>
                                    <p:set>
                                      <p:cBhvr>
                                        <p:cTn id="14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141</a:t>
            </a:fld>
            <a:endParaRPr lang="en-US">
              <a:solidFill>
                <a:prstClr val="black">
                  <a:tint val="75000"/>
                </a:prstClr>
              </a:solidFill>
            </a:endParaRPr>
          </a:p>
        </p:txBody>
      </p:sp>
      <p:sp>
        <p:nvSpPr>
          <p:cNvPr id="9" name="TextBox 8"/>
          <p:cNvSpPr txBox="1"/>
          <p:nvPr/>
        </p:nvSpPr>
        <p:spPr>
          <a:xfrm>
            <a:off x="0" y="533400"/>
            <a:ext cx="9144000" cy="3277820"/>
          </a:xfrm>
          <a:prstGeom prst="rect">
            <a:avLst/>
          </a:prstGeom>
          <a:noFill/>
        </p:spPr>
        <p:txBody>
          <a:bodyPr wrap="square" rtlCol="0">
            <a:spAutoFit/>
          </a:bodyPr>
          <a:lstStyle/>
          <a:p>
            <a:pPr fontAlgn="auto">
              <a:spcBef>
                <a:spcPts val="0"/>
              </a:spcBef>
              <a:spcAft>
                <a:spcPts val="0"/>
              </a:spcAft>
            </a:pPr>
            <a:r>
              <a:rPr lang="en-US" sz="2300" dirty="0" smtClean="0">
                <a:solidFill>
                  <a:srgbClr val="C00000"/>
                </a:solidFill>
                <a:latin typeface="Arial" pitchFamily="34" charset="0"/>
                <a:cs typeface="Arial" pitchFamily="34" charset="0"/>
              </a:rPr>
              <a:t>Horizontal</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lines</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connecting</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shapes</a:t>
            </a:r>
            <a:r>
              <a:rPr lang="en-US" sz="2300" dirty="0" smtClean="0">
                <a:solidFill>
                  <a:prstClr val="black"/>
                </a:solidFill>
                <a:latin typeface="Arial" pitchFamily="34" charset="0"/>
                <a:cs typeface="Arial" pitchFamily="34" charset="0"/>
              </a:rPr>
              <a:t> </a:t>
            </a:r>
            <a:r>
              <a:rPr lang="en-US" sz="2300" b="0" dirty="0" smtClean="0">
                <a:solidFill>
                  <a:prstClr val="black"/>
                </a:solidFill>
                <a:latin typeface="Arial" pitchFamily="34" charset="0"/>
                <a:cs typeface="Arial" pitchFamily="34" charset="0"/>
              </a:rPr>
              <a:t>= </a:t>
            </a:r>
            <a:r>
              <a:rPr lang="en-US" sz="2300" dirty="0" err="1" smtClean="0">
                <a:solidFill>
                  <a:srgbClr val="C00000"/>
                </a:solidFill>
                <a:latin typeface="Arial" pitchFamily="34" charset="0"/>
                <a:cs typeface="Arial" pitchFamily="34" charset="0"/>
              </a:rPr>
              <a:t>matings</a:t>
            </a:r>
            <a:endParaRPr lang="en-US" sz="2300" dirty="0" smtClean="0">
              <a:solidFill>
                <a:srgbClr val="C00000"/>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sz="2300" b="0" dirty="0" smtClean="0">
                <a:solidFill>
                  <a:prstClr val="black"/>
                </a:solidFill>
                <a:latin typeface="Arial" pitchFamily="34" charset="0"/>
                <a:cs typeface="Arial" pitchFamily="34" charset="0"/>
              </a:rPr>
              <a:t>The line indicated below represents a mating from the two individuals representing the first generation.</a:t>
            </a:r>
          </a:p>
          <a:p>
            <a:pPr fontAlgn="auto">
              <a:spcBef>
                <a:spcPts val="0"/>
              </a:spcBef>
              <a:spcAft>
                <a:spcPts val="0"/>
              </a:spcAft>
            </a:pPr>
            <a:r>
              <a:rPr lang="en-US" sz="2300" dirty="0" smtClean="0">
                <a:solidFill>
                  <a:srgbClr val="C00000"/>
                </a:solidFill>
                <a:latin typeface="Arial" pitchFamily="34" charset="0"/>
                <a:cs typeface="Arial" pitchFamily="34" charset="0"/>
              </a:rPr>
              <a:t>Vertical</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lines</a:t>
            </a:r>
            <a:r>
              <a:rPr lang="en-US" sz="2300" dirty="0" smtClean="0">
                <a:solidFill>
                  <a:prstClr val="black"/>
                </a:solidFill>
                <a:latin typeface="Arial" pitchFamily="34" charset="0"/>
                <a:cs typeface="Arial" pitchFamily="34" charset="0"/>
              </a:rPr>
              <a:t> </a:t>
            </a:r>
            <a:r>
              <a:rPr lang="en-US" sz="2300" b="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offspring</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from</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a</a:t>
            </a:r>
            <a:r>
              <a:rPr lang="en-US" sz="230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mating</a:t>
            </a:r>
          </a:p>
          <a:p>
            <a:pPr marL="342900" indent="-342900" fontAlgn="auto">
              <a:spcBef>
                <a:spcPts val="0"/>
              </a:spcBef>
              <a:spcAft>
                <a:spcPts val="0"/>
              </a:spcAft>
              <a:buFont typeface="Wingdings" pitchFamily="2" charset="2"/>
              <a:buChar char="q"/>
            </a:pPr>
            <a:r>
              <a:rPr lang="en-US" sz="2300" b="0" dirty="0" smtClean="0">
                <a:solidFill>
                  <a:prstClr val="black"/>
                </a:solidFill>
                <a:latin typeface="Arial" pitchFamily="34" charset="0"/>
                <a:cs typeface="Arial" pitchFamily="34" charset="0"/>
              </a:rPr>
              <a:t>The individuals indicated below are the three offspring produced by the first generation.</a:t>
            </a:r>
          </a:p>
          <a:p>
            <a:pPr marL="342900" indent="-342900" fontAlgn="auto">
              <a:spcBef>
                <a:spcPts val="0"/>
              </a:spcBef>
              <a:spcAft>
                <a:spcPts val="0"/>
              </a:spcAft>
              <a:buFont typeface="Wingdings" pitchFamily="2" charset="2"/>
              <a:buChar char="q"/>
            </a:pPr>
            <a:r>
              <a:rPr lang="en-US" sz="2300" b="0" dirty="0" smtClean="0">
                <a:solidFill>
                  <a:prstClr val="black"/>
                </a:solidFill>
                <a:latin typeface="Arial" pitchFamily="34" charset="0"/>
                <a:cs typeface="Arial" pitchFamily="34" charset="0"/>
              </a:rPr>
              <a:t>The vertical line from the mating between first generation individuals represents offspring produced by the first generation.</a:t>
            </a:r>
          </a:p>
          <a:p>
            <a:pPr fontAlgn="auto">
              <a:spcBef>
                <a:spcPts val="0"/>
              </a:spcBef>
              <a:spcAft>
                <a:spcPts val="0"/>
              </a:spcAft>
            </a:pPr>
            <a:r>
              <a:rPr lang="en-US" sz="2300" dirty="0" smtClean="0">
                <a:solidFill>
                  <a:srgbClr val="C00000"/>
                </a:solidFill>
                <a:latin typeface="Arial" pitchFamily="34" charset="0"/>
                <a:cs typeface="Arial" pitchFamily="34" charset="0"/>
              </a:rPr>
              <a:t>Horizontal lines connecting vertical lines </a:t>
            </a:r>
            <a:r>
              <a:rPr lang="en-US" sz="2300" b="0" dirty="0" smtClean="0">
                <a:solidFill>
                  <a:prstClr val="black"/>
                </a:solidFill>
                <a:latin typeface="Arial" pitchFamily="34" charset="0"/>
                <a:cs typeface="Arial" pitchFamily="34" charset="0"/>
              </a:rPr>
              <a:t>= </a:t>
            </a:r>
            <a:r>
              <a:rPr lang="en-US" sz="2300" dirty="0" smtClean="0">
                <a:solidFill>
                  <a:srgbClr val="C00000"/>
                </a:solidFill>
                <a:latin typeface="Arial" pitchFamily="34" charset="0"/>
                <a:cs typeface="Arial" pitchFamily="34" charset="0"/>
              </a:rPr>
              <a:t>sibling relationships</a:t>
            </a:r>
          </a:p>
        </p:txBody>
      </p:sp>
      <p:pic>
        <p:nvPicPr>
          <p:cNvPr id="5" name="Picture 4"/>
          <p:cNvPicPr>
            <a:picLocks noChangeAspect="1"/>
          </p:cNvPicPr>
          <p:nvPr/>
        </p:nvPicPr>
        <p:blipFill rotWithShape="1">
          <a:blip r:embed="rId2" cstate="print"/>
          <a:srcRect r="38041" b="5558"/>
          <a:stretch/>
        </p:blipFill>
        <p:spPr bwMode="auto">
          <a:xfrm>
            <a:off x="905207" y="4062378"/>
            <a:ext cx="7333586" cy="2596493"/>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a:off x="4572000" y="3719478"/>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81800" y="4674824"/>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438400" y="4674824"/>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62282" y="4674824"/>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200" y="4674824"/>
            <a:ext cx="609600" cy="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29000" y="4177596"/>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0" y="4177596"/>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142</a:t>
            </a:fld>
            <a:endParaRPr lang="en-US">
              <a:solidFill>
                <a:prstClr val="black">
                  <a:tint val="75000"/>
                </a:prstClr>
              </a:solidFill>
            </a:endParaRPr>
          </a:p>
        </p:txBody>
      </p:sp>
      <p:sp>
        <p:nvSpPr>
          <p:cNvPr id="9" name="TextBox 8"/>
          <p:cNvSpPr txBox="1"/>
          <p:nvPr/>
        </p:nvSpPr>
        <p:spPr>
          <a:xfrm>
            <a:off x="152400" y="644013"/>
            <a:ext cx="8991600" cy="1754326"/>
          </a:xfrm>
          <a:prstGeom prst="rect">
            <a:avLst/>
          </a:prstGeom>
          <a:noFill/>
        </p:spPr>
        <p:txBody>
          <a:bodyPr wrap="square" rtlCol="0">
            <a:spAutoFit/>
          </a:bodyPr>
          <a:lstStyle/>
          <a:p>
            <a:pPr fontAlgn="auto">
              <a:spcBef>
                <a:spcPts val="0"/>
              </a:spcBef>
              <a:spcAft>
                <a:spcPts val="0"/>
              </a:spcAft>
            </a:pPr>
            <a:r>
              <a:rPr lang="en-US" sz="3600" dirty="0" smtClean="0">
                <a:solidFill>
                  <a:srgbClr val="C00000"/>
                </a:solidFill>
                <a:latin typeface="Arial" pitchFamily="34" charset="0"/>
                <a:cs typeface="Arial" pitchFamily="34" charset="0"/>
              </a:rPr>
              <a:t>Shaded or filled shapes </a:t>
            </a:r>
            <a:r>
              <a:rPr lang="en-US" sz="3600" b="0" dirty="0" smtClean="0">
                <a:solidFill>
                  <a:prstClr val="black"/>
                </a:solidFill>
                <a:latin typeface="Arial" pitchFamily="34" charset="0"/>
                <a:cs typeface="Arial" pitchFamily="34" charset="0"/>
              </a:rPr>
              <a:t>represent </a:t>
            </a:r>
            <a:r>
              <a:rPr lang="en-US" sz="3600" dirty="0" smtClean="0">
                <a:solidFill>
                  <a:srgbClr val="C00000"/>
                </a:solidFill>
                <a:latin typeface="Arial" pitchFamily="34" charset="0"/>
                <a:cs typeface="Arial" pitchFamily="34" charset="0"/>
              </a:rPr>
              <a:t>individuals that possess a trait of interest.</a:t>
            </a:r>
          </a:p>
        </p:txBody>
      </p:sp>
      <p:pic>
        <p:nvPicPr>
          <p:cNvPr id="5" name="Picture 4"/>
          <p:cNvPicPr>
            <a:picLocks noChangeAspect="1"/>
          </p:cNvPicPr>
          <p:nvPr/>
        </p:nvPicPr>
        <p:blipFill rotWithShape="1">
          <a:blip r:embed="rId2" cstate="print"/>
          <a:srcRect r="38041"/>
          <a:stretch/>
        </p:blipFill>
        <p:spPr bwMode="auto">
          <a:xfrm>
            <a:off x="152400" y="3313410"/>
            <a:ext cx="8574654" cy="3214564"/>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a:off x="3810000" y="2970510"/>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81800" y="4114447"/>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001000" y="4114447"/>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4114447"/>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24200" y="5257800"/>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43600" y="5257800"/>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305800" y="5257800"/>
            <a:ext cx="0" cy="685800"/>
          </a:xfrm>
          <a:prstGeom prst="straightConnector1">
            <a:avLst/>
          </a:prstGeom>
          <a:ln w="476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6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r="38041"/>
          <a:stretch/>
        </p:blipFill>
        <p:spPr bwMode="auto">
          <a:xfrm>
            <a:off x="990600" y="661227"/>
            <a:ext cx="6825876" cy="255896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143</a:t>
            </a:fld>
            <a:endParaRPr lang="en-US">
              <a:solidFill>
                <a:prstClr val="black">
                  <a:tint val="75000"/>
                </a:prstClr>
              </a:solidFill>
            </a:endParaRPr>
          </a:p>
        </p:txBody>
      </p:sp>
      <p:sp>
        <p:nvSpPr>
          <p:cNvPr id="9" name="TextBox 8"/>
          <p:cNvSpPr txBox="1"/>
          <p:nvPr/>
        </p:nvSpPr>
        <p:spPr>
          <a:xfrm>
            <a:off x="-14748" y="3770593"/>
            <a:ext cx="9144000" cy="3046988"/>
          </a:xfrm>
          <a:prstGeom prst="rect">
            <a:avLst/>
          </a:prstGeom>
          <a:noFill/>
        </p:spPr>
        <p:txBody>
          <a:bodyPr wrap="square" rtlCol="0">
            <a:spAutoFit/>
          </a:bodyPr>
          <a:lstStyle/>
          <a:p>
            <a:pPr marL="342900" indent="-342900" fontAlgn="auto">
              <a:spcBef>
                <a:spcPts val="0"/>
              </a:spcBef>
              <a:spcAft>
                <a:spcPts val="0"/>
              </a:spcAft>
              <a:buFont typeface="Wingdings" pitchFamily="2" charset="2"/>
              <a:buChar char="q"/>
            </a:pPr>
            <a:r>
              <a:rPr lang="en-US" b="0" dirty="0">
                <a:solidFill>
                  <a:prstClr val="black"/>
                </a:solidFill>
                <a:latin typeface="Arial" pitchFamily="34" charset="0"/>
                <a:cs typeface="Arial" pitchFamily="34" charset="0"/>
              </a:rPr>
              <a:t>How does a pedigree give us clues about how a trait is inherited</a:t>
            </a:r>
            <a:r>
              <a:rPr lang="en-US" b="0" dirty="0" smtClean="0">
                <a:solidFill>
                  <a:prstClr val="black"/>
                </a:solidFill>
                <a:latin typeface="Arial" pitchFamily="34" charset="0"/>
                <a:cs typeface="Arial" pitchFamily="34" charset="0"/>
              </a:rPr>
              <a:t>?</a:t>
            </a: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In </a:t>
            </a:r>
            <a:r>
              <a:rPr lang="en-US" b="0" dirty="0">
                <a:solidFill>
                  <a:prstClr val="black"/>
                </a:solidFill>
                <a:latin typeface="Arial" pitchFamily="34" charset="0"/>
                <a:cs typeface="Arial" pitchFamily="34" charset="0"/>
              </a:rPr>
              <a:t>the pedigree pictured above, the trait of interest is likely a dominant trait, if it is inherited with a simple </a:t>
            </a:r>
            <a:r>
              <a:rPr lang="en-US" b="0" dirty="0" err="1">
                <a:solidFill>
                  <a:prstClr val="black"/>
                </a:solidFill>
                <a:latin typeface="Arial" pitchFamily="34" charset="0"/>
                <a:cs typeface="Arial" pitchFamily="34" charset="0"/>
              </a:rPr>
              <a:t>Mendelian</a:t>
            </a:r>
            <a:r>
              <a:rPr lang="en-US" b="0" dirty="0">
                <a:solidFill>
                  <a:prstClr val="black"/>
                </a:solidFill>
                <a:latin typeface="Arial" pitchFamily="34" charset="0"/>
                <a:cs typeface="Arial" pitchFamily="34" charset="0"/>
              </a:rPr>
              <a:t> basis.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Notice </a:t>
            </a:r>
            <a:r>
              <a:rPr lang="en-US" b="0" dirty="0">
                <a:solidFill>
                  <a:prstClr val="black"/>
                </a:solidFill>
                <a:latin typeface="Arial" pitchFamily="34" charset="0"/>
                <a:cs typeface="Arial" pitchFamily="34" charset="0"/>
              </a:rPr>
              <a:t>that the trait of interest does not skip any generations.  </a:t>
            </a:r>
            <a:endParaRPr lang="en-US" b="0" dirty="0" smtClean="0">
              <a:solidFill>
                <a:prstClr val="black"/>
              </a:solidFill>
              <a:latin typeface="Arial" pitchFamily="34" charset="0"/>
              <a:cs typeface="Arial" pitchFamily="34" charset="0"/>
            </a:endParaRPr>
          </a:p>
          <a:p>
            <a:pPr marL="342900" indent="-342900" fontAlgn="auto">
              <a:spcBef>
                <a:spcPts val="0"/>
              </a:spcBef>
              <a:spcAft>
                <a:spcPts val="0"/>
              </a:spcAft>
              <a:buFont typeface="Wingdings" pitchFamily="2" charset="2"/>
              <a:buChar char="q"/>
            </a:pPr>
            <a:r>
              <a:rPr lang="en-US" b="0" dirty="0" smtClean="0">
                <a:solidFill>
                  <a:prstClr val="black"/>
                </a:solidFill>
                <a:latin typeface="Arial" pitchFamily="34" charset="0"/>
                <a:cs typeface="Arial" pitchFamily="34" charset="0"/>
              </a:rPr>
              <a:t>Also</a:t>
            </a:r>
            <a:r>
              <a:rPr lang="en-US" b="0" dirty="0">
                <a:solidFill>
                  <a:prstClr val="black"/>
                </a:solidFill>
                <a:latin typeface="Arial" pitchFamily="34" charset="0"/>
                <a:cs typeface="Arial" pitchFamily="34" charset="0"/>
              </a:rPr>
              <a:t>, if the trait was recessive, the parents represented by the dark square and dark circle could not have had the daughter without the trait.</a:t>
            </a:r>
          </a:p>
        </p:txBody>
      </p:sp>
    </p:spTree>
    <p:extLst>
      <p:ext uri="{BB962C8B-B14F-4D97-AF65-F5344CB8AC3E}">
        <p14:creationId xmlns:p14="http://schemas.microsoft.com/office/powerpoint/2010/main" val="39107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144</a:t>
            </a:fld>
            <a:endParaRPr lang="en-US">
              <a:solidFill>
                <a:prstClr val="black">
                  <a:tint val="75000"/>
                </a:prstClr>
              </a:solidFill>
            </a:endParaRPr>
          </a:p>
        </p:txBody>
      </p:sp>
      <p:sp>
        <p:nvSpPr>
          <p:cNvPr id="9" name="TextBox 8"/>
          <p:cNvSpPr txBox="1"/>
          <p:nvPr/>
        </p:nvSpPr>
        <p:spPr>
          <a:xfrm>
            <a:off x="0" y="609600"/>
            <a:ext cx="9144000" cy="6063198"/>
          </a:xfrm>
          <a:prstGeom prst="rect">
            <a:avLst/>
          </a:prstGeom>
          <a:noFill/>
        </p:spPr>
        <p:txBody>
          <a:bodyPr wrap="square" rtlCol="0">
            <a:spAutoFit/>
          </a:bodyPr>
          <a:lstStyle/>
          <a:p>
            <a:pPr marL="342900" lvl="0" indent="-342900">
              <a:buFont typeface="Wingdings" pitchFamily="2" charset="2"/>
              <a:buChar char="q"/>
            </a:pPr>
            <a:r>
              <a:rPr lang="en-US" sz="2800" b="0" dirty="0">
                <a:latin typeface="Arial" pitchFamily="34" charset="0"/>
                <a:cs typeface="Arial" pitchFamily="34" charset="0"/>
              </a:rPr>
              <a:t>Pick a trait that is easily observed in individuals.</a:t>
            </a:r>
            <a:endParaRPr lang="en-US" b="0" dirty="0">
              <a:latin typeface="Arial" pitchFamily="34" charset="0"/>
              <a:cs typeface="Arial" pitchFamily="34" charset="0"/>
            </a:endParaRPr>
          </a:p>
          <a:p>
            <a:pPr marL="342900" lvl="0" indent="-342900">
              <a:buFont typeface="Wingdings" pitchFamily="2" charset="2"/>
              <a:buChar char="q"/>
            </a:pPr>
            <a:r>
              <a:rPr lang="en-US" sz="2800" b="0" dirty="0">
                <a:latin typeface="Arial" pitchFamily="34" charset="0"/>
                <a:cs typeface="Arial" pitchFamily="34" charset="0"/>
              </a:rPr>
              <a:t>Draw your own pedigree, showing the occurrence of your chosen trait in your family.</a:t>
            </a:r>
            <a:endParaRPr lang="en-US" b="0" dirty="0">
              <a:latin typeface="Arial" pitchFamily="34" charset="0"/>
              <a:cs typeface="Arial" pitchFamily="34" charset="0"/>
            </a:endParaRPr>
          </a:p>
          <a:p>
            <a:pPr marL="342900" lvl="0" indent="-342900">
              <a:buFont typeface="Wingdings" pitchFamily="2" charset="2"/>
              <a:buChar char="q"/>
            </a:pPr>
            <a:r>
              <a:rPr lang="en-US" sz="2800" b="0" dirty="0">
                <a:latin typeface="Arial" pitchFamily="34" charset="0"/>
                <a:cs typeface="Arial" pitchFamily="34" charset="0"/>
              </a:rPr>
              <a:t>Do not worry if you can’t figure out information from too many generations back, or if it would be difficult for you to get information on particular family members.  Families are all very different, and as a result, some students’ pedigrees may be more extensive than others.  Just do as much as you can, and with which you feel comfortable.</a:t>
            </a:r>
            <a:endParaRPr lang="en-US" b="0" dirty="0">
              <a:latin typeface="Arial" pitchFamily="34" charset="0"/>
              <a:cs typeface="Arial" pitchFamily="34" charset="0"/>
            </a:endParaRPr>
          </a:p>
          <a:p>
            <a:pPr marL="342900" lvl="0" indent="-342900">
              <a:buFont typeface="Wingdings" pitchFamily="2" charset="2"/>
              <a:buChar char="q"/>
            </a:pPr>
            <a:r>
              <a:rPr lang="en-US" sz="2800" b="0" dirty="0">
                <a:latin typeface="Arial" pitchFamily="34" charset="0"/>
                <a:cs typeface="Arial" pitchFamily="34" charset="0"/>
              </a:rPr>
              <a:t>Some creative ways of helping you fill in your pedigree might be to talk to your oldest living relatives, looking at old family photos, etc.</a:t>
            </a:r>
            <a:endParaRPr lang="en-US" b="0" dirty="0">
              <a:latin typeface="Arial" pitchFamily="34" charset="0"/>
              <a:cs typeface="Arial" pitchFamily="34" charset="0"/>
            </a:endParaRP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325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rgbClr val="FF0000"/>
          </a:solidFill>
          <a:ln>
            <a:solidFill>
              <a:srgbClr val="000000"/>
            </a:solidFill>
          </a:ln>
        </p:spPr>
        <p:txBody>
          <a:bodyPr>
            <a:normAutofit/>
          </a:bodyPr>
          <a:lstStyle/>
          <a:p>
            <a:r>
              <a:rPr lang="en-US" sz="2800" b="1" dirty="0" smtClean="0">
                <a:solidFill>
                  <a:schemeClr val="bg1"/>
                </a:solidFill>
              </a:rPr>
              <a:t>Exercise 4c – Constructing a Pedigree</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pPr>
              <a:defRPr/>
            </a:pPr>
            <a:fld id="{3E7DA0A1-8B17-4A4B-A06C-612CFEE288A3}" type="slidenum">
              <a:rPr lang="en-US" smtClean="0">
                <a:solidFill>
                  <a:prstClr val="black">
                    <a:tint val="75000"/>
                  </a:prstClr>
                </a:solidFill>
              </a:rPr>
              <a:pPr>
                <a:defRPr/>
              </a:pPr>
              <a:t>145</a:t>
            </a:fld>
            <a:endParaRPr lang="en-US">
              <a:solidFill>
                <a:prstClr val="black">
                  <a:tint val="75000"/>
                </a:prstClr>
              </a:solidFill>
            </a:endParaRPr>
          </a:p>
        </p:txBody>
      </p:sp>
      <p:sp>
        <p:nvSpPr>
          <p:cNvPr id="9" name="TextBox 8"/>
          <p:cNvSpPr txBox="1"/>
          <p:nvPr/>
        </p:nvSpPr>
        <p:spPr>
          <a:xfrm>
            <a:off x="0" y="609600"/>
            <a:ext cx="9144000" cy="6370975"/>
          </a:xfrm>
          <a:prstGeom prst="rect">
            <a:avLst/>
          </a:prstGeom>
          <a:noFill/>
        </p:spPr>
        <p:txBody>
          <a:bodyPr wrap="square" rtlCol="0">
            <a:spAutoFit/>
          </a:bodyPr>
          <a:lstStyle/>
          <a:p>
            <a:pPr marL="342900" lvl="0" indent="-342900">
              <a:buFont typeface="Wingdings" pitchFamily="2" charset="2"/>
              <a:buChar char="q"/>
            </a:pPr>
            <a:r>
              <a:rPr lang="en-US" b="0" dirty="0" smtClean="0">
                <a:latin typeface="Arial" pitchFamily="34" charset="0"/>
                <a:cs typeface="Arial" pitchFamily="34" charset="0"/>
              </a:rPr>
              <a:t>After </a:t>
            </a:r>
            <a:r>
              <a:rPr lang="en-US" b="0" dirty="0">
                <a:latin typeface="Arial" pitchFamily="34" charset="0"/>
                <a:cs typeface="Arial" pitchFamily="34" charset="0"/>
              </a:rPr>
              <a:t>constructing your pedigree, look over it and examine the patterns of occurrence of your chosen trait over the generations represented in your chart.  You may wish to use information from several exercises in this book to help you with your genetic detective work!</a:t>
            </a:r>
          </a:p>
          <a:p>
            <a:pPr marL="342900" lvl="0" indent="-342900">
              <a:buFont typeface="Wingdings" pitchFamily="2" charset="2"/>
              <a:buChar char="q"/>
            </a:pPr>
            <a:r>
              <a:rPr lang="en-US" b="0" dirty="0">
                <a:latin typeface="Arial" pitchFamily="34" charset="0"/>
                <a:cs typeface="Arial" pitchFamily="34" charset="0"/>
              </a:rPr>
              <a:t>Try to answer the following questions</a:t>
            </a:r>
            <a:r>
              <a:rPr lang="en-US" b="0" dirty="0" smtClean="0">
                <a:latin typeface="Arial" pitchFamily="34" charset="0"/>
                <a:cs typeface="Arial" pitchFamily="34" charset="0"/>
              </a:rPr>
              <a:t>:</a:t>
            </a:r>
          </a:p>
          <a:p>
            <a:pPr marL="342900" lvl="0" indent="-342900">
              <a:buFont typeface="Wingdings" pitchFamily="2" charset="2"/>
              <a:buChar char="q"/>
            </a:pPr>
            <a:endParaRPr lang="en-US" b="0" dirty="0">
              <a:latin typeface="Arial" pitchFamily="34" charset="0"/>
              <a:cs typeface="Arial" pitchFamily="34" charset="0"/>
            </a:endParaRPr>
          </a:p>
          <a:p>
            <a:pPr marL="800100" lvl="1" indent="-342900">
              <a:buFont typeface="Wingdings" pitchFamily="2" charset="2"/>
              <a:buChar char="q"/>
            </a:pPr>
            <a:r>
              <a:rPr lang="en-US" b="0" dirty="0">
                <a:solidFill>
                  <a:srgbClr val="FF0000"/>
                </a:solidFill>
                <a:latin typeface="Arial" pitchFamily="34" charset="0"/>
                <a:cs typeface="Arial" pitchFamily="34" charset="0"/>
              </a:rPr>
              <a:t>Do you think your chosen trait is dominant or recessive, or do you think it might be inherited in a more complex way?</a:t>
            </a:r>
          </a:p>
          <a:p>
            <a:pPr marL="800100" lvl="1" indent="-342900">
              <a:buFont typeface="Wingdings" pitchFamily="2" charset="2"/>
              <a:buChar char="q"/>
            </a:pPr>
            <a:r>
              <a:rPr lang="en-US" b="0" dirty="0">
                <a:solidFill>
                  <a:srgbClr val="FF0000"/>
                </a:solidFill>
                <a:latin typeface="Arial" pitchFamily="34" charset="0"/>
                <a:cs typeface="Arial" pitchFamily="34" charset="0"/>
              </a:rPr>
              <a:t>Can you find other pedigrees (online, in the library, etc.) that show similar patterns that support your conclusions?</a:t>
            </a:r>
          </a:p>
          <a:p>
            <a:pPr marL="342900" lvl="0" indent="-342900">
              <a:buFont typeface="Wingdings" pitchFamily="2" charset="2"/>
              <a:buChar char="q"/>
            </a:pPr>
            <a:r>
              <a:rPr lang="en-US" b="0" dirty="0">
                <a:latin typeface="Arial" pitchFamily="34" charset="0"/>
                <a:cs typeface="Arial" pitchFamily="34" charset="0"/>
              </a:rPr>
              <a:t>If your chosen trait seems to be one that is inherited in a more complex way, do a little additional research on that particular mode of inheritance.</a:t>
            </a:r>
          </a:p>
          <a:p>
            <a:pPr marL="342900" lvl="0" indent="-342900">
              <a:buFont typeface="Wingdings" pitchFamily="2" charset="2"/>
              <a:buChar char="q"/>
            </a:pPr>
            <a:r>
              <a:rPr lang="en-US" b="0" dirty="0">
                <a:latin typeface="Arial" pitchFamily="34" charset="0"/>
                <a:cs typeface="Arial" pitchFamily="34" charset="0"/>
              </a:rPr>
              <a:t>Put together what you learned, and share it with the rest of your class in a brief presentation.</a:t>
            </a:r>
          </a:p>
          <a:p>
            <a:pPr marL="342900" indent="-342900" fontAlgn="auto">
              <a:spcBef>
                <a:spcPts val="0"/>
              </a:spcBef>
              <a:spcAft>
                <a:spcPts val="0"/>
              </a:spcAft>
              <a:buFont typeface="Wingdings" pitchFamily="2" charset="2"/>
              <a:buChar char="q"/>
            </a:pPr>
            <a:endParaRPr lang="en-US" b="0" dirty="0">
              <a:solidFill>
                <a:prstClr val="black"/>
              </a:solidFill>
              <a:latin typeface="Arial" pitchFamily="34" charset="0"/>
              <a:cs typeface="Arial" pitchFamily="34" charset="0"/>
            </a:endParaRPr>
          </a:p>
        </p:txBody>
      </p:sp>
      <p:sp>
        <p:nvSpPr>
          <p:cNvPr id="5" name="Action Button: Beginning 4">
            <a:hlinkClick r:id="rId2" action="ppaction://hlinksldjump" highlightClick="1"/>
          </p:cNvPr>
          <p:cNvSpPr/>
          <p:nvPr/>
        </p:nvSpPr>
        <p:spPr>
          <a:xfrm>
            <a:off x="5334000" y="6324600"/>
            <a:ext cx="457200" cy="381000"/>
          </a:xfrm>
          <a:prstGeom prst="actionButtonBeginning">
            <a:avLst/>
          </a:prstGeom>
          <a:solidFill>
            <a:srgbClr val="CC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6" name="Action Button: Home 5">
            <a:hlinkClick r:id="rId3" action="ppaction://hlinksldjump" highlightClick="1"/>
          </p:cNvPr>
          <p:cNvSpPr>
            <a:spLocks noChangeAspect="1"/>
          </p:cNvSpPr>
          <p:nvPr/>
        </p:nvSpPr>
        <p:spPr bwMode="auto">
          <a:xfrm>
            <a:off x="6019800" y="6240462"/>
            <a:ext cx="548640" cy="548640"/>
          </a:xfrm>
          <a:prstGeom prst="actionButtonHome">
            <a:avLst/>
          </a:prstGeom>
          <a:solidFill>
            <a:srgbClr val="C00000"/>
          </a:solidFill>
          <a:ln w="9525" cap="flat" cmpd="sng" algn="ctr">
            <a:solidFill>
              <a:schemeClr val="tx1"/>
            </a:solidFill>
            <a:prstDash val="solid"/>
            <a:round/>
            <a:headEnd type="none" w="med" len="med"/>
            <a:tailEnd type="none" w="med" len="med"/>
          </a:ln>
          <a:effectLst/>
        </p:spPr>
        <p:txBody>
          <a:bodyPr anchor="ctr"/>
          <a:lstStyle/>
          <a:p>
            <a:pPr>
              <a:defRPr/>
            </a:pPr>
            <a:endParaRPr lang="en-US" b="0">
              <a:solidFill>
                <a:schemeClr val="tx2"/>
              </a:solidFill>
              <a:latin typeface="Arial" charset="0"/>
            </a:endParaRPr>
          </a:p>
        </p:txBody>
      </p:sp>
    </p:spTree>
    <p:extLst>
      <p:ext uri="{BB962C8B-B14F-4D97-AF65-F5344CB8AC3E}">
        <p14:creationId xmlns:p14="http://schemas.microsoft.com/office/powerpoint/2010/main" val="31061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533400"/>
            <a:ext cx="7696200" cy="5416868"/>
          </a:xfrm>
          <a:prstGeom prst="rect">
            <a:avLst/>
          </a:prstGeom>
          <a:noFill/>
        </p:spPr>
        <p:txBody>
          <a:bodyPr>
            <a:spAutoFit/>
          </a:bodyPr>
          <a:lstStyle/>
          <a:p>
            <a:pPr marL="457200" indent="-457200">
              <a:defRPr/>
            </a:pPr>
            <a:r>
              <a:rPr lang="en-US" sz="2000" u="sng" dirty="0">
                <a:latin typeface="+mj-lt"/>
              </a:rPr>
              <a:t>Grades K-3</a:t>
            </a:r>
            <a:endParaRPr lang="en-US" sz="2000" dirty="0">
              <a:latin typeface="+mj-lt"/>
            </a:endParaRPr>
          </a:p>
          <a:p>
            <a:pPr marL="457200" indent="-457200">
              <a:defRPr/>
            </a:pPr>
            <a:r>
              <a:rPr lang="en-US" sz="2000" b="0" i="1" dirty="0">
                <a:latin typeface="+mj-lt"/>
              </a:rPr>
              <a:t>You're Full of Genes</a:t>
            </a:r>
            <a:r>
              <a:rPr lang="en-US" sz="2000" b="0" dirty="0">
                <a:latin typeface="+mj-lt"/>
              </a:rPr>
              <a:t> - Claudia </a:t>
            </a:r>
            <a:r>
              <a:rPr lang="en-US" sz="2000" b="0" dirty="0" err="1" smtClean="0">
                <a:latin typeface="+mj-lt"/>
              </a:rPr>
              <a:t>Zylberberg</a:t>
            </a:r>
            <a:endParaRPr lang="en-US" sz="2000" b="0" dirty="0" smtClean="0">
              <a:latin typeface="+mj-lt"/>
            </a:endParaRPr>
          </a:p>
          <a:p>
            <a:pPr marL="457200" indent="-457200">
              <a:defRPr/>
            </a:pPr>
            <a:r>
              <a:rPr lang="en-US" sz="2000" b="0" i="1" dirty="0" err="1">
                <a:latin typeface="Arial" pitchFamily="34" charset="0"/>
                <a:cs typeface="Arial" pitchFamily="34" charset="0"/>
              </a:rPr>
              <a:t>Gregor</a:t>
            </a:r>
            <a:r>
              <a:rPr lang="en-US" sz="2000" b="0" i="1" dirty="0">
                <a:latin typeface="Arial" pitchFamily="34" charset="0"/>
                <a:cs typeface="Arial" pitchFamily="34" charset="0"/>
              </a:rPr>
              <a:t> Mendel: The Friar Who Grew Peas</a:t>
            </a:r>
            <a:r>
              <a:rPr lang="en-US" sz="2000" b="0" dirty="0">
                <a:latin typeface="Arial" pitchFamily="34" charset="0"/>
                <a:cs typeface="Arial" pitchFamily="34" charset="0"/>
              </a:rPr>
              <a:t> - Cheryl </a:t>
            </a:r>
            <a:r>
              <a:rPr lang="en-US" sz="2000" b="0" dirty="0" err="1">
                <a:latin typeface="Arial" pitchFamily="34" charset="0"/>
                <a:cs typeface="Arial" pitchFamily="34" charset="0"/>
              </a:rPr>
              <a:t>Bardoe</a:t>
            </a:r>
            <a:endParaRPr lang="en-US" sz="2000" b="0" dirty="0">
              <a:latin typeface="Arial" pitchFamily="34" charset="0"/>
              <a:cs typeface="Arial" pitchFamily="34" charset="0"/>
            </a:endParaRPr>
          </a:p>
          <a:p>
            <a:pPr marL="457200" indent="-457200">
              <a:defRPr/>
            </a:pPr>
            <a:r>
              <a:rPr lang="en-US" sz="2000" b="0" dirty="0">
                <a:latin typeface="+mj-lt"/>
              </a:rPr>
              <a:t> </a:t>
            </a:r>
          </a:p>
          <a:p>
            <a:pPr marL="457200" indent="-457200">
              <a:defRPr/>
            </a:pPr>
            <a:r>
              <a:rPr lang="en-US" sz="2000" u="sng" dirty="0">
                <a:latin typeface="+mj-lt"/>
              </a:rPr>
              <a:t>Grades 4-7</a:t>
            </a:r>
            <a:endParaRPr lang="en-US" sz="2000" dirty="0">
              <a:latin typeface="+mj-lt"/>
            </a:endParaRPr>
          </a:p>
          <a:p>
            <a:pPr marL="457200" indent="-457200">
              <a:defRPr/>
            </a:pPr>
            <a:r>
              <a:rPr lang="en-US" sz="2000" b="0" i="1" dirty="0">
                <a:latin typeface="Arial" pitchFamily="34" charset="0"/>
                <a:cs typeface="Arial" pitchFamily="34" charset="0"/>
              </a:rPr>
              <a:t>Have a Nice DNA</a:t>
            </a:r>
            <a:r>
              <a:rPr lang="en-US" sz="2000" b="0" dirty="0">
                <a:latin typeface="Arial" pitchFamily="34" charset="0"/>
                <a:cs typeface="Arial" pitchFamily="34" charset="0"/>
              </a:rPr>
              <a:t> - Frances R. </a:t>
            </a:r>
            <a:r>
              <a:rPr lang="en-US" sz="2000" b="0" dirty="0" err="1">
                <a:latin typeface="Arial" pitchFamily="34" charset="0"/>
                <a:cs typeface="Arial" pitchFamily="34" charset="0"/>
              </a:rPr>
              <a:t>Balkwill</a:t>
            </a:r>
            <a:r>
              <a:rPr lang="en-US" sz="2000" b="0" dirty="0">
                <a:latin typeface="Arial" pitchFamily="34" charset="0"/>
                <a:cs typeface="Arial" pitchFamily="34" charset="0"/>
              </a:rPr>
              <a:t> and </a:t>
            </a:r>
            <a:r>
              <a:rPr lang="en-US" sz="2000" b="0" dirty="0" err="1">
                <a:latin typeface="Arial" pitchFamily="34" charset="0"/>
                <a:cs typeface="Arial" pitchFamily="34" charset="0"/>
              </a:rPr>
              <a:t>Mic</a:t>
            </a:r>
            <a:r>
              <a:rPr lang="en-US" sz="2000" b="0" dirty="0">
                <a:latin typeface="Arial" pitchFamily="34" charset="0"/>
                <a:cs typeface="Arial" pitchFamily="34" charset="0"/>
              </a:rPr>
              <a:t> </a:t>
            </a:r>
            <a:r>
              <a:rPr lang="en-US" sz="2000" b="0" dirty="0" err="1">
                <a:latin typeface="Arial" pitchFamily="34" charset="0"/>
                <a:cs typeface="Arial" pitchFamily="34" charset="0"/>
              </a:rPr>
              <a:t>Rolph</a:t>
            </a:r>
            <a:r>
              <a:rPr lang="en-US" sz="2000" b="0" i="1" dirty="0">
                <a:latin typeface="Arial" pitchFamily="34" charset="0"/>
                <a:cs typeface="Arial" pitchFamily="34" charset="0"/>
              </a:rPr>
              <a:t> </a:t>
            </a:r>
            <a:endParaRPr lang="en-US" sz="2000" b="0" dirty="0">
              <a:latin typeface="Arial" pitchFamily="34" charset="0"/>
              <a:cs typeface="Arial" pitchFamily="34" charset="0"/>
            </a:endParaRPr>
          </a:p>
          <a:p>
            <a:pPr marL="457200" indent="-457200">
              <a:defRPr/>
            </a:pPr>
            <a:r>
              <a:rPr lang="en-US" sz="2000" b="0" i="1" dirty="0" smtClean="0">
                <a:latin typeface="+mj-lt"/>
              </a:rPr>
              <a:t>Double </a:t>
            </a:r>
            <a:r>
              <a:rPr lang="en-US" sz="2000" b="0" i="1" dirty="0">
                <a:latin typeface="+mj-lt"/>
              </a:rPr>
              <a:t>Talking Helix Blues</a:t>
            </a:r>
            <a:r>
              <a:rPr lang="en-US" sz="2000" b="0" dirty="0">
                <a:latin typeface="+mj-lt"/>
              </a:rPr>
              <a:t> - Joel </a:t>
            </a:r>
            <a:r>
              <a:rPr lang="en-US" sz="2000" b="0" dirty="0" err="1">
                <a:latin typeface="+mj-lt"/>
              </a:rPr>
              <a:t>Herskowitz</a:t>
            </a:r>
            <a:r>
              <a:rPr lang="en-US" sz="2000" b="0" dirty="0">
                <a:latin typeface="+mj-lt"/>
              </a:rPr>
              <a:t> &amp; Judy </a:t>
            </a:r>
            <a:r>
              <a:rPr lang="en-US" sz="2000" b="0" dirty="0" err="1">
                <a:latin typeface="+mj-lt"/>
              </a:rPr>
              <a:t>Cuddihy</a:t>
            </a:r>
            <a:r>
              <a:rPr lang="en-US" sz="2000" b="0" dirty="0">
                <a:latin typeface="+mj-lt"/>
              </a:rPr>
              <a:t> (Illustrator)</a:t>
            </a:r>
          </a:p>
          <a:p>
            <a:pPr marL="457200" indent="-457200">
              <a:defRPr/>
            </a:pPr>
            <a:r>
              <a:rPr lang="en-US" sz="2000" b="0" i="1" dirty="0">
                <a:latin typeface="+mj-lt"/>
              </a:rPr>
              <a:t>National Geographic Investigates: Genetics: From DNA to Designer Dogs</a:t>
            </a:r>
            <a:r>
              <a:rPr lang="en-US" sz="2000" b="0" dirty="0">
                <a:latin typeface="+mj-lt"/>
              </a:rPr>
              <a:t> - Kathleen Simpson</a:t>
            </a:r>
          </a:p>
          <a:p>
            <a:pPr marL="457200" indent="-457200">
              <a:defRPr/>
            </a:pPr>
            <a:r>
              <a:rPr lang="en-US" sz="2000" b="0" i="1" dirty="0">
                <a:latin typeface="+mj-lt"/>
              </a:rPr>
              <a:t>Amazing Schemes Within Your Genes</a:t>
            </a:r>
            <a:r>
              <a:rPr lang="en-US" sz="2000" b="0" dirty="0">
                <a:latin typeface="+mj-lt"/>
              </a:rPr>
              <a:t> - Frances R. </a:t>
            </a:r>
            <a:r>
              <a:rPr lang="en-US" sz="2000" b="0" dirty="0" err="1">
                <a:latin typeface="+mj-lt"/>
              </a:rPr>
              <a:t>Balkwill</a:t>
            </a:r>
            <a:r>
              <a:rPr lang="en-US" sz="2000" b="0" dirty="0">
                <a:latin typeface="+mj-lt"/>
              </a:rPr>
              <a:t> and </a:t>
            </a:r>
            <a:r>
              <a:rPr lang="en-US" sz="2000" b="0" dirty="0" err="1">
                <a:latin typeface="+mj-lt"/>
              </a:rPr>
              <a:t>Mic</a:t>
            </a:r>
            <a:r>
              <a:rPr lang="en-US" sz="2000" b="0" dirty="0">
                <a:latin typeface="+mj-lt"/>
              </a:rPr>
              <a:t> </a:t>
            </a:r>
            <a:r>
              <a:rPr lang="en-US" sz="2000" b="0" dirty="0" err="1">
                <a:latin typeface="+mj-lt"/>
              </a:rPr>
              <a:t>Rolph</a:t>
            </a:r>
            <a:r>
              <a:rPr lang="en-US" sz="2000" b="0" dirty="0">
                <a:latin typeface="+mj-lt"/>
              </a:rPr>
              <a:t> (Illustrator)</a:t>
            </a:r>
          </a:p>
          <a:p>
            <a:pPr marL="457200" indent="-457200">
              <a:defRPr/>
            </a:pPr>
            <a:r>
              <a:rPr lang="en-US" sz="2000" b="0" i="1" dirty="0">
                <a:latin typeface="+mj-lt"/>
              </a:rPr>
              <a:t>Crime Scene: True-life Forensic Files #1: Dusting and DNA</a:t>
            </a:r>
            <a:r>
              <a:rPr lang="en-US" sz="2000" b="0" dirty="0">
                <a:latin typeface="+mj-lt"/>
              </a:rPr>
              <a:t> - D.B. </a:t>
            </a:r>
            <a:r>
              <a:rPr lang="en-US" sz="2000" b="0" dirty="0" err="1">
                <a:latin typeface="+mj-lt"/>
              </a:rPr>
              <a:t>Beres</a:t>
            </a:r>
            <a:r>
              <a:rPr lang="en-US" sz="2000" b="0" dirty="0">
                <a:latin typeface="+mj-lt"/>
              </a:rPr>
              <a:t> and Anna </a:t>
            </a:r>
            <a:r>
              <a:rPr lang="en-US" sz="2000" b="0" dirty="0" err="1">
                <a:latin typeface="+mj-lt"/>
              </a:rPr>
              <a:t>Prokos</a:t>
            </a:r>
            <a:endParaRPr lang="en-US" sz="2000" b="0" dirty="0">
              <a:latin typeface="+mj-lt"/>
            </a:endParaRPr>
          </a:p>
          <a:p>
            <a:pPr marL="457200" indent="-457200">
              <a:defRPr/>
            </a:pPr>
            <a:r>
              <a:rPr lang="en-US" sz="2000" b="0" i="1" dirty="0">
                <a:latin typeface="+mj-lt"/>
              </a:rPr>
              <a:t>They Came from DNA</a:t>
            </a:r>
            <a:r>
              <a:rPr lang="en-US" sz="2000" b="0" dirty="0">
                <a:latin typeface="+mj-lt"/>
              </a:rPr>
              <a:t> - Billy Aronson &amp; Danny O'Leary (Illustrator)</a:t>
            </a:r>
          </a:p>
          <a:p>
            <a:pPr marL="457200" indent="-457200">
              <a:defRPr/>
            </a:pPr>
            <a:r>
              <a:rPr lang="en-US" sz="2000" b="0" i="1" dirty="0" err="1">
                <a:latin typeface="+mj-lt"/>
              </a:rPr>
              <a:t>Gregor</a:t>
            </a:r>
            <a:r>
              <a:rPr lang="en-US" sz="2000" b="0" i="1" dirty="0">
                <a:latin typeface="+mj-lt"/>
              </a:rPr>
              <a:t> Mendel: Father of Genetics </a:t>
            </a:r>
            <a:r>
              <a:rPr lang="en-US" sz="2000" b="0" dirty="0">
                <a:latin typeface="+mj-lt"/>
              </a:rPr>
              <a:t>- Roger </a:t>
            </a:r>
            <a:r>
              <a:rPr lang="en-US" sz="2000" b="0" dirty="0" err="1">
                <a:latin typeface="+mj-lt"/>
              </a:rPr>
              <a:t>Klare</a:t>
            </a:r>
            <a:endParaRPr lang="en-US" sz="2000" b="0" dirty="0">
              <a:latin typeface="+mj-lt"/>
            </a:endParaRPr>
          </a:p>
          <a:p>
            <a:pPr>
              <a:defRPr/>
            </a:pPr>
            <a:endParaRPr lang="en-US" sz="1200" u="sng" dirty="0">
              <a:latin typeface="+mj-lt"/>
            </a:endParaRPr>
          </a:p>
          <a:p>
            <a:pPr>
              <a:defRPr/>
            </a:pPr>
            <a:endParaRPr lang="en-US" sz="1400" b="0" dirty="0">
              <a:latin typeface="+mj-lt"/>
            </a:endParaRPr>
          </a:p>
        </p:txBody>
      </p:sp>
      <p:sp>
        <p:nvSpPr>
          <p:cNvPr id="7" name="Slide Number Placeholder 4"/>
          <p:cNvSpPr>
            <a:spLocks noGrp="1"/>
          </p:cNvSpPr>
          <p:nvPr>
            <p:ph type="sldNum" sz="quarter" idx="12"/>
          </p:nvPr>
        </p:nvSpPr>
        <p:spPr/>
        <p:txBody>
          <a:bodyPr/>
          <a:lstStyle/>
          <a:p>
            <a:pPr>
              <a:defRPr/>
            </a:pPr>
            <a:fld id="{3CD07E23-2185-4274-B6FD-0E0A5186A824}" type="slidenum">
              <a:rPr lang="en-US"/>
              <a:pPr>
                <a:defRPr/>
              </a:pPr>
              <a:t>146</a:t>
            </a:fld>
            <a:endParaRPr lang="en-US"/>
          </a:p>
        </p:txBody>
      </p:sp>
      <p:sp>
        <p:nvSpPr>
          <p:cNvPr id="71684" name="Rectangle 2"/>
          <p:cNvSpPr>
            <a:spLocks noGrp="1" noChangeArrowheads="1"/>
          </p:cNvSpPr>
          <p:nvPr>
            <p:ph type="title"/>
          </p:nvPr>
        </p:nvSpPr>
        <p:spPr>
          <a:xfrm>
            <a:off x="304800" y="0"/>
            <a:ext cx="6019800" cy="533400"/>
          </a:xfrm>
          <a:solidFill>
            <a:srgbClr val="FFFF00"/>
          </a:solidFill>
          <a:ln w="38100">
            <a:solidFill>
              <a:schemeClr val="tx1"/>
            </a:solidFill>
          </a:ln>
        </p:spPr>
        <p:txBody>
          <a:bodyPr/>
          <a:lstStyle/>
          <a:p>
            <a:pPr eaLnBrk="1" hangingPunct="1"/>
            <a:r>
              <a:rPr lang="en-US" sz="2800" b="1" smtClean="0"/>
              <a:t>Suggested Reading</a:t>
            </a:r>
          </a:p>
        </p:txBody>
      </p:sp>
      <p:pic>
        <p:nvPicPr>
          <p:cNvPr id="71685" name="Picture 9" descr="Cover Image">
            <a:hlinkClick r:id="rId2"/>
          </p:cNvPr>
          <p:cNvPicPr>
            <a:picLocks noChangeAspect="1" noChangeArrowheads="1"/>
          </p:cNvPicPr>
          <p:nvPr/>
        </p:nvPicPr>
        <p:blipFill>
          <a:blip r:embed="rId3" cstate="print"/>
          <a:srcRect/>
          <a:stretch>
            <a:fillRect/>
          </a:stretch>
        </p:blipFill>
        <p:spPr bwMode="auto">
          <a:xfrm>
            <a:off x="8018463" y="5562600"/>
            <a:ext cx="1125537" cy="1295400"/>
          </a:xfrm>
          <a:prstGeom prst="rect">
            <a:avLst/>
          </a:prstGeom>
          <a:noFill/>
          <a:ln w="9525">
            <a:noFill/>
            <a:miter lim="800000"/>
            <a:headEnd/>
            <a:tailEnd/>
          </a:ln>
        </p:spPr>
      </p:pic>
      <p:pic>
        <p:nvPicPr>
          <p:cNvPr id="71686" name="Picture 7"/>
          <p:cNvPicPr>
            <a:picLocks noChangeAspect="1" noChangeArrowheads="1"/>
          </p:cNvPicPr>
          <p:nvPr/>
        </p:nvPicPr>
        <p:blipFill>
          <a:blip r:embed="rId4" cstate="print"/>
          <a:srcRect/>
          <a:stretch>
            <a:fillRect/>
          </a:stretch>
        </p:blipFill>
        <p:spPr bwMode="auto">
          <a:xfrm>
            <a:off x="7924800" y="55563"/>
            <a:ext cx="1219200" cy="1544637"/>
          </a:xfrm>
          <a:prstGeom prst="rect">
            <a:avLst/>
          </a:prstGeom>
          <a:noFill/>
          <a:ln w="9525">
            <a:noFill/>
            <a:miter lim="800000"/>
            <a:headEnd/>
            <a:tailEnd/>
          </a:ln>
        </p:spPr>
      </p:pic>
      <p:pic>
        <p:nvPicPr>
          <p:cNvPr id="71687" name="Picture 10"/>
          <p:cNvPicPr>
            <a:picLocks noChangeAspect="1" noChangeArrowheads="1"/>
          </p:cNvPicPr>
          <p:nvPr/>
        </p:nvPicPr>
        <p:blipFill>
          <a:blip r:embed="rId5" cstate="print"/>
          <a:srcRect/>
          <a:stretch>
            <a:fillRect/>
          </a:stretch>
        </p:blipFill>
        <p:spPr bwMode="auto">
          <a:xfrm>
            <a:off x="7958138" y="1524000"/>
            <a:ext cx="1185862" cy="1262063"/>
          </a:xfrm>
          <a:prstGeom prst="rect">
            <a:avLst/>
          </a:prstGeom>
          <a:noFill/>
          <a:ln w="9525">
            <a:noFill/>
            <a:miter lim="800000"/>
            <a:headEnd/>
            <a:tailEnd/>
          </a:ln>
        </p:spPr>
      </p:pic>
      <p:pic>
        <p:nvPicPr>
          <p:cNvPr id="71688" name="Picture 11"/>
          <p:cNvPicPr>
            <a:picLocks noChangeAspect="1" noChangeArrowheads="1"/>
          </p:cNvPicPr>
          <p:nvPr/>
        </p:nvPicPr>
        <p:blipFill>
          <a:blip r:embed="rId6" cstate="print"/>
          <a:srcRect/>
          <a:stretch>
            <a:fillRect/>
          </a:stretch>
        </p:blipFill>
        <p:spPr bwMode="auto">
          <a:xfrm>
            <a:off x="8001000" y="2767013"/>
            <a:ext cx="1143000" cy="1365250"/>
          </a:xfrm>
          <a:prstGeom prst="rect">
            <a:avLst/>
          </a:prstGeom>
          <a:noFill/>
          <a:ln w="9525">
            <a:noFill/>
            <a:miter lim="800000"/>
            <a:headEnd/>
            <a:tailEnd/>
          </a:ln>
        </p:spPr>
      </p:pic>
      <p:pic>
        <p:nvPicPr>
          <p:cNvPr id="71689" name="Picture 12"/>
          <p:cNvPicPr>
            <a:picLocks noChangeAspect="1" noChangeArrowheads="1"/>
          </p:cNvPicPr>
          <p:nvPr/>
        </p:nvPicPr>
        <p:blipFill>
          <a:blip r:embed="rId7" cstate="print"/>
          <a:srcRect/>
          <a:stretch>
            <a:fillRect/>
          </a:stretch>
        </p:blipFill>
        <p:spPr bwMode="auto">
          <a:xfrm>
            <a:off x="8018463" y="4114800"/>
            <a:ext cx="1125537" cy="1441450"/>
          </a:xfrm>
          <a:prstGeom prst="rect">
            <a:avLst/>
          </a:prstGeom>
          <a:noFill/>
          <a:ln w="9525">
            <a:noFill/>
            <a:miter lim="800000"/>
            <a:headEnd/>
            <a:tailEnd/>
          </a:ln>
        </p:spPr>
      </p:pic>
      <p:sp>
        <p:nvSpPr>
          <p:cNvPr id="71690" name="Action Button: Forward or Next 13">
            <a:hlinkClick r:id="" action="ppaction://hlinkshowjump?jump=nextslide" highlightClick="1"/>
          </p:cNvPr>
          <p:cNvSpPr>
            <a:spLocks noChangeArrowheads="1"/>
          </p:cNvSpPr>
          <p:nvPr/>
        </p:nvSpPr>
        <p:spPr bwMode="auto">
          <a:xfrm>
            <a:off x="6553200" y="0"/>
            <a:ext cx="549275" cy="549275"/>
          </a:xfrm>
          <a:prstGeom prst="actionButtonForwardNext">
            <a:avLst/>
          </a:prstGeom>
          <a:solidFill>
            <a:srgbClr val="FFFF00"/>
          </a:solidFill>
          <a:ln w="9525" algn="ctr">
            <a:solidFill>
              <a:schemeClr val="tx1"/>
            </a:solidFill>
            <a:round/>
            <a:headEnd/>
            <a:tailEnd/>
          </a:ln>
        </p:spPr>
        <p:txBody>
          <a:bodyPr anchor="ctr"/>
          <a:lstStyle/>
          <a:p>
            <a:endParaRPr lang="en-US" b="0">
              <a:solidFill>
                <a:schemeClr val="tx2"/>
              </a:solidFill>
              <a:latin typeface="Arial" charset="0"/>
            </a:endParaRPr>
          </a:p>
        </p:txBody>
      </p:sp>
      <p:sp>
        <p:nvSpPr>
          <p:cNvPr id="15" name="Action Button: Home 14">
            <a:hlinkClick r:id="rId8" action="ppaction://hlinksldjump" highlightClick="1"/>
          </p:cNvPr>
          <p:cNvSpPr/>
          <p:nvPr/>
        </p:nvSpPr>
        <p:spPr bwMode="auto">
          <a:xfrm>
            <a:off x="7239000" y="0"/>
            <a:ext cx="549275" cy="549275"/>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b="0">
              <a:solidFill>
                <a:schemeClr val="tx2"/>
              </a:solidFill>
              <a:latin typeface="Arial"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533400"/>
            <a:ext cx="7696200" cy="6524863"/>
          </a:xfrm>
          <a:prstGeom prst="rect">
            <a:avLst/>
          </a:prstGeom>
          <a:noFill/>
        </p:spPr>
        <p:txBody>
          <a:bodyPr>
            <a:spAutoFit/>
          </a:bodyPr>
          <a:lstStyle/>
          <a:p>
            <a:pPr marL="457200" indent="-457200">
              <a:defRPr/>
            </a:pPr>
            <a:r>
              <a:rPr lang="en-US" sz="1400" u="sng" dirty="0" smtClean="0">
                <a:latin typeface="+mj-lt"/>
              </a:rPr>
              <a:t>Grades </a:t>
            </a:r>
            <a:r>
              <a:rPr lang="en-US" sz="1400" u="sng" dirty="0">
                <a:latin typeface="+mj-lt"/>
              </a:rPr>
              <a:t>7+</a:t>
            </a:r>
            <a:endParaRPr lang="en-US" sz="1400" dirty="0">
              <a:latin typeface="+mj-lt"/>
            </a:endParaRPr>
          </a:p>
          <a:p>
            <a:pPr marL="457200" indent="-457200">
              <a:defRPr/>
            </a:pPr>
            <a:r>
              <a:rPr lang="en-US" sz="1400" b="0" i="1" dirty="0">
                <a:latin typeface="+mj-lt"/>
              </a:rPr>
              <a:t>The Cartoon Guide to Genetics</a:t>
            </a:r>
            <a:r>
              <a:rPr lang="en-US" sz="1400" b="0" dirty="0">
                <a:latin typeface="+mj-lt"/>
              </a:rPr>
              <a:t> - Larry </a:t>
            </a:r>
            <a:r>
              <a:rPr lang="en-US" sz="1400" b="0" dirty="0" err="1">
                <a:latin typeface="+mj-lt"/>
              </a:rPr>
              <a:t>Gonick</a:t>
            </a:r>
            <a:r>
              <a:rPr lang="en-US" sz="1400" b="0" dirty="0">
                <a:latin typeface="+mj-lt"/>
              </a:rPr>
              <a:t> &amp; Mark </a:t>
            </a:r>
            <a:r>
              <a:rPr lang="en-US" sz="1400" b="0" dirty="0" err="1">
                <a:latin typeface="+mj-lt"/>
              </a:rPr>
              <a:t>Wheelis</a:t>
            </a:r>
            <a:endParaRPr lang="en-US" sz="1400" b="0" dirty="0">
              <a:latin typeface="+mj-lt"/>
            </a:endParaRPr>
          </a:p>
          <a:p>
            <a:pPr marL="457200" indent="-457200">
              <a:defRPr/>
            </a:pPr>
            <a:r>
              <a:rPr lang="en-US" sz="1400" b="0" i="1" dirty="0">
                <a:latin typeface="+mj-lt"/>
              </a:rPr>
              <a:t>The Human Genome Project: Cracking the Code Within</a:t>
            </a:r>
            <a:r>
              <a:rPr lang="en-US" sz="1400" b="0" dirty="0">
                <a:latin typeface="+mj-lt"/>
              </a:rPr>
              <a:t> Us - Elizabeth L. Marshall</a:t>
            </a:r>
          </a:p>
          <a:p>
            <a:pPr marL="457200" indent="-457200">
              <a:defRPr/>
            </a:pPr>
            <a:r>
              <a:rPr lang="en-US" sz="1400" b="0" i="1" dirty="0">
                <a:latin typeface="+mj-lt"/>
              </a:rPr>
              <a:t>New Genetics: The Study of Lifelines</a:t>
            </a:r>
            <a:r>
              <a:rPr lang="en-US" sz="1400" b="0" dirty="0">
                <a:latin typeface="+mj-lt"/>
              </a:rPr>
              <a:t> - Jerry S. Kidd &amp; Renee A. Kidd</a:t>
            </a:r>
          </a:p>
          <a:p>
            <a:pPr marL="457200" indent="-457200">
              <a:defRPr/>
            </a:pPr>
            <a:r>
              <a:rPr lang="en-US" sz="1400" b="0" i="1" dirty="0">
                <a:latin typeface="+mj-lt"/>
              </a:rPr>
              <a:t>Genetic Engineering: Progress or Peril?</a:t>
            </a:r>
            <a:r>
              <a:rPr lang="en-US" sz="1400" b="0" dirty="0">
                <a:latin typeface="+mj-lt"/>
              </a:rPr>
              <a:t> - Linda </a:t>
            </a:r>
            <a:r>
              <a:rPr lang="en-US" sz="1400" b="0" dirty="0" err="1">
                <a:latin typeface="+mj-lt"/>
              </a:rPr>
              <a:t>Tagliaferro</a:t>
            </a:r>
            <a:endParaRPr lang="en-US" sz="1400" b="0" dirty="0">
              <a:latin typeface="+mj-lt"/>
            </a:endParaRPr>
          </a:p>
          <a:p>
            <a:pPr marL="457200" indent="-457200">
              <a:defRPr/>
            </a:pPr>
            <a:r>
              <a:rPr lang="en-US" sz="1400" b="0" i="1" dirty="0">
                <a:latin typeface="+mj-lt"/>
              </a:rPr>
              <a:t>Diabetes (Genes and Disease)</a:t>
            </a:r>
            <a:r>
              <a:rPr lang="en-US" sz="1400" b="0" dirty="0">
                <a:latin typeface="+mj-lt"/>
              </a:rPr>
              <a:t> - Toney </a:t>
            </a:r>
            <a:r>
              <a:rPr lang="en-US" sz="1400" b="0" dirty="0" err="1">
                <a:latin typeface="+mj-lt"/>
              </a:rPr>
              <a:t>Allman</a:t>
            </a:r>
            <a:endParaRPr lang="en-US" sz="1400" b="0" dirty="0">
              <a:latin typeface="+mj-lt"/>
            </a:endParaRPr>
          </a:p>
          <a:p>
            <a:pPr marL="457200" indent="-457200">
              <a:defRPr/>
            </a:pPr>
            <a:r>
              <a:rPr lang="en-US" sz="1400" b="0" i="1" dirty="0">
                <a:latin typeface="+mj-lt"/>
              </a:rPr>
              <a:t>Genetics and Genetic Engineering</a:t>
            </a:r>
            <a:r>
              <a:rPr lang="en-US" sz="1400" b="0" dirty="0">
                <a:latin typeface="+mj-lt"/>
              </a:rPr>
              <a:t> - Lisa </a:t>
            </a:r>
            <a:r>
              <a:rPr lang="en-US" sz="1400" b="0" dirty="0" err="1">
                <a:latin typeface="+mj-lt"/>
              </a:rPr>
              <a:t>Yount</a:t>
            </a:r>
            <a:endParaRPr lang="en-US" sz="1400" b="0" dirty="0">
              <a:latin typeface="+mj-lt"/>
            </a:endParaRPr>
          </a:p>
          <a:p>
            <a:pPr marL="457200" indent="-457200">
              <a:defRPr/>
            </a:pPr>
            <a:r>
              <a:rPr lang="en-US" sz="1400" b="0" i="1" dirty="0">
                <a:latin typeface="+mj-lt"/>
              </a:rPr>
              <a:t>Genetics and Evolution: The Molecules of Inheritance</a:t>
            </a:r>
            <a:r>
              <a:rPr lang="en-US" sz="1400" b="0" dirty="0">
                <a:latin typeface="+mj-lt"/>
              </a:rPr>
              <a:t> - Jill Bailey</a:t>
            </a:r>
          </a:p>
          <a:p>
            <a:pPr marL="457200" indent="-457200">
              <a:defRPr/>
            </a:pPr>
            <a:r>
              <a:rPr lang="en-US" sz="1400" b="0" i="1" dirty="0">
                <a:latin typeface="+mj-lt"/>
              </a:rPr>
              <a:t>DNA Analysis (Forensics: The Science of Crime-Solving)</a:t>
            </a:r>
            <a:r>
              <a:rPr lang="en-US" sz="1400" b="0" dirty="0">
                <a:latin typeface="+mj-lt"/>
              </a:rPr>
              <a:t> - William Hunter</a:t>
            </a:r>
          </a:p>
          <a:p>
            <a:pPr marL="457200" indent="-457200">
              <a:defRPr/>
            </a:pPr>
            <a:r>
              <a:rPr lang="en-US" sz="1400" b="0" i="1" dirty="0">
                <a:latin typeface="+mj-lt"/>
              </a:rPr>
              <a:t>Guilty By a Hair!: Real-life DNA Matches!</a:t>
            </a:r>
            <a:r>
              <a:rPr lang="en-US" sz="1400" b="0" dirty="0">
                <a:latin typeface="+mj-lt"/>
              </a:rPr>
              <a:t> - Anna </a:t>
            </a:r>
            <a:r>
              <a:rPr lang="en-US" sz="1400" b="0" dirty="0" err="1">
                <a:latin typeface="+mj-lt"/>
              </a:rPr>
              <a:t>Prokos</a:t>
            </a:r>
            <a:r>
              <a:rPr lang="en-US" sz="1400" b="0" dirty="0">
                <a:latin typeface="+mj-lt"/>
              </a:rPr>
              <a:t> (</a:t>
            </a:r>
            <a:r>
              <a:rPr lang="en-US" sz="1400" b="0" u="sng" dirty="0">
                <a:latin typeface="+mj-lt"/>
              </a:rPr>
              <a:t>CAUTION:</a:t>
            </a:r>
            <a:r>
              <a:rPr lang="en-US" sz="1400" b="0" dirty="0">
                <a:latin typeface="+mj-lt"/>
              </a:rPr>
              <a:t> Contains information on cases involving violent crime, such as murder.)</a:t>
            </a:r>
          </a:p>
          <a:p>
            <a:pPr marL="457200" indent="-457200">
              <a:defRPr/>
            </a:pPr>
            <a:r>
              <a:rPr lang="en-US" sz="1400" b="0" i="1" dirty="0">
                <a:latin typeface="+mj-lt"/>
              </a:rPr>
              <a:t>The Making of the Fittest:</a:t>
            </a:r>
            <a:r>
              <a:rPr lang="en-US" sz="1400" b="0" dirty="0">
                <a:latin typeface="+mj-lt"/>
              </a:rPr>
              <a:t> </a:t>
            </a:r>
            <a:r>
              <a:rPr lang="en-US" sz="1400" b="0" i="1" dirty="0">
                <a:latin typeface="+mj-lt"/>
              </a:rPr>
              <a:t>DNA and the Ultimate Forensic Record of Evolution</a:t>
            </a:r>
            <a:r>
              <a:rPr lang="en-US" sz="1400" b="0" dirty="0">
                <a:latin typeface="+mj-lt"/>
              </a:rPr>
              <a:t> – Sean B. Carroll</a:t>
            </a:r>
          </a:p>
          <a:p>
            <a:pPr marL="457200" indent="-457200">
              <a:defRPr/>
            </a:pPr>
            <a:r>
              <a:rPr lang="en-US" sz="1400" b="0" i="1" dirty="0">
                <a:latin typeface="+mj-lt"/>
              </a:rPr>
              <a:t>DNA</a:t>
            </a:r>
            <a:r>
              <a:rPr lang="en-US" sz="1400" b="0" dirty="0">
                <a:latin typeface="+mj-lt"/>
              </a:rPr>
              <a:t>: </a:t>
            </a:r>
            <a:r>
              <a:rPr lang="en-US" sz="1400" b="0" i="1" dirty="0">
                <a:latin typeface="+mj-lt"/>
              </a:rPr>
              <a:t>The Secret of Life</a:t>
            </a:r>
            <a:r>
              <a:rPr lang="en-US" sz="1400" b="0" dirty="0">
                <a:latin typeface="+mj-lt"/>
              </a:rPr>
              <a:t> – James D. Watson &amp; Andrew Berry</a:t>
            </a:r>
          </a:p>
          <a:p>
            <a:pPr marL="457200" indent="-457200">
              <a:defRPr/>
            </a:pPr>
            <a:r>
              <a:rPr lang="en-US" sz="1400" b="0" i="1" dirty="0">
                <a:latin typeface="+mj-lt"/>
              </a:rPr>
              <a:t>The Double Helix</a:t>
            </a:r>
            <a:r>
              <a:rPr lang="en-US" sz="1400" b="0" dirty="0">
                <a:latin typeface="+mj-lt"/>
              </a:rPr>
              <a:t> - James D. Watson </a:t>
            </a:r>
          </a:p>
          <a:p>
            <a:pPr marL="457200" indent="-457200">
              <a:defRPr/>
            </a:pPr>
            <a:r>
              <a:rPr lang="en-US" sz="1400" b="0" i="1" dirty="0">
                <a:latin typeface="+mj-lt"/>
              </a:rPr>
              <a:t>Understanding DNA: The Molecule &amp; How It Works</a:t>
            </a:r>
            <a:r>
              <a:rPr lang="en-US" sz="1400" b="0" dirty="0">
                <a:latin typeface="+mj-lt"/>
              </a:rPr>
              <a:t> - Chris R. </a:t>
            </a:r>
            <a:r>
              <a:rPr lang="en-US" sz="1400" b="0" dirty="0" err="1">
                <a:latin typeface="+mj-lt"/>
              </a:rPr>
              <a:t>Calladine</a:t>
            </a:r>
            <a:r>
              <a:rPr lang="en-US" sz="1400" b="0" dirty="0">
                <a:latin typeface="+mj-lt"/>
              </a:rPr>
              <a:t>, Horace Drew, Ben </a:t>
            </a:r>
            <a:r>
              <a:rPr lang="en-US" sz="1400" b="0" dirty="0" err="1">
                <a:latin typeface="+mj-lt"/>
              </a:rPr>
              <a:t>Luisi</a:t>
            </a:r>
            <a:r>
              <a:rPr lang="en-US" sz="1400" b="0" dirty="0">
                <a:latin typeface="+mj-lt"/>
              </a:rPr>
              <a:t>, and Andrew Travers (actually a college textbook)</a:t>
            </a:r>
          </a:p>
          <a:p>
            <a:pPr marL="457200" indent="-457200">
              <a:defRPr/>
            </a:pPr>
            <a:endParaRPr lang="en-US" sz="1400" b="0" dirty="0">
              <a:latin typeface="+mj-lt"/>
            </a:endParaRPr>
          </a:p>
          <a:p>
            <a:pPr marL="457200" indent="-457200">
              <a:defRPr/>
            </a:pPr>
            <a:r>
              <a:rPr lang="en-US" sz="1400" u="sng" dirty="0">
                <a:latin typeface="+mj-lt"/>
              </a:rPr>
              <a:t>Scientific Journal Articles (included on Teacher CD!)</a:t>
            </a:r>
            <a:endParaRPr lang="en-US" sz="1400" b="0" dirty="0">
              <a:latin typeface="+mj-lt"/>
            </a:endParaRPr>
          </a:p>
          <a:p>
            <a:pPr marL="457200" indent="-457200">
              <a:defRPr/>
            </a:pPr>
            <a:r>
              <a:rPr lang="de-DE" sz="1400" b="0" dirty="0">
                <a:latin typeface="+mj-lt"/>
              </a:rPr>
              <a:t>Han, B. And D. L. Denlinger. 2009. Mendelian inheritance of pupal diapause in the flesh fly, </a:t>
            </a:r>
            <a:r>
              <a:rPr lang="de-DE" sz="1400" b="0" i="1" dirty="0">
                <a:latin typeface="+mj-lt"/>
              </a:rPr>
              <a:t>Sarcophaga bullata</a:t>
            </a:r>
            <a:r>
              <a:rPr lang="de-DE" sz="1400" b="0" dirty="0">
                <a:latin typeface="+mj-lt"/>
              </a:rPr>
              <a:t>. </a:t>
            </a:r>
            <a:r>
              <a:rPr lang="de-DE" sz="1400" b="0" i="1" dirty="0">
                <a:latin typeface="+mj-lt"/>
              </a:rPr>
              <a:t>Journal of Heredity</a:t>
            </a:r>
            <a:r>
              <a:rPr lang="de-DE" sz="1400" b="0" dirty="0">
                <a:latin typeface="+mj-lt"/>
              </a:rPr>
              <a:t> 100(2):251-255.</a:t>
            </a:r>
          </a:p>
          <a:p>
            <a:pPr marL="457200" indent="-457200">
              <a:defRPr/>
            </a:pPr>
            <a:r>
              <a:rPr lang="de-DE" sz="1400" b="0" dirty="0">
                <a:latin typeface="+mj-lt"/>
              </a:rPr>
              <a:t>Mendel, Gregor. 1866. Versuche über Plflanzenhybriden (Experiments in Plant Hybridization). </a:t>
            </a:r>
            <a:r>
              <a:rPr lang="de-DE" sz="1400" b="0" i="1" dirty="0">
                <a:latin typeface="+mj-lt"/>
              </a:rPr>
              <a:t>Verhandlungen</a:t>
            </a:r>
          </a:p>
          <a:p>
            <a:pPr marL="457200" indent="-457200">
              <a:defRPr/>
            </a:pPr>
            <a:r>
              <a:rPr lang="de-DE" sz="1400" b="0" i="1" dirty="0">
                <a:latin typeface="+mj-lt"/>
              </a:rPr>
              <a:t>des naturforschenden Vereines in Brünn, Bd. IV für das Jahr 1</a:t>
            </a:r>
            <a:r>
              <a:rPr lang="en-US" sz="1400" b="0" i="1" dirty="0">
                <a:latin typeface="+mj-lt"/>
              </a:rPr>
              <a:t>865, </a:t>
            </a:r>
            <a:r>
              <a:rPr lang="en-US" sz="1400" b="0" i="1" dirty="0" err="1">
                <a:latin typeface="+mj-lt"/>
              </a:rPr>
              <a:t>Abhandlungen</a:t>
            </a:r>
            <a:r>
              <a:rPr lang="en-US" sz="1400" b="0" i="1" dirty="0">
                <a:latin typeface="+mj-lt"/>
              </a:rPr>
              <a:t>, </a:t>
            </a:r>
            <a:r>
              <a:rPr lang="en-US" sz="1400" b="0" dirty="0">
                <a:latin typeface="+mj-lt"/>
              </a:rPr>
              <a:t>3–47</a:t>
            </a:r>
            <a:r>
              <a:rPr lang="en-US" sz="1400" b="0" i="1" dirty="0">
                <a:latin typeface="+mj-lt"/>
              </a:rPr>
              <a:t>.  </a:t>
            </a:r>
            <a:r>
              <a:rPr lang="en-US" sz="1400" b="0" dirty="0">
                <a:latin typeface="+mj-lt"/>
              </a:rPr>
              <a:t>(An updated English translation of the original is provided!)</a:t>
            </a:r>
          </a:p>
          <a:p>
            <a:pPr marL="457200" indent="-457200">
              <a:defRPr/>
            </a:pPr>
            <a:r>
              <a:rPr lang="en-US" sz="1400" b="0" dirty="0" err="1">
                <a:latin typeface="+mj-lt"/>
              </a:rPr>
              <a:t>Pennisi</a:t>
            </a:r>
            <a:r>
              <a:rPr lang="en-US" sz="1400" b="0" dirty="0">
                <a:latin typeface="+mj-lt"/>
              </a:rPr>
              <a:t>, E. 1996. </a:t>
            </a:r>
            <a:r>
              <a:rPr lang="en-US" sz="1400" b="0" dirty="0" err="1">
                <a:latin typeface="+mj-lt"/>
              </a:rPr>
              <a:t>Studly</a:t>
            </a:r>
            <a:r>
              <a:rPr lang="en-US" sz="1400" b="0" dirty="0">
                <a:latin typeface="+mj-lt"/>
              </a:rPr>
              <a:t> sheep by non-</a:t>
            </a:r>
            <a:r>
              <a:rPr lang="en-US" sz="1400" b="0" dirty="0" err="1">
                <a:latin typeface="+mj-lt"/>
              </a:rPr>
              <a:t>Mendelian</a:t>
            </a:r>
            <a:r>
              <a:rPr lang="en-US" sz="1400" b="0" dirty="0">
                <a:latin typeface="+mj-lt"/>
              </a:rPr>
              <a:t> means. </a:t>
            </a:r>
            <a:r>
              <a:rPr lang="en-US" sz="1400" b="0" i="1" dirty="0">
                <a:latin typeface="+mj-lt"/>
              </a:rPr>
              <a:t>Science</a:t>
            </a:r>
            <a:r>
              <a:rPr lang="en-US" sz="1400" b="0" dirty="0">
                <a:latin typeface="+mj-lt"/>
              </a:rPr>
              <a:t>, New Series 272(5265):1099-1100.</a:t>
            </a:r>
          </a:p>
          <a:p>
            <a:pPr marL="457200" indent="-457200">
              <a:defRPr/>
            </a:pPr>
            <a:r>
              <a:rPr lang="en-US" sz="1400" b="0" dirty="0">
                <a:latin typeface="+mj-lt"/>
              </a:rPr>
              <a:t>Watson, J.D. and F.H.C. Crick. 1953. Molecular structure of nucleic acids – A structure for </a:t>
            </a:r>
            <a:r>
              <a:rPr lang="en-US" sz="1400" b="0" dirty="0" err="1">
                <a:latin typeface="+mj-lt"/>
              </a:rPr>
              <a:t>deoxyribose</a:t>
            </a:r>
            <a:r>
              <a:rPr lang="en-US" sz="1400" b="0" dirty="0">
                <a:latin typeface="+mj-lt"/>
              </a:rPr>
              <a:t> nucleic acid. </a:t>
            </a:r>
            <a:r>
              <a:rPr lang="en-US" sz="1400" b="0" i="1" dirty="0">
                <a:latin typeface="+mj-lt"/>
              </a:rPr>
              <a:t>Nature</a:t>
            </a:r>
            <a:r>
              <a:rPr lang="en-US" sz="1400" b="0" dirty="0">
                <a:latin typeface="+mj-lt"/>
              </a:rPr>
              <a:t> 171(4356):737-738.</a:t>
            </a:r>
          </a:p>
          <a:p>
            <a:pPr>
              <a:defRPr/>
            </a:pPr>
            <a:endParaRPr lang="en-US" sz="1200" u="sng" dirty="0">
              <a:latin typeface="+mj-lt"/>
            </a:endParaRPr>
          </a:p>
          <a:p>
            <a:pPr>
              <a:defRPr/>
            </a:pPr>
            <a:endParaRPr lang="en-US" sz="1400" b="0" dirty="0">
              <a:latin typeface="+mj-lt"/>
            </a:endParaRPr>
          </a:p>
        </p:txBody>
      </p:sp>
      <p:sp>
        <p:nvSpPr>
          <p:cNvPr id="7" name="Slide Number Placeholder 4"/>
          <p:cNvSpPr>
            <a:spLocks noGrp="1"/>
          </p:cNvSpPr>
          <p:nvPr>
            <p:ph type="sldNum" sz="quarter" idx="12"/>
          </p:nvPr>
        </p:nvSpPr>
        <p:spPr/>
        <p:txBody>
          <a:bodyPr/>
          <a:lstStyle/>
          <a:p>
            <a:pPr>
              <a:defRPr/>
            </a:pPr>
            <a:fld id="{3CD07E23-2185-4274-B6FD-0E0A5186A824}" type="slidenum">
              <a:rPr lang="en-US"/>
              <a:pPr>
                <a:defRPr/>
              </a:pPr>
              <a:t>147</a:t>
            </a:fld>
            <a:endParaRPr lang="en-US"/>
          </a:p>
        </p:txBody>
      </p:sp>
      <p:sp>
        <p:nvSpPr>
          <p:cNvPr id="71684" name="Rectangle 2"/>
          <p:cNvSpPr>
            <a:spLocks noGrp="1" noChangeArrowheads="1"/>
          </p:cNvSpPr>
          <p:nvPr>
            <p:ph type="title"/>
          </p:nvPr>
        </p:nvSpPr>
        <p:spPr>
          <a:xfrm>
            <a:off x="304800" y="0"/>
            <a:ext cx="6019800" cy="533400"/>
          </a:xfrm>
          <a:solidFill>
            <a:srgbClr val="FFFF00"/>
          </a:solidFill>
          <a:ln w="38100">
            <a:solidFill>
              <a:schemeClr val="tx1"/>
            </a:solidFill>
          </a:ln>
        </p:spPr>
        <p:txBody>
          <a:bodyPr/>
          <a:lstStyle/>
          <a:p>
            <a:pPr eaLnBrk="1" hangingPunct="1"/>
            <a:r>
              <a:rPr lang="en-US" sz="2800" b="1" smtClean="0"/>
              <a:t>Suggested Reading</a:t>
            </a:r>
          </a:p>
        </p:txBody>
      </p:sp>
      <p:pic>
        <p:nvPicPr>
          <p:cNvPr id="71685" name="Picture 9" descr="Cover Image">
            <a:hlinkClick r:id="rId2"/>
          </p:cNvPr>
          <p:cNvPicPr>
            <a:picLocks noChangeAspect="1" noChangeArrowheads="1"/>
          </p:cNvPicPr>
          <p:nvPr/>
        </p:nvPicPr>
        <p:blipFill>
          <a:blip r:embed="rId3" cstate="print"/>
          <a:srcRect/>
          <a:stretch>
            <a:fillRect/>
          </a:stretch>
        </p:blipFill>
        <p:spPr bwMode="auto">
          <a:xfrm>
            <a:off x="8018463" y="5562600"/>
            <a:ext cx="1125537" cy="1295400"/>
          </a:xfrm>
          <a:prstGeom prst="rect">
            <a:avLst/>
          </a:prstGeom>
          <a:noFill/>
          <a:ln w="9525">
            <a:noFill/>
            <a:miter lim="800000"/>
            <a:headEnd/>
            <a:tailEnd/>
          </a:ln>
        </p:spPr>
      </p:pic>
      <p:pic>
        <p:nvPicPr>
          <p:cNvPr id="71686" name="Picture 7"/>
          <p:cNvPicPr>
            <a:picLocks noChangeAspect="1" noChangeArrowheads="1"/>
          </p:cNvPicPr>
          <p:nvPr/>
        </p:nvPicPr>
        <p:blipFill>
          <a:blip r:embed="rId4" cstate="print"/>
          <a:srcRect/>
          <a:stretch>
            <a:fillRect/>
          </a:stretch>
        </p:blipFill>
        <p:spPr bwMode="auto">
          <a:xfrm>
            <a:off x="7924800" y="55563"/>
            <a:ext cx="1219200" cy="1544637"/>
          </a:xfrm>
          <a:prstGeom prst="rect">
            <a:avLst/>
          </a:prstGeom>
          <a:noFill/>
          <a:ln w="9525">
            <a:noFill/>
            <a:miter lim="800000"/>
            <a:headEnd/>
            <a:tailEnd/>
          </a:ln>
        </p:spPr>
      </p:pic>
      <p:pic>
        <p:nvPicPr>
          <p:cNvPr id="71687" name="Picture 10"/>
          <p:cNvPicPr>
            <a:picLocks noChangeAspect="1" noChangeArrowheads="1"/>
          </p:cNvPicPr>
          <p:nvPr/>
        </p:nvPicPr>
        <p:blipFill>
          <a:blip r:embed="rId5" cstate="print"/>
          <a:srcRect/>
          <a:stretch>
            <a:fillRect/>
          </a:stretch>
        </p:blipFill>
        <p:spPr bwMode="auto">
          <a:xfrm>
            <a:off x="7958138" y="1524000"/>
            <a:ext cx="1185862" cy="1262063"/>
          </a:xfrm>
          <a:prstGeom prst="rect">
            <a:avLst/>
          </a:prstGeom>
          <a:noFill/>
          <a:ln w="9525">
            <a:noFill/>
            <a:miter lim="800000"/>
            <a:headEnd/>
            <a:tailEnd/>
          </a:ln>
        </p:spPr>
      </p:pic>
      <p:pic>
        <p:nvPicPr>
          <p:cNvPr id="71688" name="Picture 11"/>
          <p:cNvPicPr>
            <a:picLocks noChangeAspect="1" noChangeArrowheads="1"/>
          </p:cNvPicPr>
          <p:nvPr/>
        </p:nvPicPr>
        <p:blipFill>
          <a:blip r:embed="rId6" cstate="print"/>
          <a:srcRect/>
          <a:stretch>
            <a:fillRect/>
          </a:stretch>
        </p:blipFill>
        <p:spPr bwMode="auto">
          <a:xfrm>
            <a:off x="8001000" y="2767013"/>
            <a:ext cx="1143000" cy="1365250"/>
          </a:xfrm>
          <a:prstGeom prst="rect">
            <a:avLst/>
          </a:prstGeom>
          <a:noFill/>
          <a:ln w="9525">
            <a:noFill/>
            <a:miter lim="800000"/>
            <a:headEnd/>
            <a:tailEnd/>
          </a:ln>
        </p:spPr>
      </p:pic>
      <p:pic>
        <p:nvPicPr>
          <p:cNvPr id="71689" name="Picture 12"/>
          <p:cNvPicPr>
            <a:picLocks noChangeAspect="1" noChangeArrowheads="1"/>
          </p:cNvPicPr>
          <p:nvPr/>
        </p:nvPicPr>
        <p:blipFill>
          <a:blip r:embed="rId7" cstate="print"/>
          <a:srcRect/>
          <a:stretch>
            <a:fillRect/>
          </a:stretch>
        </p:blipFill>
        <p:spPr bwMode="auto">
          <a:xfrm>
            <a:off x="8018463" y="4114800"/>
            <a:ext cx="1125537" cy="1441450"/>
          </a:xfrm>
          <a:prstGeom prst="rect">
            <a:avLst/>
          </a:prstGeom>
          <a:noFill/>
          <a:ln w="9525">
            <a:noFill/>
            <a:miter lim="800000"/>
            <a:headEnd/>
            <a:tailEnd/>
          </a:ln>
        </p:spPr>
      </p:pic>
      <p:sp>
        <p:nvSpPr>
          <p:cNvPr id="71690" name="Action Button: Forward or Next 13">
            <a:hlinkClick r:id="" action="ppaction://hlinkshowjump?jump=nextslide" highlightClick="1"/>
          </p:cNvPr>
          <p:cNvSpPr>
            <a:spLocks noChangeArrowheads="1"/>
          </p:cNvSpPr>
          <p:nvPr/>
        </p:nvSpPr>
        <p:spPr bwMode="auto">
          <a:xfrm>
            <a:off x="6553200" y="0"/>
            <a:ext cx="549275" cy="549275"/>
          </a:xfrm>
          <a:prstGeom prst="actionButtonForwardNext">
            <a:avLst/>
          </a:prstGeom>
          <a:solidFill>
            <a:srgbClr val="FFFF00"/>
          </a:solidFill>
          <a:ln w="9525" algn="ctr">
            <a:solidFill>
              <a:schemeClr val="tx1"/>
            </a:solidFill>
            <a:round/>
            <a:headEnd/>
            <a:tailEnd/>
          </a:ln>
        </p:spPr>
        <p:txBody>
          <a:bodyPr anchor="ctr"/>
          <a:lstStyle/>
          <a:p>
            <a:endParaRPr lang="en-US" b="0">
              <a:solidFill>
                <a:schemeClr val="tx2"/>
              </a:solidFill>
              <a:latin typeface="Arial" charset="0"/>
            </a:endParaRPr>
          </a:p>
        </p:txBody>
      </p:sp>
      <p:sp>
        <p:nvSpPr>
          <p:cNvPr id="15" name="Action Button: Home 14">
            <a:hlinkClick r:id="rId8" action="ppaction://hlinksldjump" highlightClick="1"/>
          </p:cNvPr>
          <p:cNvSpPr/>
          <p:nvPr/>
        </p:nvSpPr>
        <p:spPr bwMode="auto">
          <a:xfrm>
            <a:off x="7239000" y="0"/>
            <a:ext cx="549275" cy="549275"/>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b="0">
              <a:solidFill>
                <a:schemeClr val="tx2"/>
              </a:solidFill>
              <a:latin typeface="Arial" charset="0"/>
            </a:endParaRPr>
          </a:p>
        </p:txBody>
      </p:sp>
    </p:spTree>
    <p:extLst>
      <p:ext uri="{BB962C8B-B14F-4D97-AF65-F5344CB8AC3E}">
        <p14:creationId xmlns:p14="http://schemas.microsoft.com/office/powerpoint/2010/main" val="29087409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1AD1E90-4BDF-4125-9AFE-8676D6E81710}" type="slidenum">
              <a:rPr lang="en-US"/>
              <a:pPr>
                <a:defRPr/>
              </a:pPr>
              <a:t>148</a:t>
            </a:fld>
            <a:endParaRPr lang="en-US"/>
          </a:p>
        </p:txBody>
      </p:sp>
      <p:sp>
        <p:nvSpPr>
          <p:cNvPr id="72707" name="Rectangle 2"/>
          <p:cNvSpPr>
            <a:spLocks noGrp="1" noChangeArrowheads="1"/>
          </p:cNvSpPr>
          <p:nvPr>
            <p:ph type="title"/>
          </p:nvPr>
        </p:nvSpPr>
        <p:spPr>
          <a:xfrm>
            <a:off x="228600" y="152400"/>
            <a:ext cx="7010400" cy="457200"/>
          </a:xfrm>
          <a:solidFill>
            <a:srgbClr val="FFFF00"/>
          </a:solidFill>
          <a:ln w="38100">
            <a:solidFill>
              <a:schemeClr val="tx1"/>
            </a:solidFill>
          </a:ln>
        </p:spPr>
        <p:txBody>
          <a:bodyPr/>
          <a:lstStyle/>
          <a:p>
            <a:pPr eaLnBrk="1" hangingPunct="1"/>
            <a:r>
              <a:rPr lang="en-US" sz="2400" b="1" smtClean="0"/>
              <a:t>Links </a:t>
            </a:r>
            <a:r>
              <a:rPr lang="en-US" sz="1400" b="1" smtClean="0"/>
              <a:t>(All underlined text is clickable!)</a:t>
            </a:r>
          </a:p>
        </p:txBody>
      </p:sp>
      <p:sp>
        <p:nvSpPr>
          <p:cNvPr id="66564" name="Text Box 5"/>
          <p:cNvSpPr txBox="1">
            <a:spLocks noChangeArrowheads="1"/>
          </p:cNvSpPr>
          <p:nvPr/>
        </p:nvSpPr>
        <p:spPr bwMode="auto">
          <a:xfrm>
            <a:off x="152400" y="762000"/>
            <a:ext cx="8686800" cy="5908675"/>
          </a:xfrm>
          <a:prstGeom prst="rect">
            <a:avLst/>
          </a:prstGeom>
          <a:noFill/>
          <a:ln w="9525">
            <a:noFill/>
            <a:miter lim="800000"/>
            <a:headEnd/>
            <a:tailEnd/>
          </a:ln>
        </p:spPr>
        <p:txBody>
          <a:bodyPr>
            <a:spAutoFit/>
          </a:bodyPr>
          <a:lstStyle/>
          <a:p>
            <a:pPr>
              <a:defRPr/>
            </a:pPr>
            <a:r>
              <a:rPr lang="en-US" sz="1400" u="sng" dirty="0">
                <a:latin typeface="+mj-lt"/>
                <a:hlinkClick r:id="rId2"/>
              </a:rPr>
              <a:t>The Gene Scene</a:t>
            </a:r>
            <a:r>
              <a:rPr lang="en-US" sz="1400" dirty="0">
                <a:latin typeface="+mj-lt"/>
                <a:hlinkClick r:id="rId2"/>
              </a:rPr>
              <a:t> </a:t>
            </a:r>
            <a:r>
              <a:rPr lang="en-US" sz="1400" b="0" dirty="0">
                <a:latin typeface="+mj-lt"/>
              </a:rPr>
              <a:t>- The Genetics homepage on the American Museum of Natural History's </a:t>
            </a:r>
            <a:r>
              <a:rPr lang="en-US" sz="1400" b="0" dirty="0" err="1">
                <a:latin typeface="+mj-lt"/>
              </a:rPr>
              <a:t>OLogy</a:t>
            </a:r>
            <a:r>
              <a:rPr lang="en-US" sz="1400" b="0" dirty="0">
                <a:latin typeface="+mj-lt"/>
              </a:rPr>
              <a:t> site for kids.  Lots of great introductory information on genetics, DNA, heredity, and other related topics.  Includes several crafts, as well as an directions for extracting a clump of goopy DNA from an onion, using only simple household materials!</a:t>
            </a:r>
          </a:p>
          <a:p>
            <a:pPr>
              <a:defRPr/>
            </a:pPr>
            <a:r>
              <a:rPr lang="en-US" sz="1400" u="sng" dirty="0">
                <a:latin typeface="+mj-lt"/>
                <a:hlinkClick r:id="rId3"/>
              </a:rPr>
              <a:t>Biology4Kids.com: Cell Structure</a:t>
            </a:r>
            <a:r>
              <a:rPr lang="en-US" sz="1400" dirty="0">
                <a:latin typeface="+mj-lt"/>
                <a:hlinkClick r:id="rId3"/>
              </a:rPr>
              <a:t> </a:t>
            </a:r>
            <a:r>
              <a:rPr lang="en-US" sz="1400" b="0" dirty="0">
                <a:latin typeface="+mj-lt"/>
              </a:rPr>
              <a:t>- Great site with information on cell structure and function, including discussions of DNA, chromosomes, etc.  (Particularly check out the sections on the nucleus, chromosomes, </a:t>
            </a:r>
            <a:r>
              <a:rPr lang="en-US" sz="1400" b="0" dirty="0" err="1">
                <a:latin typeface="+mj-lt"/>
              </a:rPr>
              <a:t>centrioles</a:t>
            </a:r>
            <a:r>
              <a:rPr lang="en-US" sz="1400" b="0" dirty="0">
                <a:latin typeface="+mj-lt"/>
              </a:rPr>
              <a:t>, and </a:t>
            </a:r>
            <a:r>
              <a:rPr lang="en-US" sz="1400" b="0" dirty="0" err="1">
                <a:latin typeface="+mj-lt"/>
              </a:rPr>
              <a:t>ribosomes</a:t>
            </a:r>
            <a:r>
              <a:rPr lang="en-US" sz="1400" b="0" dirty="0">
                <a:latin typeface="+mj-lt"/>
              </a:rPr>
              <a:t>!)</a:t>
            </a:r>
          </a:p>
          <a:p>
            <a:pPr>
              <a:defRPr/>
            </a:pPr>
            <a:r>
              <a:rPr lang="en-US" sz="1400" u="sng" dirty="0">
                <a:latin typeface="+mj-lt"/>
                <a:hlinkClick r:id="rId4"/>
              </a:rPr>
              <a:t>The Structure of the DNA Molecule</a:t>
            </a:r>
            <a:r>
              <a:rPr lang="en-US" sz="1400" dirty="0">
                <a:latin typeface="+mj-lt"/>
                <a:hlinkClick r:id="rId4"/>
              </a:rPr>
              <a:t> </a:t>
            </a:r>
            <a:r>
              <a:rPr lang="en-US" sz="1400" b="0" dirty="0">
                <a:latin typeface="+mj-lt"/>
              </a:rPr>
              <a:t>- This "Access Excellence" website from the National Health Museum contains a brief (but informative) history of Mendel's experiments, as well as Watson and Crick's discovery of the shape of the DNA molecule, as well as a glossary, nice graphics, and a few classroom activities.</a:t>
            </a:r>
          </a:p>
          <a:p>
            <a:pPr>
              <a:defRPr/>
            </a:pPr>
            <a:r>
              <a:rPr lang="en-US" sz="1400" u="sng" dirty="0">
                <a:latin typeface="+mj-lt"/>
                <a:hlinkClick r:id="rId5"/>
              </a:rPr>
              <a:t>Patterns of Inheritance</a:t>
            </a:r>
            <a:r>
              <a:rPr lang="en-US" sz="1400" dirty="0">
                <a:latin typeface="+mj-lt"/>
                <a:hlinkClick r:id="rId5"/>
              </a:rPr>
              <a:t> </a:t>
            </a:r>
            <a:r>
              <a:rPr lang="en-US" sz="1400" b="0" dirty="0">
                <a:latin typeface="+mj-lt"/>
              </a:rPr>
              <a:t>- Good website providing basic genetics terminology, information on the genetics of eye color in humans, a "genetic puzzle" to determine a family's genotypes based on phenotypes, and details on formation of gametes during meiosis.</a:t>
            </a:r>
          </a:p>
          <a:p>
            <a:pPr>
              <a:defRPr/>
            </a:pPr>
            <a:r>
              <a:rPr lang="en-US" sz="1400" u="sng" dirty="0">
                <a:latin typeface="+mj-lt"/>
                <a:hlinkClick r:id="rId6"/>
              </a:rPr>
              <a:t>Basic Principles of Genetics</a:t>
            </a:r>
            <a:r>
              <a:rPr lang="en-US" sz="1400" dirty="0">
                <a:latin typeface="+mj-lt"/>
                <a:hlinkClick r:id="rId6"/>
              </a:rPr>
              <a:t> </a:t>
            </a:r>
            <a:r>
              <a:rPr lang="en-US" sz="1400" b="0" dirty="0">
                <a:latin typeface="+mj-lt"/>
              </a:rPr>
              <a:t>- A good overview site by the Behavioral Sciences Department at Palomar College, including great information on basic </a:t>
            </a:r>
            <a:r>
              <a:rPr lang="en-US" sz="1400" b="0" dirty="0" err="1">
                <a:latin typeface="+mj-lt"/>
              </a:rPr>
              <a:t>Mendelian</a:t>
            </a:r>
            <a:r>
              <a:rPr lang="en-US" sz="1400" b="0" dirty="0">
                <a:latin typeface="+mj-lt"/>
              </a:rPr>
              <a:t> genetics, the probability of inheritance (includes a good intro to the use of </a:t>
            </a:r>
            <a:r>
              <a:rPr lang="en-US" sz="1400" b="0" dirty="0" err="1">
                <a:latin typeface="+mj-lt"/>
              </a:rPr>
              <a:t>Punnett</a:t>
            </a:r>
            <a:r>
              <a:rPr lang="en-US" sz="1400" b="0" dirty="0">
                <a:latin typeface="+mj-lt"/>
              </a:rPr>
              <a:t> squares), and exceptions to simple inheritance.  Also includes practice quizzes, flashcards, and a fun crossword puzzle, as well as a glossary and links.</a:t>
            </a:r>
          </a:p>
          <a:p>
            <a:pPr>
              <a:defRPr/>
            </a:pPr>
            <a:r>
              <a:rPr lang="en-US" sz="1400" u="sng" dirty="0">
                <a:latin typeface="+mj-lt"/>
                <a:hlinkClick r:id="rId7"/>
              </a:rPr>
              <a:t>Genome: The Secret of How Life Works</a:t>
            </a:r>
            <a:r>
              <a:rPr lang="en-US" sz="1400" dirty="0">
                <a:latin typeface="+mj-lt"/>
                <a:hlinkClick r:id="rId7"/>
              </a:rPr>
              <a:t> </a:t>
            </a:r>
            <a:r>
              <a:rPr lang="en-US" sz="1400" b="0" dirty="0">
                <a:latin typeface="+mj-lt"/>
              </a:rPr>
              <a:t>- A visually appealing and informative site from Pfizer, which includes "informative and interactive content for anyone with a genome."  Yes, that means you.  Includes games, quizzes, and even lesson plans at both the elementary and high school levels, as well as a nice compilation of links.  The entire website is also available in Spanish.</a:t>
            </a:r>
          </a:p>
          <a:p>
            <a:pPr>
              <a:defRPr/>
            </a:pPr>
            <a:r>
              <a:rPr lang="en-US" sz="1400" u="sng" dirty="0" err="1">
                <a:latin typeface="+mj-lt"/>
                <a:hlinkClick r:id="rId8"/>
              </a:rPr>
              <a:t>Learn.Genetics</a:t>
            </a:r>
            <a:r>
              <a:rPr lang="en-US" sz="1400" b="0" dirty="0">
                <a:latin typeface="+mj-lt"/>
              </a:rPr>
              <a:t> - Beautiful and HUGE website from the University of Utah containing information on genetic technology, virtual labs, resources and lesson plans for teachers, information on genetic disorders, </a:t>
            </a:r>
            <a:r>
              <a:rPr lang="en-US" sz="1400" b="0" dirty="0" err="1">
                <a:latin typeface="+mj-lt"/>
              </a:rPr>
              <a:t>epigenetics</a:t>
            </a:r>
            <a:r>
              <a:rPr lang="en-US" sz="1400" b="0" dirty="0">
                <a:latin typeface="+mj-lt"/>
              </a:rPr>
              <a:t>, and even such interesting topics as molecular genealogy and the genetics of addiction.</a:t>
            </a:r>
          </a:p>
          <a:p>
            <a:pPr>
              <a:defRPr/>
            </a:pPr>
            <a:r>
              <a:rPr lang="en-US" sz="1400" u="sng" dirty="0">
                <a:latin typeface="+mj-lt"/>
                <a:hlinkClick r:id="rId9"/>
              </a:rPr>
              <a:t>Genetics Education Center</a:t>
            </a:r>
            <a:r>
              <a:rPr lang="en-US" sz="1400" dirty="0">
                <a:latin typeface="+mj-lt"/>
                <a:hlinkClick r:id="rId9"/>
              </a:rPr>
              <a:t> </a:t>
            </a:r>
            <a:r>
              <a:rPr lang="en-US" sz="1400" b="0" dirty="0">
                <a:latin typeface="+mj-lt"/>
              </a:rPr>
              <a:t>- A great comprehensive compilation of links from the University of Kansas Medical Center, including multiple links on the Human Genome Project, genetic education resources, activities, museums with genetics exhibits, and more!</a:t>
            </a:r>
          </a:p>
        </p:txBody>
      </p:sp>
      <p:sp>
        <p:nvSpPr>
          <p:cNvPr id="9" name="Action Button: Home 8">
            <a:hlinkClick r:id="rId10" action="ppaction://hlinksldjump" highlightClick="1"/>
          </p:cNvPr>
          <p:cNvSpPr/>
          <p:nvPr/>
        </p:nvSpPr>
        <p:spPr bwMode="auto">
          <a:xfrm>
            <a:off x="8153400" y="152400"/>
            <a:ext cx="457200" cy="457200"/>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b="0">
              <a:solidFill>
                <a:schemeClr val="tx2"/>
              </a:solidFill>
              <a:latin typeface="Arial" charset="0"/>
            </a:endParaRPr>
          </a:p>
        </p:txBody>
      </p:sp>
      <p:sp>
        <p:nvSpPr>
          <p:cNvPr id="72710" name="Action Button: Forward or Next 5">
            <a:hlinkClick r:id="" action="ppaction://hlinkshowjump?jump=nextslide" highlightClick="1"/>
          </p:cNvPr>
          <p:cNvSpPr>
            <a:spLocks noChangeArrowheads="1"/>
          </p:cNvSpPr>
          <p:nvPr/>
        </p:nvSpPr>
        <p:spPr bwMode="auto">
          <a:xfrm>
            <a:off x="7543800" y="152400"/>
            <a:ext cx="457200" cy="457200"/>
          </a:xfrm>
          <a:prstGeom prst="actionButtonForwardNext">
            <a:avLst/>
          </a:prstGeom>
          <a:solidFill>
            <a:srgbClr val="FFFF00"/>
          </a:solidFill>
          <a:ln w="19050"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369C943-8D1D-404D-923A-3AE311AE2AD7}" type="slidenum">
              <a:rPr lang="en-US"/>
              <a:pPr>
                <a:defRPr/>
              </a:pPr>
              <a:t>149</a:t>
            </a:fld>
            <a:endParaRPr lang="en-US"/>
          </a:p>
        </p:txBody>
      </p:sp>
      <p:sp>
        <p:nvSpPr>
          <p:cNvPr id="73731" name="Rectangle 2"/>
          <p:cNvSpPr>
            <a:spLocks noGrp="1" noChangeArrowheads="1"/>
          </p:cNvSpPr>
          <p:nvPr>
            <p:ph type="title"/>
          </p:nvPr>
        </p:nvSpPr>
        <p:spPr>
          <a:xfrm>
            <a:off x="228600" y="152400"/>
            <a:ext cx="6705600" cy="457200"/>
          </a:xfrm>
          <a:solidFill>
            <a:srgbClr val="FFFF00"/>
          </a:solidFill>
          <a:ln w="38100">
            <a:solidFill>
              <a:schemeClr val="tx1"/>
            </a:solidFill>
          </a:ln>
        </p:spPr>
        <p:txBody>
          <a:bodyPr/>
          <a:lstStyle/>
          <a:p>
            <a:pPr eaLnBrk="1" hangingPunct="1"/>
            <a:r>
              <a:rPr lang="en-US" sz="2400" b="1" smtClean="0"/>
              <a:t>Links </a:t>
            </a:r>
            <a:r>
              <a:rPr lang="en-US" sz="1400" b="1" smtClean="0"/>
              <a:t>(All underlined text is clickable!)</a:t>
            </a:r>
          </a:p>
        </p:txBody>
      </p:sp>
      <p:sp>
        <p:nvSpPr>
          <p:cNvPr id="66564" name="Text Box 5"/>
          <p:cNvSpPr txBox="1">
            <a:spLocks noChangeArrowheads="1"/>
          </p:cNvSpPr>
          <p:nvPr/>
        </p:nvSpPr>
        <p:spPr bwMode="auto">
          <a:xfrm>
            <a:off x="228600" y="838200"/>
            <a:ext cx="8686800" cy="5909310"/>
          </a:xfrm>
          <a:prstGeom prst="rect">
            <a:avLst/>
          </a:prstGeom>
          <a:noFill/>
          <a:ln w="9525">
            <a:noFill/>
            <a:miter lim="800000"/>
            <a:headEnd/>
            <a:tailEnd/>
          </a:ln>
        </p:spPr>
        <p:txBody>
          <a:bodyPr>
            <a:spAutoFit/>
          </a:bodyPr>
          <a:lstStyle/>
          <a:p>
            <a:pPr>
              <a:defRPr/>
            </a:pPr>
            <a:r>
              <a:rPr lang="en-US" sz="1400" u="sng" dirty="0">
                <a:latin typeface="+mj-lt"/>
                <a:hlinkClick r:id="rId2"/>
              </a:rPr>
              <a:t>Patterns of Inheritance</a:t>
            </a:r>
            <a:r>
              <a:rPr lang="en-US" sz="1400" dirty="0">
                <a:latin typeface="+mj-lt"/>
                <a:hlinkClick r:id="rId2"/>
              </a:rPr>
              <a:t> </a:t>
            </a:r>
            <a:r>
              <a:rPr lang="en-US" sz="1400" b="0" dirty="0">
                <a:latin typeface="+mj-lt"/>
              </a:rPr>
              <a:t>- Good information with details on mechanisms of inheritance, including dominance and </a:t>
            </a:r>
            <a:r>
              <a:rPr lang="en-US" sz="1400" b="0" dirty="0" err="1">
                <a:latin typeface="+mj-lt"/>
              </a:rPr>
              <a:t>recessiveness</a:t>
            </a:r>
            <a:r>
              <a:rPr lang="en-US" sz="1400" b="0" dirty="0">
                <a:latin typeface="+mj-lt"/>
              </a:rPr>
              <a:t>, </a:t>
            </a:r>
            <a:r>
              <a:rPr lang="en-US" sz="1400" b="0" dirty="0" err="1">
                <a:latin typeface="+mj-lt"/>
              </a:rPr>
              <a:t>codominance</a:t>
            </a:r>
            <a:r>
              <a:rPr lang="en-US" sz="1400" b="0" dirty="0">
                <a:latin typeface="+mj-lt"/>
              </a:rPr>
              <a:t>, and multiple alleles, in the context of budgerigars (parakeets) and other parrots, from BirdHobbyist.com.  May be of particular interest to those with pet birds at home!</a:t>
            </a:r>
          </a:p>
          <a:p>
            <a:pPr>
              <a:defRPr/>
            </a:pPr>
            <a:r>
              <a:rPr lang="en-US" sz="1400" u="sng" dirty="0">
                <a:latin typeface="+mj-lt"/>
                <a:hlinkClick r:id="rId3"/>
              </a:rPr>
              <a:t>Feline Genome Project: Coat Colors &amp; Fur Types</a:t>
            </a:r>
            <a:r>
              <a:rPr lang="en-US" sz="1400" dirty="0">
                <a:latin typeface="+mj-lt"/>
                <a:hlinkClick r:id="rId3"/>
              </a:rPr>
              <a:t> </a:t>
            </a:r>
            <a:r>
              <a:rPr lang="en-US" sz="1400" b="0" dirty="0">
                <a:latin typeface="+mj-lt"/>
              </a:rPr>
              <a:t>- Have cats at home?  Ever wondered what color kittens they could have?  This site, from the College of Veterinary Medicine at UC Davis, is the place to find out.</a:t>
            </a:r>
          </a:p>
          <a:p>
            <a:pPr>
              <a:defRPr/>
            </a:pPr>
            <a:r>
              <a:rPr lang="en-US" sz="1400" u="sng" dirty="0">
                <a:latin typeface="+mj-lt"/>
                <a:hlinkClick r:id="rId4"/>
              </a:rPr>
              <a:t>Dog Coat Color Genetics</a:t>
            </a:r>
            <a:r>
              <a:rPr lang="en-US" sz="1400" dirty="0">
                <a:latin typeface="+mj-lt"/>
                <a:hlinkClick r:id="rId4"/>
              </a:rPr>
              <a:t> </a:t>
            </a:r>
            <a:r>
              <a:rPr lang="en-US" sz="1400" b="0" dirty="0">
                <a:latin typeface="+mj-lt"/>
              </a:rPr>
              <a:t>- Since we mentioned pet genetics, we couldn't leave out man's best friend!  This site from the University of Saskatchewan gives "a brief review of the genes controlling dog coat colors and patterns, as well as coat type". </a:t>
            </a:r>
          </a:p>
          <a:p>
            <a:pPr>
              <a:defRPr/>
            </a:pPr>
            <a:r>
              <a:rPr lang="en-US" sz="1400" dirty="0">
                <a:latin typeface="+mj-lt"/>
                <a:hlinkClick r:id="rId5"/>
              </a:rPr>
              <a:t>MendelWeb</a:t>
            </a:r>
            <a:r>
              <a:rPr lang="en-US" sz="1400" b="0" dirty="0">
                <a:latin typeface="+mj-lt"/>
              </a:rPr>
              <a:t> - A great resource for teachers and students interested in "the origins of classical genetics, introductory data analysis, elementary plant science, and the history and literature of science."  Also includes PDF versions of Mendel's original paper (in German), as well as an updated, revised, English translation (which is also included on the teacher CD), and lots of other good genetics links!</a:t>
            </a:r>
          </a:p>
          <a:p>
            <a:pPr>
              <a:defRPr/>
            </a:pPr>
            <a:r>
              <a:rPr lang="en-US" sz="1400" dirty="0" err="1">
                <a:latin typeface="+mj-lt"/>
                <a:hlinkClick r:id="rId6"/>
              </a:rPr>
              <a:t>Mendelian</a:t>
            </a:r>
            <a:r>
              <a:rPr lang="en-US" sz="1400" dirty="0">
                <a:latin typeface="+mj-lt"/>
                <a:hlinkClick r:id="rId6"/>
              </a:rPr>
              <a:t> and Non-</a:t>
            </a:r>
            <a:r>
              <a:rPr lang="en-US" sz="1400" b="0" dirty="0">
                <a:latin typeface="+mj-lt"/>
                <a:hlinkClick r:id="rId6"/>
              </a:rPr>
              <a:t> </a:t>
            </a:r>
            <a:r>
              <a:rPr lang="en-US" sz="1400" b="0" dirty="0">
                <a:latin typeface="+mj-lt"/>
              </a:rPr>
              <a:t>A good description of terminology used regarding </a:t>
            </a:r>
            <a:r>
              <a:rPr lang="en-US" sz="1400" b="0" dirty="0" err="1">
                <a:latin typeface="+mj-lt"/>
              </a:rPr>
              <a:t>Mendelian</a:t>
            </a:r>
            <a:r>
              <a:rPr lang="en-US" sz="1400" b="0" dirty="0">
                <a:latin typeface="+mj-lt"/>
              </a:rPr>
              <a:t> and non-</a:t>
            </a:r>
            <a:r>
              <a:rPr lang="en-US" sz="1400" b="0" dirty="0" err="1">
                <a:latin typeface="+mj-lt"/>
              </a:rPr>
              <a:t>Mendelian</a:t>
            </a:r>
            <a:r>
              <a:rPr lang="en-US" sz="1400" b="0" dirty="0">
                <a:latin typeface="+mj-lt"/>
              </a:rPr>
              <a:t> patterns of inheritance by Ken </a:t>
            </a:r>
            <a:r>
              <a:rPr lang="en-US" sz="1400" b="0" dirty="0" err="1">
                <a:latin typeface="+mj-lt"/>
              </a:rPr>
              <a:t>Parejko</a:t>
            </a:r>
            <a:r>
              <a:rPr lang="en-US" sz="1400" b="0" dirty="0">
                <a:latin typeface="+mj-lt"/>
              </a:rPr>
              <a:t> at the University of Wisconsin Stout.</a:t>
            </a:r>
            <a:endParaRPr lang="en-US" sz="1400" dirty="0">
              <a:latin typeface="+mj-lt"/>
            </a:endParaRPr>
          </a:p>
          <a:p>
            <a:pPr>
              <a:defRPr/>
            </a:pPr>
            <a:r>
              <a:rPr lang="en-US" sz="1400" u="sng" dirty="0" err="1">
                <a:latin typeface="+mj-lt"/>
                <a:hlinkClick r:id="rId7"/>
              </a:rPr>
              <a:t>Mendelian</a:t>
            </a:r>
            <a:r>
              <a:rPr lang="en-US" sz="1400" u="sng" dirty="0">
                <a:latin typeface="+mj-lt"/>
                <a:hlinkClick r:id="rId7"/>
              </a:rPr>
              <a:t> Inheritance Patterns in Humans</a:t>
            </a:r>
            <a:r>
              <a:rPr lang="en-US" sz="1400" dirty="0">
                <a:latin typeface="+mj-lt"/>
                <a:hlinkClick r:id="rId7"/>
              </a:rPr>
              <a:t> </a:t>
            </a:r>
            <a:r>
              <a:rPr lang="en-US" sz="1400" b="0" dirty="0">
                <a:latin typeface="+mj-lt"/>
              </a:rPr>
              <a:t>– A past project conducted by several participating schools.  Though the links on this page no longer work, it may serve as a good source of inspiration for exploring the genetics of several traits that students can easily observe in themselves and their families.</a:t>
            </a:r>
          </a:p>
          <a:p>
            <a:pPr>
              <a:defRPr/>
            </a:pPr>
            <a:r>
              <a:rPr lang="en-US" sz="1400" u="sng" dirty="0">
                <a:latin typeface="+mj-lt"/>
                <a:hlinkClick r:id="rId8"/>
              </a:rPr>
              <a:t>List of </a:t>
            </a:r>
            <a:r>
              <a:rPr lang="en-US" sz="1400" u="sng" dirty="0" err="1">
                <a:latin typeface="+mj-lt"/>
                <a:hlinkClick r:id="rId8"/>
              </a:rPr>
              <a:t>Mendelian</a:t>
            </a:r>
            <a:r>
              <a:rPr lang="en-US" sz="1400" u="sng" dirty="0">
                <a:latin typeface="+mj-lt"/>
                <a:hlinkClick r:id="rId8"/>
              </a:rPr>
              <a:t> traits in humans</a:t>
            </a:r>
            <a:r>
              <a:rPr lang="en-US" sz="1400" dirty="0">
                <a:latin typeface="+mj-lt"/>
                <a:hlinkClick r:id="rId8"/>
              </a:rPr>
              <a:t> </a:t>
            </a:r>
            <a:r>
              <a:rPr lang="en-US" sz="1400" b="0" dirty="0">
                <a:latin typeface="+mj-lt"/>
              </a:rPr>
              <a:t>– Wikipedia article listing several traits in humans that have </a:t>
            </a:r>
            <a:r>
              <a:rPr lang="en-US" sz="1400" b="0" dirty="0" err="1">
                <a:latin typeface="+mj-lt"/>
              </a:rPr>
              <a:t>Mendelian</a:t>
            </a:r>
            <a:r>
              <a:rPr lang="en-US" sz="1400" b="0" dirty="0">
                <a:latin typeface="+mj-lt"/>
              </a:rPr>
              <a:t> patterns of inheritance, as well as several that were previously thought to be </a:t>
            </a:r>
            <a:r>
              <a:rPr lang="en-US" sz="1400" b="0" dirty="0" err="1">
                <a:latin typeface="+mj-lt"/>
              </a:rPr>
              <a:t>Mendelian</a:t>
            </a:r>
            <a:r>
              <a:rPr lang="en-US" sz="1400" b="0" dirty="0">
                <a:latin typeface="+mj-lt"/>
              </a:rPr>
              <a:t>, but probably have a more complex genetic basis.</a:t>
            </a:r>
          </a:p>
          <a:p>
            <a:pPr>
              <a:defRPr/>
            </a:pPr>
            <a:r>
              <a:rPr lang="en-US" sz="1400" u="sng" dirty="0">
                <a:latin typeface="+mj-lt"/>
                <a:hlinkClick r:id="rId9"/>
              </a:rPr>
              <a:t>Online </a:t>
            </a:r>
            <a:r>
              <a:rPr lang="en-US" sz="1400" u="sng" dirty="0" err="1">
                <a:latin typeface="+mj-lt"/>
                <a:hlinkClick r:id="rId9"/>
              </a:rPr>
              <a:t>Mendelian</a:t>
            </a:r>
            <a:r>
              <a:rPr lang="en-US" sz="1400" u="sng" dirty="0">
                <a:latin typeface="+mj-lt"/>
                <a:hlinkClick r:id="rId9"/>
              </a:rPr>
              <a:t> Inheritance in Man</a:t>
            </a:r>
            <a:r>
              <a:rPr lang="en-US" sz="1400" dirty="0">
                <a:latin typeface="+mj-lt"/>
                <a:hlinkClick r:id="rId9"/>
              </a:rPr>
              <a:t> </a:t>
            </a:r>
            <a:r>
              <a:rPr lang="en-US" sz="1400" b="0" dirty="0">
                <a:latin typeface="+mj-lt"/>
              </a:rPr>
              <a:t>- A comprehensive database of human genes and phenotypes from the National Center for Biotechnology Information (NCBI).  Pretty heavy-duty, so probably most appropriate for advanced high school classes</a:t>
            </a:r>
            <a:r>
              <a:rPr lang="en-US" sz="1400" b="0" dirty="0" smtClean="0">
                <a:latin typeface="+mj-lt"/>
              </a:rPr>
              <a:t>.</a:t>
            </a:r>
          </a:p>
          <a:p>
            <a:r>
              <a:rPr lang="en-US" sz="1400" u="sng" dirty="0">
                <a:latin typeface="Arial" pitchFamily="34" charset="0"/>
                <a:cs typeface="Arial" pitchFamily="34" charset="0"/>
                <a:hlinkClick r:id="rId10"/>
              </a:rPr>
              <a:t>Myths of Human Genetics</a:t>
            </a:r>
            <a:r>
              <a:rPr lang="en-US" sz="1400" dirty="0">
                <a:latin typeface="Arial" pitchFamily="34" charset="0"/>
                <a:cs typeface="Arial" pitchFamily="34" charset="0"/>
                <a:hlinkClick r:id="rId10"/>
              </a:rPr>
              <a:t> </a:t>
            </a:r>
            <a:r>
              <a:rPr lang="en-US" sz="1400" dirty="0">
                <a:latin typeface="Arial" pitchFamily="34" charset="0"/>
                <a:cs typeface="Arial" pitchFamily="34" charset="0"/>
              </a:rPr>
              <a:t>- </a:t>
            </a:r>
            <a:r>
              <a:rPr lang="en-US" sz="1400" b="0" dirty="0">
                <a:latin typeface="Arial" pitchFamily="34" charset="0"/>
                <a:cs typeface="Arial" pitchFamily="34" charset="0"/>
              </a:rPr>
              <a:t>Website exploring commonly held misconceptions about human traits previously thought be inherited in a simple </a:t>
            </a:r>
            <a:r>
              <a:rPr lang="en-US" sz="1400" b="0" dirty="0" err="1">
                <a:latin typeface="Arial" pitchFamily="34" charset="0"/>
                <a:cs typeface="Arial" pitchFamily="34" charset="0"/>
              </a:rPr>
              <a:t>Mendelian</a:t>
            </a:r>
            <a:r>
              <a:rPr lang="en-US" sz="1400" b="0" dirty="0">
                <a:latin typeface="Arial" pitchFamily="34" charset="0"/>
                <a:cs typeface="Arial" pitchFamily="34" charset="0"/>
              </a:rPr>
              <a:t> fashion.</a:t>
            </a:r>
          </a:p>
          <a:p>
            <a:pPr>
              <a:defRPr/>
            </a:pPr>
            <a:endParaRPr lang="en-US" sz="1400" b="0" dirty="0">
              <a:latin typeface="+mj-lt"/>
              <a:hlinkClick r:id="rId7"/>
            </a:endParaRPr>
          </a:p>
        </p:txBody>
      </p:sp>
      <p:sp>
        <p:nvSpPr>
          <p:cNvPr id="9" name="Action Button: Home 8">
            <a:hlinkClick r:id="rId11" action="ppaction://hlinksldjump" highlightClick="1"/>
          </p:cNvPr>
          <p:cNvSpPr/>
          <p:nvPr/>
        </p:nvSpPr>
        <p:spPr bwMode="auto">
          <a:xfrm>
            <a:off x="8001000" y="152400"/>
            <a:ext cx="457200" cy="457200"/>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b="0">
              <a:solidFill>
                <a:schemeClr val="tx2"/>
              </a:solidFill>
              <a:latin typeface="Arial" charset="0"/>
            </a:endParaRPr>
          </a:p>
        </p:txBody>
      </p:sp>
      <p:sp>
        <p:nvSpPr>
          <p:cNvPr id="73734" name="Action Button: Back or Previous 5">
            <a:hlinkClick r:id="" action="ppaction://hlinkshowjump?jump=previousslide" highlightClick="1"/>
          </p:cNvPr>
          <p:cNvSpPr>
            <a:spLocks noChangeArrowheads="1"/>
          </p:cNvSpPr>
          <p:nvPr/>
        </p:nvSpPr>
        <p:spPr bwMode="auto">
          <a:xfrm>
            <a:off x="7315200" y="152400"/>
            <a:ext cx="457200" cy="457200"/>
          </a:xfrm>
          <a:prstGeom prst="actionButtonBackPrevious">
            <a:avLst/>
          </a:prstGeom>
          <a:solidFill>
            <a:srgbClr val="FFFF00"/>
          </a:solidFill>
          <a:ln w="19050"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176BE3C-1F7E-4798-AF2A-893534F88DC8}" type="slidenum">
              <a:rPr lang="en-US"/>
              <a:pPr>
                <a:defRPr/>
              </a:pPr>
              <a:t>15</a:t>
            </a:fld>
            <a:endParaRPr lang="en-US"/>
          </a:p>
        </p:txBody>
      </p:sp>
      <p:sp>
        <p:nvSpPr>
          <p:cNvPr id="15363" name="Rectangle 1027"/>
          <p:cNvSpPr>
            <a:spLocks noGrp="1" noChangeArrowheads="1"/>
          </p:cNvSpPr>
          <p:nvPr>
            <p:ph type="body" idx="1"/>
          </p:nvPr>
        </p:nvSpPr>
        <p:spPr>
          <a:xfrm>
            <a:off x="381000" y="228600"/>
            <a:ext cx="8610600" cy="6019800"/>
          </a:xfrm>
        </p:spPr>
        <p:txBody>
          <a:bodyPr/>
          <a:lstStyle/>
          <a:p>
            <a:pPr eaLnBrk="1" hangingPunct="1">
              <a:lnSpc>
                <a:spcPct val="80000"/>
              </a:lnSpc>
              <a:buFont typeface="Wingdings" pitchFamily="2" charset="2"/>
              <a:buChar char="q"/>
            </a:pPr>
            <a:r>
              <a:rPr lang="en-US" sz="2400" b="1" dirty="0" smtClean="0"/>
              <a:t> The nitrogen bases in a DNA molecule each form a ring-like structure that consists of</a:t>
            </a:r>
          </a:p>
          <a:p>
            <a:pPr lvl="1" eaLnBrk="1" hangingPunct="1">
              <a:lnSpc>
                <a:spcPct val="80000"/>
              </a:lnSpc>
              <a:buFont typeface="Wingdings" pitchFamily="2" charset="2"/>
              <a:buChar char="q"/>
            </a:pPr>
            <a:r>
              <a:rPr lang="en-US" sz="2400" b="1" dirty="0" smtClean="0"/>
              <a:t> carbon atoms - C</a:t>
            </a:r>
          </a:p>
          <a:p>
            <a:pPr lvl="1" eaLnBrk="1" hangingPunct="1">
              <a:lnSpc>
                <a:spcPct val="80000"/>
              </a:lnSpc>
              <a:buFont typeface="Wingdings" pitchFamily="2" charset="2"/>
              <a:buChar char="q"/>
            </a:pPr>
            <a:r>
              <a:rPr lang="en-US" sz="2400" b="1" dirty="0" smtClean="0"/>
              <a:t> hydrogen atoms - H</a:t>
            </a:r>
          </a:p>
          <a:p>
            <a:pPr lvl="1" eaLnBrk="1" hangingPunct="1">
              <a:lnSpc>
                <a:spcPct val="80000"/>
              </a:lnSpc>
              <a:buFont typeface="Wingdings" pitchFamily="2" charset="2"/>
              <a:buChar char="q"/>
            </a:pPr>
            <a:r>
              <a:rPr lang="en-US" sz="2400" b="1" dirty="0" smtClean="0"/>
              <a:t> nitrogen atoms - N</a:t>
            </a:r>
          </a:p>
          <a:p>
            <a:pPr lvl="1" eaLnBrk="1" hangingPunct="1">
              <a:lnSpc>
                <a:spcPct val="80000"/>
              </a:lnSpc>
              <a:buFont typeface="Wingdings" pitchFamily="2" charset="2"/>
              <a:buChar char="q"/>
            </a:pPr>
            <a:r>
              <a:rPr lang="en-US" sz="2400" b="1" dirty="0" smtClean="0"/>
              <a:t> oxygen atoms - O </a:t>
            </a:r>
          </a:p>
          <a:p>
            <a:pPr lvl="1"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r>
              <a:rPr lang="en-US" sz="2400" b="1" dirty="0" smtClean="0"/>
              <a:t> Thymine (blue in model) and Cytosine (yellow) are the </a:t>
            </a:r>
            <a:r>
              <a:rPr lang="en-US" sz="2400" b="1" dirty="0" smtClean="0">
                <a:solidFill>
                  <a:srgbClr val="3E52E2"/>
                </a:solidFill>
              </a:rPr>
              <a:t>smaller bases</a:t>
            </a:r>
            <a:r>
              <a:rPr lang="en-US" sz="2400" b="1" dirty="0" smtClean="0"/>
              <a:t> formed of single rings. They are referred to as </a:t>
            </a:r>
            <a:r>
              <a:rPr lang="en-US" sz="2400" b="1" dirty="0" err="1" smtClean="0">
                <a:solidFill>
                  <a:srgbClr val="3E52E2"/>
                </a:solidFill>
              </a:rPr>
              <a:t>pyrimidines</a:t>
            </a:r>
            <a:r>
              <a:rPr lang="en-US" sz="2400" b="1" dirty="0" smtClean="0"/>
              <a:t>. </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r>
              <a:rPr lang="en-US" sz="2400" b="1" dirty="0" smtClean="0"/>
              <a:t> Adenine (red in model) and Guanine (green), the </a:t>
            </a:r>
            <a:r>
              <a:rPr lang="en-US" sz="2400" b="1" dirty="0" err="1" smtClean="0">
                <a:solidFill>
                  <a:srgbClr val="3E52E2"/>
                </a:solidFill>
              </a:rPr>
              <a:t>purines</a:t>
            </a:r>
            <a:r>
              <a:rPr lang="en-US" sz="2400" b="1" dirty="0" smtClean="0"/>
              <a:t>, are the </a:t>
            </a:r>
            <a:r>
              <a:rPr lang="en-US" sz="2400" b="1" dirty="0" smtClean="0">
                <a:solidFill>
                  <a:srgbClr val="3E52E2"/>
                </a:solidFill>
              </a:rPr>
              <a:t>larger molecules,</a:t>
            </a:r>
            <a:r>
              <a:rPr lang="en-US" sz="2400" b="1" dirty="0" smtClean="0"/>
              <a:t> as each is formed of a double ring. </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r>
              <a:rPr lang="en-US" sz="2400" b="1" dirty="0" smtClean="0"/>
              <a:t>Figure 2 will help you to understand the structure you are looking at.</a:t>
            </a:r>
          </a:p>
          <a:p>
            <a:pPr eaLnBrk="1" hangingPunct="1">
              <a:lnSpc>
                <a:spcPct val="80000"/>
              </a:lnSpc>
              <a:buFont typeface="Wingdings" pitchFamily="2" charset="2"/>
              <a:buChar char="q"/>
            </a:pPr>
            <a:endParaRPr lang="en-US" sz="2400" b="1" dirty="0" smtClean="0"/>
          </a:p>
          <a:p>
            <a:pPr lvl="1" eaLnBrk="1" hangingPunct="1">
              <a:lnSpc>
                <a:spcPct val="80000"/>
              </a:lnSpc>
              <a:buFont typeface="Wingdings" pitchFamily="2" charset="2"/>
              <a:buNone/>
            </a:pPr>
            <a:r>
              <a:rPr lang="en-US" sz="1800"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E00C78F-6306-40F4-88B2-2C3D2BC60DF7}" type="slidenum">
              <a:rPr lang="en-US"/>
              <a:pPr>
                <a:defRPr/>
              </a:pPr>
              <a:t>16</a:t>
            </a:fld>
            <a:endParaRPr lang="en-US"/>
          </a:p>
        </p:txBody>
      </p:sp>
      <p:sp>
        <p:nvSpPr>
          <p:cNvPr id="1028" name="Rectangle 2"/>
          <p:cNvSpPr>
            <a:spLocks noGrp="1" noChangeArrowheads="1"/>
          </p:cNvSpPr>
          <p:nvPr>
            <p:ph type="title"/>
          </p:nvPr>
        </p:nvSpPr>
        <p:spPr/>
        <p:txBody>
          <a:bodyPr/>
          <a:lstStyle/>
          <a:p>
            <a:pPr eaLnBrk="1" hangingPunct="1"/>
            <a:r>
              <a:rPr lang="en-US" sz="3200" b="1" smtClean="0"/>
              <a:t>Fig. 2. One side of a DNA ladder: sugar-phosphate backbone with a sequence of bases sticking off</a:t>
            </a:r>
          </a:p>
        </p:txBody>
      </p:sp>
      <p:sp>
        <p:nvSpPr>
          <p:cNvPr id="102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nvGraphicFramePr>
        <p:xfrm>
          <a:off x="2971800" y="1762125"/>
          <a:ext cx="3162300" cy="4914900"/>
        </p:xfrm>
        <a:graphic>
          <a:graphicData uri="http://schemas.openxmlformats.org/presentationml/2006/ole">
            <mc:AlternateContent xmlns:mc="http://schemas.openxmlformats.org/markup-compatibility/2006">
              <mc:Choice xmlns:v="urn:schemas-microsoft-com:vml" Requires="v">
                <p:oleObj spid="_x0000_s1035" r:id="rId3" imgW="2629267" imgH="4086795" progId="">
                  <p:embed/>
                </p:oleObj>
              </mc:Choice>
              <mc:Fallback>
                <p:oleObj r:id="rId3" imgW="2629267" imgH="40867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62125"/>
                        <a:ext cx="3162300" cy="491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6"/>
          <p:cNvSpPr>
            <a:spLocks noGrp="1"/>
          </p:cNvSpPr>
          <p:nvPr>
            <p:ph type="sldNum" sz="quarter" idx="12"/>
          </p:nvPr>
        </p:nvSpPr>
        <p:spPr/>
        <p:txBody>
          <a:bodyPr/>
          <a:lstStyle/>
          <a:p>
            <a:pPr>
              <a:defRPr/>
            </a:pPr>
            <a:fld id="{DE1C40AB-6A59-4D64-9877-BB1DE248A997}" type="slidenum">
              <a:rPr lang="en-US"/>
              <a:pPr>
                <a:defRPr/>
              </a:pPr>
              <a:t>17</a:t>
            </a:fld>
            <a:endParaRPr lang="en-US"/>
          </a:p>
        </p:txBody>
      </p:sp>
      <p:sp>
        <p:nvSpPr>
          <p:cNvPr id="16387" name="Rectangle 1026"/>
          <p:cNvSpPr>
            <a:spLocks noGrp="1" noChangeArrowheads="1"/>
          </p:cNvSpPr>
          <p:nvPr>
            <p:ph type="title"/>
          </p:nvPr>
        </p:nvSpPr>
        <p:spPr>
          <a:solidFill>
            <a:srgbClr val="3E52E2"/>
          </a:solidFill>
          <a:ln w="38100">
            <a:solidFill>
              <a:schemeClr val="tx1"/>
            </a:solidFill>
          </a:ln>
        </p:spPr>
        <p:txBody>
          <a:bodyPr/>
          <a:lstStyle/>
          <a:p>
            <a:pPr eaLnBrk="1" hangingPunct="1"/>
            <a:r>
              <a:rPr lang="en-US" sz="3200" b="1" smtClean="0">
                <a:solidFill>
                  <a:schemeClr val="bg1"/>
                </a:solidFill>
              </a:rPr>
              <a:t>Objective</a:t>
            </a:r>
          </a:p>
        </p:txBody>
      </p:sp>
      <p:sp>
        <p:nvSpPr>
          <p:cNvPr id="16388" name="Rectangle 1027"/>
          <p:cNvSpPr>
            <a:spLocks noGrp="1" noChangeArrowheads="1"/>
          </p:cNvSpPr>
          <p:nvPr>
            <p:ph type="body" sz="half" idx="1"/>
          </p:nvPr>
        </p:nvSpPr>
        <p:spPr>
          <a:xfrm>
            <a:off x="457200" y="1600200"/>
            <a:ext cx="8001000" cy="990600"/>
          </a:xfrm>
        </p:spPr>
        <p:txBody>
          <a:bodyPr/>
          <a:lstStyle/>
          <a:p>
            <a:pPr eaLnBrk="1" hangingPunct="1">
              <a:buFont typeface="Wingdings" pitchFamily="2" charset="2"/>
              <a:buChar char="q"/>
            </a:pPr>
            <a:r>
              <a:rPr lang="en-US" sz="2400" b="1" dirty="0" smtClean="0"/>
              <a:t> Exercise 1 familiarizes students with the structure, replication, and function of the DNA molecule.</a:t>
            </a:r>
          </a:p>
        </p:txBody>
      </p:sp>
      <p:pic>
        <p:nvPicPr>
          <p:cNvPr id="16389" name="Picture 5" descr="dna"/>
          <p:cNvPicPr>
            <a:picLocks noChangeAspect="1" noChangeArrowheads="1"/>
          </p:cNvPicPr>
          <p:nvPr/>
        </p:nvPicPr>
        <p:blipFill>
          <a:blip r:embed="rId2" cstate="print"/>
          <a:srcRect/>
          <a:stretch>
            <a:fillRect/>
          </a:stretch>
        </p:blipFill>
        <p:spPr bwMode="auto">
          <a:xfrm>
            <a:off x="2743200" y="2667000"/>
            <a:ext cx="3667125"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6"/>
          <p:cNvSpPr>
            <a:spLocks noGrp="1"/>
          </p:cNvSpPr>
          <p:nvPr>
            <p:ph type="sldNum" sz="quarter" idx="12"/>
          </p:nvPr>
        </p:nvSpPr>
        <p:spPr/>
        <p:txBody>
          <a:bodyPr/>
          <a:lstStyle/>
          <a:p>
            <a:pPr>
              <a:defRPr/>
            </a:pPr>
            <a:fld id="{09E74019-6D13-4809-857F-BA2114DF1C72}" type="slidenum">
              <a:rPr lang="en-US"/>
              <a:pPr>
                <a:defRPr/>
              </a:pPr>
              <a:t>18</a:t>
            </a:fld>
            <a:endParaRPr lang="en-US"/>
          </a:p>
        </p:txBody>
      </p:sp>
      <p:sp>
        <p:nvSpPr>
          <p:cNvPr id="17411" name="Rectangle 3"/>
          <p:cNvSpPr>
            <a:spLocks noGrp="1" noChangeArrowheads="1"/>
          </p:cNvSpPr>
          <p:nvPr>
            <p:ph type="body" sz="half" idx="1"/>
          </p:nvPr>
        </p:nvSpPr>
        <p:spPr>
          <a:xfrm>
            <a:off x="304800" y="685800"/>
            <a:ext cx="8458200" cy="1219200"/>
          </a:xfrm>
        </p:spPr>
        <p:txBody>
          <a:bodyPr/>
          <a:lstStyle/>
          <a:p>
            <a:pPr eaLnBrk="1" hangingPunct="1">
              <a:buFont typeface="Wingdings" pitchFamily="2" charset="2"/>
              <a:buChar char="q"/>
            </a:pPr>
            <a:r>
              <a:rPr lang="en-US" b="1" dirty="0" smtClean="0"/>
              <a:t> </a:t>
            </a:r>
            <a:r>
              <a:rPr lang="en-US" sz="2400" b="1" dirty="0" smtClean="0"/>
              <a:t>Find box A that has a set of spherical shapes and connectors for use in building molecules. </a:t>
            </a:r>
          </a:p>
          <a:p>
            <a:pPr eaLnBrk="1" hangingPunct="1">
              <a:buFont typeface="Wingdings" pitchFamily="2" charset="2"/>
              <a:buChar char="q"/>
            </a:pPr>
            <a:endParaRPr lang="en-US" sz="2000" b="1" dirty="0" smtClean="0"/>
          </a:p>
          <a:p>
            <a:pPr eaLnBrk="1" hangingPunct="1">
              <a:lnSpc>
                <a:spcPct val="90000"/>
              </a:lnSpc>
              <a:buFont typeface="Wingdings" pitchFamily="2" charset="2"/>
              <a:buChar char="q"/>
            </a:pPr>
            <a:r>
              <a:rPr lang="en-US" sz="2400" b="1" dirty="0" smtClean="0"/>
              <a:t>Divide the class into 4 groups of students and have each group construct one of the nucleotide bases (A,G,T,C) using the molecular model set provided in Box A.</a:t>
            </a:r>
          </a:p>
          <a:p>
            <a:pPr lvl="1" eaLnBrk="1" hangingPunct="1">
              <a:lnSpc>
                <a:spcPct val="90000"/>
              </a:lnSpc>
              <a:buFont typeface="Wingdings" pitchFamily="2" charset="2"/>
              <a:buChar char="q"/>
            </a:pPr>
            <a:r>
              <a:rPr lang="en-US" sz="2400" b="1" dirty="0" smtClean="0"/>
              <a:t>Use the diagrams in Fig. 3 (next slide) as blueprints for this construction.</a:t>
            </a:r>
          </a:p>
          <a:p>
            <a:pPr eaLnBrk="1" hangingPunct="1">
              <a:lnSpc>
                <a:spcPct val="90000"/>
              </a:lnSpc>
              <a:buFont typeface="Wingdings" pitchFamily="2" charset="2"/>
              <a:buNone/>
            </a:pPr>
            <a:r>
              <a:rPr lang="en-US" sz="2400" b="1" dirty="0" smtClean="0"/>
              <a:t> </a:t>
            </a:r>
          </a:p>
          <a:p>
            <a:pPr eaLnBrk="1" hangingPunct="1">
              <a:lnSpc>
                <a:spcPct val="90000"/>
              </a:lnSpc>
              <a:buFont typeface="Wingdings" pitchFamily="2" charset="2"/>
              <a:buChar char="q"/>
            </a:pPr>
            <a:r>
              <a:rPr lang="en-US" sz="2400" b="1" dirty="0" smtClean="0"/>
              <a:t>Each group should bring its model up to the front desk when finished, and make a label as to which base it is, and whether it is a </a:t>
            </a:r>
            <a:r>
              <a:rPr lang="en-US" sz="2400" b="1" dirty="0" err="1" smtClean="0"/>
              <a:t>purine</a:t>
            </a:r>
            <a:r>
              <a:rPr lang="en-US" sz="2400" b="1" dirty="0" smtClean="0"/>
              <a:t> or a </a:t>
            </a:r>
            <a:r>
              <a:rPr lang="en-US" sz="2400" b="1" dirty="0" err="1" smtClean="0"/>
              <a:t>pyrimidine</a:t>
            </a:r>
            <a:r>
              <a:rPr lang="en-US" sz="2400" b="1" dirty="0" smtClean="0"/>
              <a:t>.</a:t>
            </a:r>
          </a:p>
          <a:p>
            <a:pPr eaLnBrk="1" hangingPunct="1">
              <a:lnSpc>
                <a:spcPct val="90000"/>
              </a:lnSpc>
              <a:buFont typeface="Wingdings" pitchFamily="2" charset="2"/>
              <a:buNone/>
            </a:pPr>
            <a:r>
              <a:rPr lang="en-US" sz="2400" b="1" dirty="0" smtClean="0"/>
              <a:t> </a:t>
            </a:r>
          </a:p>
          <a:p>
            <a:pPr eaLnBrk="1" hangingPunct="1">
              <a:lnSpc>
                <a:spcPct val="90000"/>
              </a:lnSpc>
              <a:buFont typeface="Wingdings" pitchFamily="2" charset="2"/>
              <a:buChar char="q"/>
            </a:pPr>
            <a:r>
              <a:rPr lang="en-US" sz="2400" b="1" dirty="0" smtClean="0"/>
              <a:t>Confirm that the </a:t>
            </a:r>
            <a:r>
              <a:rPr lang="en-US" sz="2400" b="1" dirty="0" err="1" smtClean="0"/>
              <a:t>purine</a:t>
            </a:r>
            <a:r>
              <a:rPr lang="en-US" sz="2400" b="1" dirty="0" smtClean="0"/>
              <a:t> bases are larger</a:t>
            </a:r>
          </a:p>
          <a:p>
            <a:pPr eaLnBrk="1" hangingPunct="1">
              <a:lnSpc>
                <a:spcPct val="90000"/>
              </a:lnSpc>
              <a:buFont typeface="Wingdings" pitchFamily="2" charset="2"/>
              <a:buNone/>
            </a:pPr>
            <a:r>
              <a:rPr lang="en-US" sz="2400" b="1" dirty="0" smtClean="0"/>
              <a:t>    than the </a:t>
            </a:r>
            <a:r>
              <a:rPr lang="en-US" sz="2400" b="1" dirty="0" err="1" smtClean="0"/>
              <a:t>pyrimidines</a:t>
            </a:r>
            <a:r>
              <a:rPr lang="en-US" sz="2400" b="1" dirty="0" smtClean="0"/>
              <a:t>.</a:t>
            </a:r>
          </a:p>
          <a:p>
            <a:pPr eaLnBrk="1" hangingPunct="1">
              <a:buFont typeface="Wingdings" pitchFamily="2" charset="2"/>
              <a:buChar char="q"/>
            </a:pPr>
            <a:endParaRPr lang="en-US" sz="2000" b="1" dirty="0" smtClean="0"/>
          </a:p>
          <a:p>
            <a:pPr eaLnBrk="1" hangingPunct="1">
              <a:buFont typeface="Wingdings" pitchFamily="2" charset="2"/>
              <a:buNone/>
            </a:pPr>
            <a:r>
              <a:rPr lang="en-US" sz="2000" b="1" dirty="0" smtClean="0"/>
              <a:t>	</a:t>
            </a:r>
          </a:p>
        </p:txBody>
      </p:sp>
      <p:sp>
        <p:nvSpPr>
          <p:cNvPr id="17412" name="Text Box 4"/>
          <p:cNvSpPr txBox="1">
            <a:spLocks noChangeArrowheads="1"/>
          </p:cNvSpPr>
          <p:nvPr/>
        </p:nvSpPr>
        <p:spPr bwMode="auto">
          <a:xfrm>
            <a:off x="381000" y="152400"/>
            <a:ext cx="8212138" cy="461963"/>
          </a:xfrm>
          <a:prstGeom prst="rect">
            <a:avLst/>
          </a:prstGeom>
          <a:solidFill>
            <a:srgbClr val="3E52E2"/>
          </a:solidFill>
          <a:ln w="38100">
            <a:solidFill>
              <a:schemeClr val="tx1"/>
            </a:solidFill>
            <a:miter lim="800000"/>
            <a:headEnd/>
            <a:tailEnd/>
          </a:ln>
        </p:spPr>
        <p:txBody>
          <a:bodyPr wrap="none">
            <a:spAutoFit/>
          </a:bodyPr>
          <a:lstStyle/>
          <a:p>
            <a:pPr>
              <a:defRPr/>
            </a:pPr>
            <a:r>
              <a:rPr lang="en-US" dirty="0">
                <a:solidFill>
                  <a:schemeClr val="bg1"/>
                </a:solidFill>
                <a:latin typeface="+mj-lt"/>
              </a:rPr>
              <a:t>Directions for Exercise 1a: DNA Structure &amp; replication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623BCE2D-3BDF-4ABB-9BDD-366DFA80FFE0}" type="slidenum">
              <a:rPr lang="en-US"/>
              <a:pPr>
                <a:defRPr/>
              </a:pPr>
              <a:t>19</a:t>
            </a:fld>
            <a:endParaRPr lang="en-US"/>
          </a:p>
        </p:txBody>
      </p:sp>
      <p:sp>
        <p:nvSpPr>
          <p:cNvPr id="18435" name="Rectangle 8"/>
          <p:cNvSpPr>
            <a:spLocks noChangeArrowheads="1"/>
          </p:cNvSpPr>
          <p:nvPr/>
        </p:nvSpPr>
        <p:spPr bwMode="auto">
          <a:xfrm>
            <a:off x="381000" y="152400"/>
            <a:ext cx="7993062" cy="1138773"/>
          </a:xfrm>
          <a:prstGeom prst="rect">
            <a:avLst/>
          </a:prstGeom>
          <a:noFill/>
          <a:ln w="9525">
            <a:noFill/>
            <a:miter lim="800000"/>
            <a:headEnd/>
            <a:tailEnd/>
          </a:ln>
        </p:spPr>
        <p:txBody>
          <a:bodyPr wrap="square" anchor="ctr">
            <a:spAutoFit/>
          </a:bodyPr>
          <a:lstStyle/>
          <a:p>
            <a:r>
              <a:rPr lang="en-US" dirty="0" smtClean="0">
                <a:latin typeface="Arial" charset="0"/>
              </a:rPr>
              <a:t>Figure </a:t>
            </a:r>
            <a:r>
              <a:rPr lang="en-US" dirty="0">
                <a:latin typeface="Arial" charset="0"/>
              </a:rPr>
              <a:t>3. Blueprints for nitrogen bases that form the rungs </a:t>
            </a:r>
            <a:r>
              <a:rPr lang="en-US" dirty="0" smtClean="0">
                <a:latin typeface="Arial" charset="0"/>
              </a:rPr>
              <a:t>of </a:t>
            </a:r>
            <a:r>
              <a:rPr lang="en-US" dirty="0">
                <a:latin typeface="Arial" charset="0"/>
              </a:rPr>
              <a:t>the DNA </a:t>
            </a:r>
            <a:r>
              <a:rPr lang="en-US" dirty="0" smtClean="0">
                <a:latin typeface="Arial" charset="0"/>
              </a:rPr>
              <a:t>ladder.</a:t>
            </a:r>
            <a:endParaRPr lang="en-US" b="0" dirty="0">
              <a:latin typeface="Arial" charset="0"/>
            </a:endParaRPr>
          </a:p>
          <a:p>
            <a:pPr eaLnBrk="0" hangingPunct="0"/>
            <a:endParaRPr lang="en-US" sz="2000" b="0" dirty="0">
              <a:latin typeface="Arial" charset="0"/>
            </a:endParaRPr>
          </a:p>
        </p:txBody>
      </p:sp>
      <p:sp>
        <p:nvSpPr>
          <p:cNvPr id="18436" name="Text Box 10"/>
          <p:cNvSpPr txBox="1">
            <a:spLocks noChangeArrowheads="1"/>
          </p:cNvSpPr>
          <p:nvPr/>
        </p:nvSpPr>
        <p:spPr bwMode="auto">
          <a:xfrm>
            <a:off x="7239000" y="1143000"/>
            <a:ext cx="1579278" cy="1200329"/>
          </a:xfrm>
          <a:prstGeom prst="rect">
            <a:avLst/>
          </a:prstGeom>
          <a:noFill/>
          <a:ln w="9525">
            <a:noFill/>
            <a:miter lim="800000"/>
            <a:headEnd/>
            <a:tailEnd/>
          </a:ln>
        </p:spPr>
        <p:txBody>
          <a:bodyPr wrap="none">
            <a:spAutoFit/>
          </a:bodyPr>
          <a:lstStyle/>
          <a:p>
            <a:r>
              <a:rPr lang="en-US" i="1" dirty="0">
                <a:solidFill>
                  <a:srgbClr val="3E52E2"/>
                </a:solidFill>
              </a:rPr>
              <a:t>Provide to</a:t>
            </a:r>
          </a:p>
          <a:p>
            <a:r>
              <a:rPr lang="en-US" i="1" dirty="0">
                <a:solidFill>
                  <a:srgbClr val="3E52E2"/>
                </a:solidFill>
              </a:rPr>
              <a:t>students as</a:t>
            </a:r>
          </a:p>
          <a:p>
            <a:r>
              <a:rPr lang="en-US" i="1" dirty="0" smtClean="0">
                <a:solidFill>
                  <a:srgbClr val="3E52E2"/>
                </a:solidFill>
              </a:rPr>
              <a:t>handout!</a:t>
            </a:r>
            <a:endParaRPr lang="en-US" i="1" dirty="0">
              <a:solidFill>
                <a:srgbClr val="3E52E2"/>
              </a:solidFill>
            </a:endParaRPr>
          </a:p>
        </p:txBody>
      </p:sp>
      <p:pic>
        <p:nvPicPr>
          <p:cNvPr id="18437" name="Picture 8"/>
          <p:cNvPicPr>
            <a:picLocks noChangeAspect="1"/>
          </p:cNvPicPr>
          <p:nvPr/>
        </p:nvPicPr>
        <p:blipFill>
          <a:blip r:embed="rId3" cstate="print"/>
          <a:srcRect/>
          <a:stretch>
            <a:fillRect/>
          </a:stretch>
        </p:blipFill>
        <p:spPr bwMode="auto">
          <a:xfrm>
            <a:off x="2286000" y="1295400"/>
            <a:ext cx="4391025" cy="2638425"/>
          </a:xfrm>
          <a:prstGeom prst="rect">
            <a:avLst/>
          </a:prstGeom>
          <a:noFill/>
          <a:ln w="9525">
            <a:noFill/>
            <a:miter lim="800000"/>
            <a:headEnd/>
            <a:tailEnd/>
          </a:ln>
        </p:spPr>
      </p:pic>
      <p:pic>
        <p:nvPicPr>
          <p:cNvPr id="18438" name="Picture 9"/>
          <p:cNvPicPr>
            <a:picLocks noChangeAspect="1"/>
          </p:cNvPicPr>
          <p:nvPr/>
        </p:nvPicPr>
        <p:blipFill>
          <a:blip r:embed="rId4" cstate="print"/>
          <a:srcRect/>
          <a:stretch>
            <a:fillRect/>
          </a:stretch>
        </p:blipFill>
        <p:spPr bwMode="auto">
          <a:xfrm>
            <a:off x="2057400" y="4219575"/>
            <a:ext cx="493395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13E260C-25BB-4278-8BE6-36593792A3F6}" type="slidenum">
              <a:rPr lang="en-US"/>
              <a:pPr>
                <a:defRPr/>
              </a:pPr>
              <a:t>2</a:t>
            </a:fld>
            <a:endParaRPr lang="en-US"/>
          </a:p>
        </p:txBody>
      </p:sp>
      <p:pic>
        <p:nvPicPr>
          <p:cNvPr id="3075" name="Picture 5" descr="dna"/>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3076" name="Rectangle 2"/>
          <p:cNvSpPr>
            <a:spLocks noGrp="1" noChangeArrowheads="1"/>
          </p:cNvSpPr>
          <p:nvPr>
            <p:ph type="title"/>
          </p:nvPr>
        </p:nvSpPr>
        <p:spPr>
          <a:xfrm>
            <a:off x="533400" y="2667000"/>
            <a:ext cx="8229600" cy="1143000"/>
          </a:xfrm>
        </p:spPr>
        <p:txBody>
          <a:bodyPr/>
          <a:lstStyle/>
          <a:p>
            <a:pPr eaLnBrk="1" hangingPunct="1"/>
            <a:r>
              <a:rPr lang="en-US" b="1" smtClean="0">
                <a:solidFill>
                  <a:schemeClr val="bg1"/>
                </a:solidFill>
              </a:rPr>
              <a:t>Unit 5. Its in your Genes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571998F-19F6-4466-B5C4-2901F51FA964}" type="slidenum">
              <a:rPr lang="en-US"/>
              <a:pPr>
                <a:defRPr/>
              </a:pPr>
              <a:t>20</a:t>
            </a:fld>
            <a:endParaRPr lang="en-US"/>
          </a:p>
        </p:txBody>
      </p:sp>
      <p:sp>
        <p:nvSpPr>
          <p:cNvPr id="19459" name="Rectangle 3"/>
          <p:cNvSpPr>
            <a:spLocks noGrp="1" noChangeArrowheads="1"/>
          </p:cNvSpPr>
          <p:nvPr>
            <p:ph type="body" idx="1"/>
          </p:nvPr>
        </p:nvSpPr>
        <p:spPr>
          <a:xfrm>
            <a:off x="381000" y="228600"/>
            <a:ext cx="8229600" cy="5592763"/>
          </a:xfrm>
        </p:spPr>
        <p:txBody>
          <a:bodyPr/>
          <a:lstStyle/>
          <a:p>
            <a:pPr>
              <a:buFont typeface="Wingdings" pitchFamily="2" charset="2"/>
              <a:buChar char="q"/>
            </a:pPr>
            <a:r>
              <a:rPr lang="en-US" sz="2400" dirty="0" smtClean="0"/>
              <a:t>Each of the lines connecting the carbon (C), nitrogen (N), oxygen (O), and hydrogen (H) atoms to other atoms in Figure 1.2 represent </a:t>
            </a:r>
            <a:r>
              <a:rPr lang="en-US" sz="2400" b="1" dirty="0" smtClean="0"/>
              <a:t>covalent bonds</a:t>
            </a:r>
            <a:r>
              <a:rPr lang="en-US" sz="2400" dirty="0" smtClean="0"/>
              <a:t>, which are bonds formed when atoms share a pair of electrons.</a:t>
            </a:r>
          </a:p>
          <a:p>
            <a:pPr>
              <a:buFont typeface="Wingdings" pitchFamily="2" charset="2"/>
              <a:buChar char="q"/>
            </a:pPr>
            <a:r>
              <a:rPr lang="en-US" sz="2400" dirty="0" smtClean="0"/>
              <a:t>Double lines between two atoms denote two shared pairs of electrons between those two atoms.  </a:t>
            </a:r>
          </a:p>
          <a:p>
            <a:pPr>
              <a:buFont typeface="Wingdings" pitchFamily="2" charset="2"/>
              <a:buChar char="q"/>
            </a:pPr>
            <a:r>
              <a:rPr lang="en-US" sz="2400" dirty="0" smtClean="0"/>
              <a:t>Covalent bonds are very important within DNA molecules, as they not only hold the atoms making up each nitrogenous base together, but also are the types of bonds that keep the DNA “backbone” together.  </a:t>
            </a:r>
            <a:endParaRPr lang="en-US" sz="2400" b="1" dirty="0" smtClean="0"/>
          </a:p>
        </p:txBody>
      </p:sp>
      <p:pic>
        <p:nvPicPr>
          <p:cNvPr id="19460" name="Picture 3"/>
          <p:cNvPicPr>
            <a:picLocks noChangeAspect="1"/>
          </p:cNvPicPr>
          <p:nvPr/>
        </p:nvPicPr>
        <p:blipFill>
          <a:blip r:embed="rId2" cstate="print"/>
          <a:srcRect/>
          <a:stretch>
            <a:fillRect/>
          </a:stretch>
        </p:blipFill>
        <p:spPr bwMode="auto">
          <a:xfrm>
            <a:off x="381000" y="4343400"/>
            <a:ext cx="3556000" cy="2136775"/>
          </a:xfrm>
          <a:prstGeom prst="rect">
            <a:avLst/>
          </a:prstGeom>
          <a:noFill/>
          <a:ln w="9525">
            <a:noFill/>
            <a:miter lim="800000"/>
            <a:headEnd/>
            <a:tailEnd/>
          </a:ln>
        </p:spPr>
      </p:pic>
      <p:pic>
        <p:nvPicPr>
          <p:cNvPr id="19461" name="Picture 5"/>
          <p:cNvPicPr>
            <a:picLocks noChangeAspect="1"/>
          </p:cNvPicPr>
          <p:nvPr/>
        </p:nvPicPr>
        <p:blipFill>
          <a:blip r:embed="rId3" cstate="print"/>
          <a:srcRect/>
          <a:stretch>
            <a:fillRect/>
          </a:stretch>
        </p:blipFill>
        <p:spPr bwMode="auto">
          <a:xfrm>
            <a:off x="4800600" y="4495800"/>
            <a:ext cx="3995738" cy="213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EC11E80-DB3A-444B-BA69-9DE427AA4071}" type="slidenum">
              <a:rPr lang="en-US"/>
              <a:pPr>
                <a:defRPr/>
              </a:pPr>
              <a:t>21</a:t>
            </a:fld>
            <a:endParaRPr lang="en-US"/>
          </a:p>
        </p:txBody>
      </p:sp>
      <p:sp>
        <p:nvSpPr>
          <p:cNvPr id="19459" name="Rectangle 3"/>
          <p:cNvSpPr>
            <a:spLocks noGrp="1" noChangeArrowheads="1"/>
          </p:cNvSpPr>
          <p:nvPr>
            <p:ph type="body" idx="1"/>
          </p:nvPr>
        </p:nvSpPr>
        <p:spPr>
          <a:xfrm>
            <a:off x="381000" y="228600"/>
            <a:ext cx="8229600" cy="5592763"/>
          </a:xfrm>
        </p:spPr>
        <p:txBody>
          <a:bodyPr/>
          <a:lstStyle/>
          <a:p>
            <a:pPr eaLnBrk="1" hangingPunct="1">
              <a:lnSpc>
                <a:spcPct val="80000"/>
              </a:lnSpc>
              <a:buFont typeface="Wingdings" pitchFamily="2" charset="2"/>
              <a:buChar char="q"/>
              <a:defRPr/>
            </a:pPr>
            <a:r>
              <a:rPr lang="en-US" sz="2400" b="1" dirty="0" smtClean="0"/>
              <a:t>Each </a:t>
            </a:r>
            <a:r>
              <a:rPr lang="en-US" sz="2400" b="1" dirty="0" err="1" smtClean="0"/>
              <a:t>pyrimidine</a:t>
            </a:r>
            <a:r>
              <a:rPr lang="en-US" sz="2400" b="1" dirty="0" smtClean="0"/>
              <a:t> base pairs with one of the larger </a:t>
            </a:r>
            <a:r>
              <a:rPr lang="en-US" sz="2400" b="1" dirty="0" err="1" smtClean="0"/>
              <a:t>purine</a:t>
            </a:r>
            <a:r>
              <a:rPr lang="en-US" sz="2400" b="1" dirty="0" smtClean="0"/>
              <a:t> bases (represented by double rings). </a:t>
            </a:r>
          </a:p>
          <a:p>
            <a:pPr eaLnBrk="1" hangingPunct="1">
              <a:lnSpc>
                <a:spcPct val="80000"/>
              </a:lnSpc>
              <a:buFont typeface="Wingdings" pitchFamily="2" charset="2"/>
              <a:buChar char="q"/>
              <a:defRPr/>
            </a:pPr>
            <a:endParaRPr lang="en-US" sz="2400" b="1" dirty="0" smtClean="0"/>
          </a:p>
          <a:p>
            <a:pPr eaLnBrk="1" hangingPunct="1">
              <a:lnSpc>
                <a:spcPct val="80000"/>
              </a:lnSpc>
              <a:buFont typeface="Wingdings" pitchFamily="2" charset="2"/>
              <a:buChar char="q"/>
              <a:defRPr/>
            </a:pPr>
            <a:r>
              <a:rPr lang="en-US" sz="2400" b="1" dirty="0" smtClean="0"/>
              <a:t>Have a student volunteer come up and start calling out the base pairs (color combinations) on each rung of the DNA model that has been unraveled on the front desk. </a:t>
            </a:r>
          </a:p>
          <a:p>
            <a:pPr eaLnBrk="1" hangingPunct="1">
              <a:lnSpc>
                <a:spcPct val="80000"/>
              </a:lnSpc>
              <a:buFont typeface="Wingdings" pitchFamily="2" charset="2"/>
              <a:buChar char="q"/>
              <a:defRPr/>
            </a:pPr>
            <a:r>
              <a:rPr lang="en-US" sz="2400" b="1" dirty="0" smtClean="0"/>
              <a:t>A second student should serve as scribe on the board at the front of the room. </a:t>
            </a:r>
          </a:p>
          <a:p>
            <a:pPr eaLnBrk="1" hangingPunct="1">
              <a:lnSpc>
                <a:spcPct val="80000"/>
              </a:lnSpc>
              <a:buFont typeface="Wingdings" pitchFamily="2" charset="2"/>
              <a:buChar char="q"/>
              <a:defRPr/>
            </a:pPr>
            <a:r>
              <a:rPr lang="en-US" sz="2400" b="1" dirty="0" smtClean="0"/>
              <a:t>A third student can make a second column on the board, translating the colors into the respective bases:</a:t>
            </a:r>
          </a:p>
          <a:p>
            <a:pPr eaLnBrk="1" hangingPunct="1">
              <a:lnSpc>
                <a:spcPct val="80000"/>
              </a:lnSpc>
              <a:buFont typeface="Wingdings" pitchFamily="2" charset="2"/>
              <a:buNone/>
              <a:defRPr/>
            </a:pPr>
            <a:r>
              <a:rPr lang="en-US" sz="2400" b="1" dirty="0" smtClean="0"/>
              <a:t>	</a:t>
            </a:r>
            <a:r>
              <a:rPr lang="en-US" sz="2400" b="1" dirty="0" smtClean="0">
                <a:latin typeface="+mj-lt"/>
              </a:rPr>
              <a:t>Where: Red = A for adenine, green = G for guanine, Blue = T for thymine &amp; Yellow = C for cytosine </a:t>
            </a:r>
          </a:p>
          <a:p>
            <a:pPr eaLnBrk="1" hangingPunct="1">
              <a:lnSpc>
                <a:spcPct val="80000"/>
              </a:lnSpc>
              <a:buFont typeface="Wingdings" pitchFamily="2" charset="2"/>
              <a:buChar char="q"/>
              <a:defRPr/>
            </a:pPr>
            <a:r>
              <a:rPr lang="en-US" sz="2400" b="1" dirty="0" smtClean="0">
                <a:latin typeface="+mj-lt"/>
              </a:rPr>
              <a:t>SAVE THIS LIST ON THE BOARD FOR LATER USE!</a:t>
            </a:r>
          </a:p>
          <a:p>
            <a:pPr eaLnBrk="1" hangingPunct="1">
              <a:lnSpc>
                <a:spcPct val="80000"/>
              </a:lnSpc>
              <a:buFont typeface="Wingdings" pitchFamily="2" charset="2"/>
              <a:buNone/>
              <a:defRPr/>
            </a:pPr>
            <a:endParaRPr lang="en-US" sz="2400" b="1" dirty="0" smtClean="0"/>
          </a:p>
          <a:p>
            <a:pPr eaLnBrk="1" hangingPunct="1">
              <a:lnSpc>
                <a:spcPct val="80000"/>
              </a:lnSpc>
              <a:buFont typeface="Wingdings" pitchFamily="2" charset="2"/>
              <a:buNone/>
              <a:defRPr/>
            </a:pPr>
            <a:r>
              <a:rPr lang="en-US" sz="2400" b="1" i="1" dirty="0" smtClean="0"/>
              <a:t>Question 5:</a:t>
            </a:r>
            <a:r>
              <a:rPr lang="en-US" sz="2400" b="1" dirty="0" smtClean="0"/>
              <a:t> What pattern(s) do you detect in the results presented on the board?</a:t>
            </a:r>
          </a:p>
          <a:p>
            <a:pPr algn="ctr" eaLnBrk="1" hangingPunct="1">
              <a:lnSpc>
                <a:spcPct val="80000"/>
              </a:lnSpc>
              <a:buFontTx/>
              <a:buNone/>
              <a:defRPr/>
            </a:pPr>
            <a:r>
              <a:rPr lang="en-US" sz="2400" b="1" dirty="0" smtClean="0">
                <a:solidFill>
                  <a:srgbClr val="3E52E2"/>
                </a:solidFill>
              </a:rPr>
              <a:t>Stop!!! The Answer is next!!!</a:t>
            </a:r>
          </a:p>
          <a:p>
            <a:pPr eaLnBrk="1" hangingPunct="1">
              <a:lnSpc>
                <a:spcPct val="80000"/>
              </a:lnSpc>
              <a:buFont typeface="Wingdings" pitchFamily="2" charset="2"/>
              <a:buNone/>
              <a:defRPr/>
            </a:pP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4BE9F04-2B76-4C82-AE36-FAC3087E20F5}" type="slidenum">
              <a:rPr lang="en-US"/>
              <a:pPr>
                <a:defRPr/>
              </a:pPr>
              <a:t>22</a:t>
            </a:fld>
            <a:endParaRPr lang="en-US"/>
          </a:p>
        </p:txBody>
      </p:sp>
      <p:sp>
        <p:nvSpPr>
          <p:cNvPr id="20483" name="Rectangle 3"/>
          <p:cNvSpPr>
            <a:spLocks noGrp="1" noChangeArrowheads="1"/>
          </p:cNvSpPr>
          <p:nvPr>
            <p:ph type="body" idx="1"/>
          </p:nvPr>
        </p:nvSpPr>
        <p:spPr>
          <a:xfrm>
            <a:off x="381000" y="304800"/>
            <a:ext cx="8229600" cy="5211763"/>
          </a:xfrm>
        </p:spPr>
        <p:txBody>
          <a:bodyPr/>
          <a:lstStyle/>
          <a:p>
            <a:pPr eaLnBrk="1" hangingPunct="1">
              <a:buFontTx/>
              <a:buNone/>
              <a:defRPr/>
            </a:pPr>
            <a:r>
              <a:rPr lang="en-US" sz="2400" b="1" dirty="0" smtClean="0"/>
              <a:t>Answer: </a:t>
            </a:r>
          </a:p>
          <a:p>
            <a:pPr eaLnBrk="1" hangingPunct="1">
              <a:buFontTx/>
              <a:buNone/>
              <a:defRPr/>
            </a:pPr>
            <a:r>
              <a:rPr lang="en-US" sz="2400" b="1" dirty="0" smtClean="0"/>
              <a:t>1. Each single-ring base (</a:t>
            </a:r>
            <a:r>
              <a:rPr lang="en-US" sz="2400" b="1" dirty="0" err="1" smtClean="0"/>
              <a:t>pyrimidine</a:t>
            </a:r>
            <a:r>
              <a:rPr lang="en-US" sz="2400" b="1" dirty="0" smtClean="0"/>
              <a:t>) pairs only with a double ring (</a:t>
            </a:r>
            <a:r>
              <a:rPr lang="en-US" sz="2400" b="1" dirty="0" err="1" smtClean="0"/>
              <a:t>purine</a:t>
            </a:r>
            <a:r>
              <a:rPr lang="en-US" sz="2400" b="1" dirty="0" smtClean="0"/>
              <a:t>) base</a:t>
            </a:r>
          </a:p>
          <a:p>
            <a:pPr marL="457200" indent="-457200" eaLnBrk="1" hangingPunct="1">
              <a:buFontTx/>
              <a:buAutoNum type="arabicPeriod" startAt="2"/>
              <a:defRPr/>
            </a:pPr>
            <a:r>
              <a:rPr lang="en-US" sz="2400" b="1" dirty="0" smtClean="0"/>
              <a:t>The </a:t>
            </a:r>
            <a:r>
              <a:rPr lang="en-US" sz="2400" b="1" dirty="0" err="1" smtClean="0"/>
              <a:t>pyrimidine</a:t>
            </a:r>
            <a:r>
              <a:rPr lang="en-US" sz="2400" b="1" dirty="0" smtClean="0"/>
              <a:t> cytosine pairs only with the </a:t>
            </a:r>
            <a:r>
              <a:rPr lang="en-US" sz="2400" b="1" dirty="0" err="1" smtClean="0"/>
              <a:t>purine</a:t>
            </a:r>
            <a:r>
              <a:rPr lang="en-US" sz="2400" b="1" dirty="0" smtClean="0"/>
              <a:t> guanine, and the </a:t>
            </a:r>
            <a:r>
              <a:rPr lang="en-US" sz="2400" b="1" dirty="0" err="1" smtClean="0"/>
              <a:t>pyrimidine</a:t>
            </a:r>
            <a:r>
              <a:rPr lang="en-US" sz="2400" b="1" dirty="0" smtClean="0"/>
              <a:t> thymine pairs only with the </a:t>
            </a:r>
            <a:r>
              <a:rPr lang="en-US" sz="2400" b="1" dirty="0" err="1" smtClean="0"/>
              <a:t>purine</a:t>
            </a:r>
            <a:r>
              <a:rPr lang="en-US" sz="2400" b="1" dirty="0" smtClean="0"/>
              <a:t> adenine.</a:t>
            </a:r>
          </a:p>
          <a:p>
            <a:pPr eaLnBrk="1" hangingPunct="1">
              <a:lnSpc>
                <a:spcPct val="80000"/>
              </a:lnSpc>
              <a:buFont typeface="Wingdings" pitchFamily="2" charset="2"/>
              <a:buChar char="q"/>
              <a:defRPr/>
            </a:pPr>
            <a:r>
              <a:rPr lang="en-US" sz="2400" dirty="0" smtClean="0"/>
              <a:t>The fact that each base can pair only with one other base is called the </a:t>
            </a:r>
            <a:r>
              <a:rPr lang="en-US" sz="2400" b="1" dirty="0" smtClean="0">
                <a:solidFill>
                  <a:srgbClr val="3E52E2"/>
                </a:solidFill>
              </a:rPr>
              <a:t>Principle of </a:t>
            </a:r>
            <a:r>
              <a:rPr lang="en-US" sz="2400" b="1" dirty="0" err="1" smtClean="0">
                <a:solidFill>
                  <a:srgbClr val="3E52E2"/>
                </a:solidFill>
              </a:rPr>
              <a:t>Complementarity</a:t>
            </a:r>
            <a:r>
              <a:rPr lang="en-US" sz="2400" b="1" dirty="0" smtClean="0">
                <a:solidFill>
                  <a:srgbClr val="3E52E2"/>
                </a:solidFill>
              </a:rPr>
              <a:t>, </a:t>
            </a:r>
            <a:r>
              <a:rPr lang="en-US" sz="2400" dirty="0" smtClean="0"/>
              <a:t>and is important to </a:t>
            </a:r>
            <a:r>
              <a:rPr lang="en-US" sz="2400" b="1" dirty="0" smtClean="0">
                <a:solidFill>
                  <a:srgbClr val="3E52E2"/>
                </a:solidFill>
              </a:rPr>
              <a:t>DNA replication</a:t>
            </a:r>
            <a:r>
              <a:rPr lang="en-US" sz="2400" dirty="0" smtClean="0"/>
              <a:t>.</a:t>
            </a:r>
          </a:p>
          <a:p>
            <a:pPr eaLnBrk="1" hangingPunct="1">
              <a:lnSpc>
                <a:spcPct val="90000"/>
              </a:lnSpc>
              <a:buFont typeface="Wingdings" pitchFamily="2" charset="2"/>
              <a:buChar char="q"/>
              <a:defRPr/>
            </a:pPr>
            <a:r>
              <a:rPr lang="en-US" sz="2400" dirty="0" smtClean="0"/>
              <a:t> Locate the puzzle of a section of a DNA molecule in box B.</a:t>
            </a:r>
          </a:p>
          <a:p>
            <a:pPr eaLnBrk="1" hangingPunct="1">
              <a:lnSpc>
                <a:spcPct val="90000"/>
              </a:lnSpc>
              <a:buFont typeface="Wingdings" pitchFamily="2" charset="2"/>
              <a:buChar char="q"/>
              <a:defRPr/>
            </a:pPr>
            <a:r>
              <a:rPr lang="en-US" sz="2400" dirty="0" smtClean="0"/>
              <a:t> Have volunteers come up, each adding one piece to the puzzle until it is complete. </a:t>
            </a:r>
          </a:p>
          <a:p>
            <a:pPr eaLnBrk="1" hangingPunct="1">
              <a:lnSpc>
                <a:spcPct val="90000"/>
              </a:lnSpc>
              <a:buFont typeface="Wingdings" pitchFamily="2" charset="2"/>
              <a:buChar char="q"/>
              <a:defRPr/>
            </a:pPr>
            <a:r>
              <a:rPr lang="en-US" sz="2400" dirty="0" smtClean="0"/>
              <a:t> Examine the puzzle you have completed which should look like the one that follows.</a:t>
            </a:r>
            <a:endParaRPr lang="en-US" sz="2400" b="1" dirty="0" smtClean="0"/>
          </a:p>
          <a:p>
            <a:pPr eaLnBrk="1" hangingPunct="1">
              <a:buFontTx/>
              <a:buNone/>
              <a:defRPr/>
            </a:pP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B121865C-E0F2-4521-B0DF-3CCF1B078B3A}" type="slidenum">
              <a:rPr lang="en-US"/>
              <a:pPr>
                <a:defRPr/>
              </a:pPr>
              <a:t>23</a:t>
            </a:fld>
            <a:endParaRPr lang="en-US"/>
          </a:p>
        </p:txBody>
      </p:sp>
      <p:pic>
        <p:nvPicPr>
          <p:cNvPr id="22531" name="Picture 4" descr="DNA"/>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
        <p:nvSpPr>
          <p:cNvPr id="22532" name="Text Box 5"/>
          <p:cNvSpPr txBox="1">
            <a:spLocks noChangeArrowheads="1"/>
          </p:cNvSpPr>
          <p:nvPr/>
        </p:nvSpPr>
        <p:spPr bwMode="auto">
          <a:xfrm rot="5402576">
            <a:off x="1189832" y="867568"/>
            <a:ext cx="1187450" cy="366713"/>
          </a:xfrm>
          <a:prstGeom prst="rect">
            <a:avLst/>
          </a:prstGeom>
          <a:noFill/>
          <a:ln w="9525">
            <a:noFill/>
            <a:miter lim="800000"/>
            <a:headEnd/>
            <a:tailEnd/>
          </a:ln>
        </p:spPr>
        <p:txBody>
          <a:bodyPr wrap="none">
            <a:spAutoFit/>
          </a:bodyPr>
          <a:lstStyle/>
          <a:p>
            <a:r>
              <a:rPr lang="en-US" sz="1800"/>
              <a:t>phosphate</a:t>
            </a:r>
          </a:p>
        </p:txBody>
      </p:sp>
      <p:sp>
        <p:nvSpPr>
          <p:cNvPr id="22533" name="Text Box 6"/>
          <p:cNvSpPr txBox="1">
            <a:spLocks noChangeArrowheads="1"/>
          </p:cNvSpPr>
          <p:nvPr/>
        </p:nvSpPr>
        <p:spPr bwMode="auto">
          <a:xfrm>
            <a:off x="2057400" y="1219200"/>
            <a:ext cx="912813" cy="457200"/>
          </a:xfrm>
          <a:prstGeom prst="rect">
            <a:avLst/>
          </a:prstGeom>
          <a:noFill/>
          <a:ln w="9525">
            <a:noFill/>
            <a:miter lim="800000"/>
            <a:headEnd/>
            <a:tailEnd/>
          </a:ln>
        </p:spPr>
        <p:txBody>
          <a:bodyPr wrap="none">
            <a:spAutoFit/>
          </a:bodyPr>
          <a:lstStyle/>
          <a:p>
            <a:r>
              <a:rPr lang="en-US"/>
              <a:t>sugar</a:t>
            </a:r>
          </a:p>
        </p:txBody>
      </p:sp>
      <p:sp>
        <p:nvSpPr>
          <p:cNvPr id="22534" name="Text Box 7"/>
          <p:cNvSpPr txBox="1">
            <a:spLocks noChangeArrowheads="1"/>
          </p:cNvSpPr>
          <p:nvPr/>
        </p:nvSpPr>
        <p:spPr bwMode="auto">
          <a:xfrm>
            <a:off x="3184525" y="1565275"/>
            <a:ext cx="1217613" cy="457200"/>
          </a:xfrm>
          <a:prstGeom prst="rect">
            <a:avLst/>
          </a:prstGeom>
          <a:noFill/>
          <a:ln w="9525">
            <a:noFill/>
            <a:miter lim="800000"/>
            <a:headEnd/>
            <a:tailEnd/>
          </a:ln>
        </p:spPr>
        <p:txBody>
          <a:bodyPr wrap="none">
            <a:spAutoFit/>
          </a:bodyPr>
          <a:lstStyle/>
          <a:p>
            <a:r>
              <a:rPr lang="en-US"/>
              <a:t>guanine</a:t>
            </a:r>
          </a:p>
        </p:txBody>
      </p:sp>
      <p:sp>
        <p:nvSpPr>
          <p:cNvPr id="22535" name="Text Box 8"/>
          <p:cNvSpPr txBox="1">
            <a:spLocks noChangeArrowheads="1"/>
          </p:cNvSpPr>
          <p:nvPr/>
        </p:nvSpPr>
        <p:spPr bwMode="auto">
          <a:xfrm>
            <a:off x="4632325" y="1565275"/>
            <a:ext cx="1233488" cy="457200"/>
          </a:xfrm>
          <a:prstGeom prst="rect">
            <a:avLst/>
          </a:prstGeom>
          <a:noFill/>
          <a:ln w="9525">
            <a:noFill/>
            <a:miter lim="800000"/>
            <a:headEnd/>
            <a:tailEnd/>
          </a:ln>
        </p:spPr>
        <p:txBody>
          <a:bodyPr wrap="none">
            <a:spAutoFit/>
          </a:bodyPr>
          <a:lstStyle/>
          <a:p>
            <a:r>
              <a:rPr lang="en-US"/>
              <a:t>cytosine</a:t>
            </a:r>
          </a:p>
        </p:txBody>
      </p:sp>
      <p:sp>
        <p:nvSpPr>
          <p:cNvPr id="22536" name="Text Box 9"/>
          <p:cNvSpPr txBox="1">
            <a:spLocks noChangeArrowheads="1"/>
          </p:cNvSpPr>
          <p:nvPr/>
        </p:nvSpPr>
        <p:spPr bwMode="auto">
          <a:xfrm>
            <a:off x="2955925" y="3927475"/>
            <a:ext cx="1200150" cy="457200"/>
          </a:xfrm>
          <a:prstGeom prst="rect">
            <a:avLst/>
          </a:prstGeom>
          <a:noFill/>
          <a:ln w="9525">
            <a:noFill/>
            <a:miter lim="800000"/>
            <a:headEnd/>
            <a:tailEnd/>
          </a:ln>
        </p:spPr>
        <p:txBody>
          <a:bodyPr wrap="none">
            <a:spAutoFit/>
          </a:bodyPr>
          <a:lstStyle/>
          <a:p>
            <a:r>
              <a:rPr lang="en-US"/>
              <a:t>adenine</a:t>
            </a:r>
          </a:p>
        </p:txBody>
      </p:sp>
      <p:sp>
        <p:nvSpPr>
          <p:cNvPr id="22537" name="Text Box 10"/>
          <p:cNvSpPr txBox="1">
            <a:spLocks noChangeArrowheads="1"/>
          </p:cNvSpPr>
          <p:nvPr/>
        </p:nvSpPr>
        <p:spPr bwMode="auto">
          <a:xfrm>
            <a:off x="4495800" y="3962400"/>
            <a:ext cx="1250950" cy="457200"/>
          </a:xfrm>
          <a:prstGeom prst="rect">
            <a:avLst/>
          </a:prstGeom>
          <a:noFill/>
          <a:ln w="9525">
            <a:noFill/>
            <a:miter lim="800000"/>
            <a:headEnd/>
            <a:tailEnd/>
          </a:ln>
        </p:spPr>
        <p:txBody>
          <a:bodyPr wrap="none">
            <a:spAutoFit/>
          </a:bodyPr>
          <a:lstStyle/>
          <a:p>
            <a:r>
              <a:rPr lang="en-US"/>
              <a:t>thymine</a:t>
            </a:r>
          </a:p>
        </p:txBody>
      </p:sp>
      <p:sp>
        <p:nvSpPr>
          <p:cNvPr id="22538" name="Rectangle 11"/>
          <p:cNvSpPr>
            <a:spLocks noChangeArrowheads="1"/>
          </p:cNvSpPr>
          <p:nvPr/>
        </p:nvSpPr>
        <p:spPr bwMode="auto">
          <a:xfrm>
            <a:off x="5943600" y="3581400"/>
            <a:ext cx="912813" cy="457200"/>
          </a:xfrm>
          <a:prstGeom prst="rect">
            <a:avLst/>
          </a:prstGeom>
          <a:noFill/>
          <a:ln w="9525">
            <a:noFill/>
            <a:miter lim="800000"/>
            <a:headEnd/>
            <a:tailEnd/>
          </a:ln>
        </p:spPr>
        <p:txBody>
          <a:bodyPr wrap="none">
            <a:spAutoFit/>
          </a:bodyPr>
          <a:lstStyle/>
          <a:p>
            <a:r>
              <a:rPr lang="en-US"/>
              <a:t>sugar</a:t>
            </a:r>
          </a:p>
        </p:txBody>
      </p:sp>
      <p:sp>
        <p:nvSpPr>
          <p:cNvPr id="22539" name="Text Box 12"/>
          <p:cNvSpPr txBox="1">
            <a:spLocks noChangeArrowheads="1"/>
          </p:cNvSpPr>
          <p:nvPr/>
        </p:nvSpPr>
        <p:spPr bwMode="auto">
          <a:xfrm rot="5402576">
            <a:off x="6676232" y="3153568"/>
            <a:ext cx="1187450" cy="366713"/>
          </a:xfrm>
          <a:prstGeom prst="rect">
            <a:avLst/>
          </a:prstGeom>
          <a:noFill/>
          <a:ln w="9525">
            <a:noFill/>
            <a:miter lim="800000"/>
            <a:headEnd/>
            <a:tailEnd/>
          </a:ln>
        </p:spPr>
        <p:txBody>
          <a:bodyPr wrap="none">
            <a:spAutoFit/>
          </a:bodyPr>
          <a:lstStyle/>
          <a:p>
            <a:r>
              <a:rPr lang="en-US" sz="1800"/>
              <a:t>phosphate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C414DD6F-5AEB-48E0-821F-A17D1D6CE2FC}" type="slidenum">
              <a:rPr lang="en-US"/>
              <a:pPr>
                <a:defRPr/>
              </a:pPr>
              <a:t>24</a:t>
            </a:fld>
            <a:endParaRPr lang="en-US"/>
          </a:p>
        </p:txBody>
      </p:sp>
      <p:sp>
        <p:nvSpPr>
          <p:cNvPr id="23555" name="Rectangle 3"/>
          <p:cNvSpPr>
            <a:spLocks noGrp="1" noChangeArrowheads="1"/>
          </p:cNvSpPr>
          <p:nvPr>
            <p:ph type="body" idx="1"/>
          </p:nvPr>
        </p:nvSpPr>
        <p:spPr>
          <a:xfrm>
            <a:off x="457200" y="152400"/>
            <a:ext cx="8382000" cy="6248400"/>
          </a:xfrm>
        </p:spPr>
        <p:txBody>
          <a:bodyPr/>
          <a:lstStyle/>
          <a:p>
            <a:pPr eaLnBrk="1" hangingPunct="1">
              <a:buFont typeface="Wingdings" pitchFamily="2" charset="2"/>
              <a:buChar char="q"/>
              <a:defRPr/>
            </a:pPr>
            <a:r>
              <a:rPr lang="en-US" sz="2400" b="1" dirty="0" smtClean="0"/>
              <a:t> Consulting the puzzle you have put together, have volunteers position each of the two models of base pairs in the proper orientation and connect them.</a:t>
            </a:r>
          </a:p>
          <a:p>
            <a:pPr eaLnBrk="1" hangingPunct="1">
              <a:buFont typeface="Wingdings" pitchFamily="2" charset="2"/>
              <a:buChar char="q"/>
              <a:defRPr/>
            </a:pPr>
            <a:r>
              <a:rPr lang="en-US" sz="2400" dirty="0" smtClean="0"/>
              <a:t>The types of bonds holding complementary base pairs together on the two strands of DNA that form the “ladder” are different from the covalent bonds discussed earlier.  </a:t>
            </a:r>
          </a:p>
          <a:p>
            <a:pPr eaLnBrk="1" hangingPunct="1">
              <a:buFont typeface="Wingdings" pitchFamily="2" charset="2"/>
              <a:buChar char="q"/>
              <a:defRPr/>
            </a:pPr>
            <a:r>
              <a:rPr lang="en-US" sz="2400" dirty="0" smtClean="0"/>
              <a:t>The bonds that hold complementary base pairs together are called </a:t>
            </a:r>
            <a:r>
              <a:rPr lang="en-US" sz="2400" b="1" dirty="0" smtClean="0"/>
              <a:t>hydrogen bonds</a:t>
            </a:r>
            <a:r>
              <a:rPr lang="en-US" sz="2400" dirty="0" smtClean="0"/>
              <a:t>.  </a:t>
            </a:r>
          </a:p>
          <a:p>
            <a:pPr lvl="1" eaLnBrk="1" hangingPunct="1">
              <a:buFont typeface="Wingdings" pitchFamily="2" charset="2"/>
              <a:buChar char="q"/>
              <a:defRPr/>
            </a:pPr>
            <a:r>
              <a:rPr lang="en-US" sz="2400" dirty="0" smtClean="0">
                <a:ea typeface="+mn-ea"/>
                <a:cs typeface="+mn-cs"/>
              </a:rPr>
              <a:t>Two hydrogen bonds are formed between adenine and thymine (A &amp; T), and </a:t>
            </a:r>
          </a:p>
          <a:p>
            <a:pPr lvl="1" eaLnBrk="1" hangingPunct="1">
              <a:buFont typeface="Wingdings" pitchFamily="2" charset="2"/>
              <a:buChar char="q"/>
              <a:defRPr/>
            </a:pPr>
            <a:r>
              <a:rPr lang="en-US" sz="2400" dirty="0" smtClean="0">
                <a:ea typeface="+mn-ea"/>
                <a:cs typeface="+mn-cs"/>
              </a:rPr>
              <a:t>three hydrogen bonds are formed between cytosine and guanine (C &amp; G).  </a:t>
            </a:r>
          </a:p>
          <a:p>
            <a:pPr eaLnBrk="1" hangingPunct="1">
              <a:buFont typeface="Wingdings" pitchFamily="2" charset="2"/>
              <a:buChar char="q"/>
              <a:defRPr/>
            </a:pPr>
            <a:endParaRPr lang="en-US" sz="2000" b="1" dirty="0" smtClean="0"/>
          </a:p>
        </p:txBody>
      </p:sp>
      <p:sp>
        <p:nvSpPr>
          <p:cNvPr id="23556" name="Rectangle 4"/>
          <p:cNvSpPr>
            <a:spLocks noChangeArrowheads="1"/>
          </p:cNvSpPr>
          <p:nvPr/>
        </p:nvSpPr>
        <p:spPr bwMode="auto">
          <a:xfrm>
            <a:off x="228600" y="4038600"/>
            <a:ext cx="8915400" cy="420688"/>
          </a:xfrm>
          <a:prstGeom prst="rect">
            <a:avLst/>
          </a:prstGeom>
          <a:noFill/>
          <a:ln w="9525">
            <a:noFill/>
            <a:miter lim="800000"/>
            <a:headEnd/>
            <a:tailEnd/>
          </a:ln>
        </p:spPr>
        <p:txBody>
          <a:bodyPr>
            <a:spAutoFit/>
          </a:bodyPr>
          <a:lstStyle/>
          <a:p>
            <a:pPr>
              <a:lnSpc>
                <a:spcPct val="90000"/>
              </a:lnSpc>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C414DD6F-5AEB-48E0-821F-A17D1D6CE2FC}" type="slidenum">
              <a:rPr lang="en-US"/>
              <a:pPr>
                <a:defRPr/>
              </a:pPr>
              <a:t>25</a:t>
            </a:fld>
            <a:endParaRPr lang="en-US"/>
          </a:p>
        </p:txBody>
      </p:sp>
      <p:sp>
        <p:nvSpPr>
          <p:cNvPr id="23555" name="Rectangle 3"/>
          <p:cNvSpPr>
            <a:spLocks noGrp="1" noChangeArrowheads="1"/>
          </p:cNvSpPr>
          <p:nvPr>
            <p:ph type="body" idx="1"/>
          </p:nvPr>
        </p:nvSpPr>
        <p:spPr>
          <a:xfrm>
            <a:off x="457200" y="152400"/>
            <a:ext cx="8382000" cy="6248400"/>
          </a:xfrm>
        </p:spPr>
        <p:txBody>
          <a:bodyPr/>
          <a:lstStyle/>
          <a:p>
            <a:pPr eaLnBrk="1" hangingPunct="1">
              <a:buFont typeface="Wingdings" pitchFamily="2" charset="2"/>
              <a:buChar char="q"/>
              <a:defRPr/>
            </a:pPr>
            <a:r>
              <a:rPr lang="en-US" dirty="0" smtClean="0"/>
              <a:t>Though hydrogen bonds do a good job of holding the two complimentary strands of DNA together when necessary, they are much weaker than covalent bonds.</a:t>
            </a:r>
          </a:p>
          <a:p>
            <a:pPr eaLnBrk="1" hangingPunct="1">
              <a:buFont typeface="Wingdings" pitchFamily="2" charset="2"/>
              <a:buChar char="q"/>
              <a:defRPr/>
            </a:pPr>
            <a:endParaRPr lang="en-US" dirty="0" smtClean="0"/>
          </a:p>
          <a:p>
            <a:pPr eaLnBrk="1" hangingPunct="1">
              <a:buFont typeface="Wingdings" pitchFamily="2" charset="2"/>
              <a:buChar char="q"/>
              <a:defRPr/>
            </a:pPr>
            <a:r>
              <a:rPr lang="en-US" dirty="0" smtClean="0"/>
              <a:t>The reason that this is important will be made clear in just a bit, when we discuss the process of DNA </a:t>
            </a:r>
            <a:r>
              <a:rPr lang="en-US" b="1" dirty="0" smtClean="0"/>
              <a:t>replication</a:t>
            </a:r>
            <a:r>
              <a:rPr lang="en-US" dirty="0" smtClean="0"/>
              <a:t>.   </a:t>
            </a:r>
          </a:p>
          <a:p>
            <a:pPr eaLnBrk="1" hangingPunct="1">
              <a:buFont typeface="Wingdings" pitchFamily="2" charset="2"/>
              <a:buChar char="q"/>
              <a:defRPr/>
            </a:pPr>
            <a:endParaRPr lang="en-US" sz="2000" b="1" dirty="0" smtClean="0"/>
          </a:p>
        </p:txBody>
      </p:sp>
      <p:sp>
        <p:nvSpPr>
          <p:cNvPr id="23556" name="Rectangle 4"/>
          <p:cNvSpPr>
            <a:spLocks noChangeArrowheads="1"/>
          </p:cNvSpPr>
          <p:nvPr/>
        </p:nvSpPr>
        <p:spPr bwMode="auto">
          <a:xfrm>
            <a:off x="228600" y="4038600"/>
            <a:ext cx="8915400" cy="420688"/>
          </a:xfrm>
          <a:prstGeom prst="rect">
            <a:avLst/>
          </a:prstGeom>
          <a:noFill/>
          <a:ln w="9525">
            <a:noFill/>
            <a:miter lim="800000"/>
            <a:headEnd/>
            <a:tailEnd/>
          </a:ln>
        </p:spPr>
        <p:txBody>
          <a:bodyPr>
            <a:spAutoFit/>
          </a:bodyPr>
          <a:lstStyle/>
          <a:p>
            <a:pPr>
              <a:lnSpc>
                <a:spcPct val="90000"/>
              </a:lnSpc>
              <a:spcBef>
                <a:spcPct val="50000"/>
              </a:spcBef>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3B7C04A-C668-4676-BDE8-B46C617826B2}" type="slidenum">
              <a:rPr lang="en-US"/>
              <a:pPr>
                <a:defRPr/>
              </a:pPr>
              <a:t>26</a:t>
            </a:fld>
            <a:endParaRPr lang="en-US"/>
          </a:p>
        </p:txBody>
      </p:sp>
      <p:sp>
        <p:nvSpPr>
          <p:cNvPr id="24579" name="Rectangle 2"/>
          <p:cNvSpPr>
            <a:spLocks noChangeArrowheads="1"/>
          </p:cNvSpPr>
          <p:nvPr/>
        </p:nvSpPr>
        <p:spPr bwMode="auto">
          <a:xfrm>
            <a:off x="0" y="152400"/>
            <a:ext cx="5695950" cy="436563"/>
          </a:xfrm>
          <a:prstGeom prst="rect">
            <a:avLst/>
          </a:prstGeom>
          <a:noFill/>
          <a:ln w="9525">
            <a:noFill/>
            <a:miter lim="800000"/>
            <a:headEnd/>
            <a:tailEnd/>
          </a:ln>
        </p:spPr>
        <p:txBody>
          <a:bodyPr wrap="none">
            <a:spAutoFit/>
          </a:bodyPr>
          <a:lstStyle/>
          <a:p>
            <a:pPr>
              <a:lnSpc>
                <a:spcPct val="80000"/>
              </a:lnSpc>
              <a:spcBef>
                <a:spcPct val="20000"/>
              </a:spcBef>
              <a:buFont typeface="Wingdings" pitchFamily="2" charset="2"/>
              <a:buNone/>
              <a:defRPr/>
            </a:pPr>
            <a:r>
              <a:rPr lang="en-US" sz="2800" dirty="0">
                <a:latin typeface="+mj-lt"/>
              </a:rPr>
              <a:t>Answer the following questions.</a:t>
            </a:r>
          </a:p>
        </p:txBody>
      </p:sp>
      <p:sp>
        <p:nvSpPr>
          <p:cNvPr id="83971" name="Rectangle 3"/>
          <p:cNvSpPr>
            <a:spLocks noChangeArrowheads="1"/>
          </p:cNvSpPr>
          <p:nvPr/>
        </p:nvSpPr>
        <p:spPr bwMode="auto">
          <a:xfrm>
            <a:off x="228600" y="762000"/>
            <a:ext cx="8382000" cy="6340197"/>
          </a:xfrm>
          <a:prstGeom prst="rect">
            <a:avLst/>
          </a:prstGeom>
          <a:noFill/>
          <a:ln w="9525">
            <a:noFill/>
            <a:miter lim="800000"/>
            <a:headEnd/>
            <a:tailEnd/>
          </a:ln>
          <a:effectLst/>
        </p:spPr>
        <p:txBody>
          <a:bodyPr>
            <a:spAutoFit/>
          </a:bodyPr>
          <a:lstStyle/>
          <a:p>
            <a:pPr>
              <a:defRPr/>
            </a:pPr>
            <a:r>
              <a:rPr lang="en-US" i="1" dirty="0">
                <a:latin typeface="+mj-lt"/>
              </a:rPr>
              <a:t>Question 6:</a:t>
            </a:r>
            <a:r>
              <a:rPr lang="en-US" dirty="0">
                <a:latin typeface="+mj-lt"/>
              </a:rPr>
              <a:t> The total number of bases making up a gene will be variable, but which base will be present in the same amount as A (adenine) in a given DNA molecule?  </a:t>
            </a:r>
          </a:p>
          <a:p>
            <a:pPr algn="ctr">
              <a:defRPr/>
            </a:pPr>
            <a:r>
              <a:rPr lang="en-US" dirty="0" smtClean="0">
                <a:solidFill>
                  <a:srgbClr val="3E52E2"/>
                </a:solidFill>
                <a:latin typeface="+mj-lt"/>
              </a:rPr>
              <a:t>Click for the answer!</a:t>
            </a:r>
          </a:p>
          <a:p>
            <a:pPr algn="ctr">
              <a:defRPr/>
            </a:pPr>
            <a:endParaRPr lang="en-US" dirty="0">
              <a:latin typeface="+mj-lt"/>
            </a:endParaRPr>
          </a:p>
          <a:p>
            <a:pPr algn="ctr">
              <a:defRPr/>
            </a:pPr>
            <a:r>
              <a:rPr lang="en-US" dirty="0">
                <a:latin typeface="+mj-lt"/>
              </a:rPr>
              <a:t>Answer: Thymine</a:t>
            </a:r>
          </a:p>
          <a:p>
            <a:pPr>
              <a:defRPr/>
            </a:pPr>
            <a:endParaRPr lang="en-US" dirty="0">
              <a:latin typeface="+mj-lt"/>
            </a:endParaRPr>
          </a:p>
          <a:p>
            <a:pPr>
              <a:defRPr/>
            </a:pPr>
            <a:r>
              <a:rPr lang="en-US" i="1" dirty="0">
                <a:latin typeface="+mj-lt"/>
              </a:rPr>
              <a:t>Question 7:</a:t>
            </a:r>
            <a:r>
              <a:rPr lang="en-US" dirty="0">
                <a:latin typeface="+mj-lt"/>
              </a:rPr>
              <a:t> Which base is present in the same quantity as G (guanine) in the DNA molecule? </a:t>
            </a:r>
            <a:endParaRPr lang="en-US" dirty="0" smtClean="0">
              <a:latin typeface="+mj-lt"/>
            </a:endParaRPr>
          </a:p>
          <a:p>
            <a:pPr>
              <a:defRPr/>
            </a:pPr>
            <a:endParaRPr lang="en-US" dirty="0" smtClean="0">
              <a:latin typeface="+mj-lt"/>
            </a:endParaRPr>
          </a:p>
          <a:p>
            <a:pPr algn="ctr">
              <a:defRPr/>
            </a:pPr>
            <a:r>
              <a:rPr lang="en-US" dirty="0" smtClean="0">
                <a:solidFill>
                  <a:srgbClr val="3E52E2"/>
                </a:solidFill>
                <a:latin typeface="+mj-lt"/>
              </a:rPr>
              <a:t>Click for the answer!</a:t>
            </a:r>
          </a:p>
          <a:p>
            <a:pPr algn="ctr">
              <a:defRPr/>
            </a:pPr>
            <a:endParaRPr lang="en-US" dirty="0" smtClean="0">
              <a:latin typeface="+mj-lt"/>
            </a:endParaRPr>
          </a:p>
          <a:p>
            <a:pPr algn="ctr">
              <a:defRPr/>
            </a:pPr>
            <a:r>
              <a:rPr lang="en-US" dirty="0" smtClean="0">
                <a:latin typeface="+mj-lt"/>
              </a:rPr>
              <a:t>Answer</a:t>
            </a:r>
            <a:r>
              <a:rPr lang="en-US" dirty="0">
                <a:latin typeface="+mj-lt"/>
              </a:rPr>
              <a:t>: Cytosine</a:t>
            </a:r>
          </a:p>
          <a:p>
            <a:pPr>
              <a:defRPr/>
            </a:pPr>
            <a:endParaRPr lang="en-US" sz="2000" dirty="0">
              <a:latin typeface="+mj-lt"/>
            </a:endParaRPr>
          </a:p>
          <a:p>
            <a:pPr>
              <a:spcBef>
                <a:spcPct val="50000"/>
              </a:spcBef>
              <a:defRPr/>
            </a:pPr>
            <a:endParaRPr lang="en-US" sz="2000" dirty="0">
              <a:latin typeface="+mj-lt"/>
            </a:endParaRPr>
          </a:p>
          <a:p>
            <a:pPr>
              <a:defRPr/>
            </a:pP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3B7C04A-C668-4676-BDE8-B46C617826B2}" type="slidenum">
              <a:rPr lang="en-US"/>
              <a:pPr>
                <a:defRPr/>
              </a:pPr>
              <a:t>27</a:t>
            </a:fld>
            <a:endParaRPr lang="en-US"/>
          </a:p>
        </p:txBody>
      </p:sp>
      <p:sp>
        <p:nvSpPr>
          <p:cNvPr id="83971" name="Rectangle 3"/>
          <p:cNvSpPr>
            <a:spLocks noChangeArrowheads="1"/>
          </p:cNvSpPr>
          <p:nvPr/>
        </p:nvSpPr>
        <p:spPr bwMode="auto">
          <a:xfrm>
            <a:off x="228600" y="762000"/>
            <a:ext cx="8382000" cy="4708981"/>
          </a:xfrm>
          <a:prstGeom prst="rect">
            <a:avLst/>
          </a:prstGeom>
          <a:noFill/>
          <a:ln w="9525">
            <a:noFill/>
            <a:miter lim="800000"/>
            <a:headEnd/>
            <a:tailEnd/>
          </a:ln>
          <a:effectLst/>
        </p:spPr>
        <p:txBody>
          <a:bodyPr>
            <a:spAutoFit/>
          </a:bodyPr>
          <a:lstStyle/>
          <a:p>
            <a:pPr>
              <a:spcBef>
                <a:spcPct val="50000"/>
              </a:spcBef>
              <a:defRPr/>
            </a:pPr>
            <a:r>
              <a:rPr lang="en-US" sz="2800" i="1" dirty="0" smtClean="0">
                <a:latin typeface="+mj-lt"/>
              </a:rPr>
              <a:t>Question </a:t>
            </a:r>
            <a:r>
              <a:rPr lang="en-US" sz="2800" i="1" dirty="0">
                <a:latin typeface="+mj-lt"/>
              </a:rPr>
              <a:t>8:</a:t>
            </a:r>
            <a:r>
              <a:rPr lang="en-US" sz="2800" dirty="0">
                <a:latin typeface="+mj-lt"/>
              </a:rPr>
              <a:t> Here’s a more difficult question. You are a real scholar if you get it right! A (adenine) + C (cytosine) =  ___   +    ___ in a particular DNA molecule</a:t>
            </a:r>
            <a:r>
              <a:rPr lang="en-US" sz="2800" dirty="0" smtClean="0">
                <a:latin typeface="+mj-lt"/>
              </a:rPr>
              <a:t>.</a:t>
            </a:r>
          </a:p>
          <a:p>
            <a:pPr>
              <a:spcBef>
                <a:spcPct val="50000"/>
              </a:spcBef>
              <a:defRPr/>
            </a:pPr>
            <a:endParaRPr lang="en-US" sz="2800" dirty="0">
              <a:latin typeface="+mj-lt"/>
            </a:endParaRPr>
          </a:p>
          <a:p>
            <a:pPr algn="ctr">
              <a:defRPr/>
            </a:pPr>
            <a:r>
              <a:rPr lang="en-US" sz="2800" dirty="0" smtClean="0">
                <a:solidFill>
                  <a:srgbClr val="3E52E2"/>
                </a:solidFill>
                <a:latin typeface="+mj-lt"/>
              </a:rPr>
              <a:t>Click for the answer!</a:t>
            </a:r>
          </a:p>
          <a:p>
            <a:pPr algn="ctr">
              <a:defRPr/>
            </a:pPr>
            <a:endParaRPr lang="en-US" sz="2800" dirty="0" smtClean="0">
              <a:latin typeface="+mj-lt"/>
            </a:endParaRPr>
          </a:p>
          <a:p>
            <a:pPr algn="ctr">
              <a:spcBef>
                <a:spcPct val="50000"/>
              </a:spcBef>
              <a:defRPr/>
            </a:pPr>
            <a:r>
              <a:rPr lang="en-US" sz="2800" dirty="0" smtClean="0">
                <a:latin typeface="+mj-lt"/>
              </a:rPr>
              <a:t>Answer</a:t>
            </a:r>
            <a:r>
              <a:rPr lang="en-US" sz="2800" dirty="0">
                <a:latin typeface="+mj-lt"/>
              </a:rPr>
              <a:t>: (A) Adenine + (C) Cytosine = (T) Thymine + (G) guanine</a:t>
            </a:r>
          </a:p>
          <a:p>
            <a:pPr>
              <a:defRPr/>
            </a:pPr>
            <a:endParaRPr lang="en-US"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0E8B8D-82A6-4F9A-930A-99E00E90081D}" type="slidenum">
              <a:rPr lang="en-US"/>
              <a:pPr>
                <a:defRPr/>
              </a:pPr>
              <a:t>28</a:t>
            </a:fld>
            <a:endParaRPr lang="en-US"/>
          </a:p>
        </p:txBody>
      </p:sp>
      <p:sp>
        <p:nvSpPr>
          <p:cNvPr id="26627" name="Rectangle 3"/>
          <p:cNvSpPr>
            <a:spLocks noGrp="1" noChangeArrowheads="1"/>
          </p:cNvSpPr>
          <p:nvPr>
            <p:ph type="body" idx="1"/>
          </p:nvPr>
        </p:nvSpPr>
        <p:spPr>
          <a:xfrm>
            <a:off x="304800" y="152400"/>
            <a:ext cx="8229600" cy="6248400"/>
          </a:xfrm>
        </p:spPr>
        <p:txBody>
          <a:bodyPr/>
          <a:lstStyle/>
          <a:p>
            <a:pPr eaLnBrk="1" hangingPunct="1">
              <a:lnSpc>
                <a:spcPct val="80000"/>
              </a:lnSpc>
              <a:buFont typeface="Wingdings" pitchFamily="2" charset="2"/>
              <a:buChar char="q"/>
            </a:pPr>
            <a:r>
              <a:rPr lang="en-US" sz="2400" b="1" dirty="0" smtClean="0"/>
              <a:t>The </a:t>
            </a:r>
            <a:r>
              <a:rPr lang="en-US" sz="2400" b="1" dirty="0" smtClean="0">
                <a:solidFill>
                  <a:srgbClr val="3E52E2"/>
                </a:solidFill>
              </a:rPr>
              <a:t>Principle of </a:t>
            </a:r>
            <a:r>
              <a:rPr lang="en-US" sz="2400" b="1" dirty="0" err="1" smtClean="0">
                <a:solidFill>
                  <a:srgbClr val="3E52E2"/>
                </a:solidFill>
              </a:rPr>
              <a:t>Complementarity</a:t>
            </a:r>
            <a:r>
              <a:rPr lang="en-US" sz="2400" b="1" dirty="0" smtClean="0"/>
              <a:t> is extremely important to the duplication (replication) of genes during reproduction. </a:t>
            </a:r>
          </a:p>
          <a:p>
            <a:pPr eaLnBrk="1" hangingPunct="1">
              <a:lnSpc>
                <a:spcPct val="80000"/>
              </a:lnSpc>
              <a:buFont typeface="Wingdings" pitchFamily="2" charset="2"/>
              <a:buChar char="q"/>
            </a:pPr>
            <a:r>
              <a:rPr lang="en-US" sz="2400" b="1" dirty="0" smtClean="0"/>
              <a:t>Briefly, the two strands (sides of the ladder) spread apart, separating the two complementary bases on each rung from each other. </a:t>
            </a:r>
          </a:p>
          <a:p>
            <a:pPr lvl="1" eaLnBrk="1" hangingPunct="1">
              <a:lnSpc>
                <a:spcPct val="80000"/>
              </a:lnSpc>
              <a:buFont typeface="Wingdings" pitchFamily="2" charset="2"/>
              <a:buChar char="q"/>
            </a:pPr>
            <a:r>
              <a:rPr lang="en-US" sz="2400" dirty="0" smtClean="0"/>
              <a:t>(This is where the relatively weak hydrogen bonds between complimentary base pairs comes in.  It is important for the complimentary strands of DNA to be able to separate when it is time to replicate!) </a:t>
            </a:r>
            <a:r>
              <a:rPr lang="en-US" sz="1800" dirty="0" smtClean="0"/>
              <a:t>    </a:t>
            </a:r>
            <a:endParaRPr lang="en-US" sz="2000" b="1" dirty="0" smtClean="0"/>
          </a:p>
          <a:p>
            <a:pPr eaLnBrk="1" hangingPunct="1">
              <a:lnSpc>
                <a:spcPct val="80000"/>
              </a:lnSpc>
              <a:buFont typeface="Wingdings" pitchFamily="2" charset="2"/>
              <a:buChar char="q"/>
            </a:pPr>
            <a:r>
              <a:rPr lang="en-US" sz="2400" b="1" dirty="0" smtClean="0"/>
              <a:t>Each base on a rung of the two single strands calls in a </a:t>
            </a:r>
            <a:r>
              <a:rPr lang="en-US" sz="2400" b="1" dirty="0" smtClean="0">
                <a:solidFill>
                  <a:srgbClr val="3E52E2"/>
                </a:solidFill>
              </a:rPr>
              <a:t>complement base</a:t>
            </a:r>
            <a:r>
              <a:rPr lang="en-US" sz="2400" b="1" dirty="0" smtClean="0"/>
              <a:t>. </a:t>
            </a:r>
          </a:p>
          <a:p>
            <a:pPr eaLnBrk="1" hangingPunct="1">
              <a:lnSpc>
                <a:spcPct val="80000"/>
              </a:lnSpc>
              <a:buFont typeface="Wingdings" pitchFamily="2" charset="2"/>
              <a:buChar char="q"/>
            </a:pPr>
            <a:r>
              <a:rPr lang="en-US" sz="2400" b="1" dirty="0" smtClean="0"/>
              <a:t>The new strand formed, in each case, attaches to the original side of the ladder still present and each new DNA molecule twists in the characteristic helix. </a:t>
            </a:r>
            <a:endParaRPr lang="en-US" sz="2000" b="1" dirty="0" smtClean="0"/>
          </a:p>
          <a:p>
            <a:pPr eaLnBrk="1" hangingPunct="1">
              <a:lnSpc>
                <a:spcPct val="80000"/>
              </a:lnSpc>
              <a:buFont typeface="Wingdings" pitchFamily="2" charset="2"/>
              <a:buChar char="q"/>
            </a:pPr>
            <a:r>
              <a:rPr lang="en-US" sz="2400" b="1" dirty="0" smtClean="0"/>
              <a:t>Because each side of the original ladder does this, two exact copies are formed from the </a:t>
            </a:r>
            <a:r>
              <a:rPr lang="en-US" sz="2400" b="1" dirty="0" smtClean="0">
                <a:solidFill>
                  <a:srgbClr val="3E52E2"/>
                </a:solidFill>
              </a:rPr>
              <a:t>original single</a:t>
            </a:r>
            <a:r>
              <a:rPr lang="en-US" sz="2400" b="1" dirty="0" smtClean="0"/>
              <a:t> molecule. </a:t>
            </a:r>
          </a:p>
          <a:p>
            <a:pPr eaLnBrk="1" hangingPunct="1">
              <a:lnSpc>
                <a:spcPct val="80000"/>
              </a:lnSpc>
              <a:buFont typeface="Wingdings" pitchFamily="2" charset="2"/>
              <a:buChar char="q"/>
            </a:pPr>
            <a:r>
              <a:rPr lang="en-US" sz="2400" b="1" dirty="0" smtClean="0"/>
              <a:t>Go to the next slides for an illustration of these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A0822AB-A2EF-4D16-9D73-8EC9EDDBD59E}" type="slidenum">
              <a:rPr lang="en-US"/>
              <a:pPr>
                <a:defRPr/>
              </a:pPr>
              <a:t>29</a:t>
            </a:fld>
            <a:endParaRPr lang="en-US"/>
          </a:p>
        </p:txBody>
      </p:sp>
      <p:sp>
        <p:nvSpPr>
          <p:cNvPr id="26627" name="Rectangle 1026"/>
          <p:cNvSpPr>
            <a:spLocks noGrp="1" noChangeArrowheads="1"/>
          </p:cNvSpPr>
          <p:nvPr>
            <p:ph type="title"/>
          </p:nvPr>
        </p:nvSpPr>
        <p:spPr>
          <a:xfrm>
            <a:off x="457200" y="274638"/>
            <a:ext cx="8077200" cy="792162"/>
          </a:xfrm>
        </p:spPr>
        <p:txBody>
          <a:bodyPr/>
          <a:lstStyle/>
          <a:p>
            <a:pPr eaLnBrk="1" hangingPunct="1"/>
            <a:r>
              <a:rPr lang="en-US" sz="2400" b="1" smtClean="0"/>
              <a:t/>
            </a:r>
            <a:br>
              <a:rPr lang="en-US" sz="2400" b="1" smtClean="0"/>
            </a:br>
            <a:r>
              <a:rPr lang="en-US" sz="2400" b="1" smtClean="0"/>
              <a:t>Fig. 4. During reproduction, DNA copies itself relying on the complementarity of its bases</a:t>
            </a:r>
            <a:r>
              <a:rPr lang="en-US" sz="4000" smtClean="0"/>
              <a:t/>
            </a:r>
            <a:br>
              <a:rPr lang="en-US" sz="4000" smtClean="0"/>
            </a:br>
            <a:endParaRPr lang="en-US" sz="4000" smtClean="0"/>
          </a:p>
        </p:txBody>
      </p:sp>
      <p:pic>
        <p:nvPicPr>
          <p:cNvPr id="26628" name="Picture 1028"/>
          <p:cNvPicPr>
            <a:picLocks noGrp="1" noChangeAspect="1" noChangeArrowheads="1"/>
          </p:cNvPicPr>
          <p:nvPr>
            <p:ph type="body" idx="1"/>
          </p:nvPr>
        </p:nvPicPr>
        <p:blipFill>
          <a:blip r:embed="rId2" cstate="print"/>
          <a:srcRect/>
          <a:stretch>
            <a:fillRect/>
          </a:stretch>
        </p:blipFill>
        <p:spPr>
          <a:xfrm>
            <a:off x="457200" y="1524000"/>
            <a:ext cx="3302000" cy="2082800"/>
          </a:xfrm>
          <a:noFill/>
          <a:ln w="38100">
            <a:solidFill>
              <a:srgbClr val="000000"/>
            </a:solidFill>
          </a:ln>
        </p:spPr>
      </p:pic>
      <p:sp>
        <p:nvSpPr>
          <p:cNvPr id="26629" name="Rectangle 1029"/>
          <p:cNvSpPr>
            <a:spLocks noChangeArrowheads="1"/>
          </p:cNvSpPr>
          <p:nvPr/>
        </p:nvSpPr>
        <p:spPr bwMode="auto">
          <a:xfrm>
            <a:off x="4114800" y="1905000"/>
            <a:ext cx="3444875" cy="1200329"/>
          </a:xfrm>
          <a:prstGeom prst="rect">
            <a:avLst/>
          </a:prstGeom>
          <a:noFill/>
          <a:ln w="9525">
            <a:noFill/>
            <a:miter lim="800000"/>
            <a:headEnd/>
            <a:tailEnd/>
          </a:ln>
        </p:spPr>
        <p:txBody>
          <a:bodyPr anchor="ctr">
            <a:spAutoFit/>
          </a:bodyPr>
          <a:lstStyle/>
          <a:p>
            <a:r>
              <a:rPr lang="en-US" dirty="0">
                <a:latin typeface="Arial" charset="0"/>
              </a:rPr>
              <a:t>Step 1. The two sides of the ladder (strands of DNA) split apart.</a:t>
            </a:r>
          </a:p>
        </p:txBody>
      </p:sp>
      <p:sp>
        <p:nvSpPr>
          <p:cNvPr id="26630" name="Rectangle 1030"/>
          <p:cNvSpPr>
            <a:spLocks noChangeArrowheads="1"/>
          </p:cNvSpPr>
          <p:nvPr/>
        </p:nvSpPr>
        <p:spPr bwMode="auto">
          <a:xfrm>
            <a:off x="3886200" y="4724400"/>
            <a:ext cx="5059206" cy="1200329"/>
          </a:xfrm>
          <a:prstGeom prst="rect">
            <a:avLst/>
          </a:prstGeom>
          <a:noFill/>
          <a:ln w="9525">
            <a:noFill/>
            <a:miter lim="800000"/>
            <a:headEnd/>
            <a:tailEnd/>
          </a:ln>
        </p:spPr>
        <p:txBody>
          <a:bodyPr wrap="none" anchor="ctr">
            <a:spAutoFit/>
          </a:bodyPr>
          <a:lstStyle/>
          <a:p>
            <a:r>
              <a:rPr lang="en-US" dirty="0">
                <a:latin typeface="Arial" charset="0"/>
              </a:rPr>
              <a:t>Step 2. Along each strand, a new </a:t>
            </a:r>
          </a:p>
          <a:p>
            <a:r>
              <a:rPr lang="en-US" dirty="0">
                <a:latin typeface="Arial" charset="0"/>
              </a:rPr>
              <a:t>strand forms in the only </a:t>
            </a:r>
          </a:p>
          <a:p>
            <a:r>
              <a:rPr lang="en-US" dirty="0">
                <a:latin typeface="Arial" charset="0"/>
              </a:rPr>
              <a:t>possible way.</a:t>
            </a:r>
          </a:p>
        </p:txBody>
      </p:sp>
      <p:pic>
        <p:nvPicPr>
          <p:cNvPr id="26631" name="Picture 1031"/>
          <p:cNvPicPr>
            <a:picLocks noChangeAspect="1" noChangeArrowheads="1"/>
          </p:cNvPicPr>
          <p:nvPr/>
        </p:nvPicPr>
        <p:blipFill>
          <a:blip r:embed="rId3" cstate="print"/>
          <a:srcRect/>
          <a:stretch>
            <a:fillRect/>
          </a:stretch>
        </p:blipFill>
        <p:spPr bwMode="auto">
          <a:xfrm>
            <a:off x="838200" y="4724400"/>
            <a:ext cx="2667000" cy="1647825"/>
          </a:xfrm>
          <a:prstGeom prst="rect">
            <a:avLst/>
          </a:prstGeom>
          <a:noFill/>
          <a:ln w="38100">
            <a:solidFill>
              <a:srgbClr val="000000"/>
            </a:solidFill>
            <a:miter lim="800000"/>
            <a:headEnd/>
            <a:tailEnd/>
          </a:ln>
        </p:spPr>
      </p:pic>
      <p:sp>
        <p:nvSpPr>
          <p:cNvPr id="26632" name="Text Box 1034"/>
          <p:cNvSpPr txBox="1">
            <a:spLocks noChangeArrowheads="1"/>
          </p:cNvSpPr>
          <p:nvPr/>
        </p:nvSpPr>
        <p:spPr bwMode="auto">
          <a:xfrm>
            <a:off x="5165725" y="6134100"/>
            <a:ext cx="2646878" cy="461665"/>
          </a:xfrm>
          <a:prstGeom prst="rect">
            <a:avLst/>
          </a:prstGeom>
          <a:noFill/>
          <a:ln w="9525">
            <a:noFill/>
            <a:miter lim="800000"/>
            <a:headEnd/>
            <a:tailEnd/>
          </a:ln>
        </p:spPr>
        <p:txBody>
          <a:bodyPr wrap="none">
            <a:spAutoFit/>
          </a:bodyPr>
          <a:lstStyle/>
          <a:p>
            <a:r>
              <a:rPr lang="en-US" i="1">
                <a:solidFill>
                  <a:srgbClr val="3E52E2"/>
                </a:solidFill>
              </a:rPr>
              <a:t>Provide as handout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B912B43-C580-4D60-8C61-EC7AA88A9FB1}" type="slidenum">
              <a:rPr lang="en-US"/>
              <a:pPr>
                <a:defRPr/>
              </a:pPr>
              <a:t>3</a:t>
            </a:fld>
            <a:endParaRPr lang="en-US"/>
          </a:p>
        </p:txBody>
      </p:sp>
      <p:sp>
        <p:nvSpPr>
          <p:cNvPr id="4098" name="Rectangle 2"/>
          <p:cNvSpPr>
            <a:spLocks noGrp="1" noChangeArrowheads="1"/>
          </p:cNvSpPr>
          <p:nvPr>
            <p:ph type="title"/>
          </p:nvPr>
        </p:nvSpPr>
        <p:spPr>
          <a:xfrm>
            <a:off x="457200" y="304800"/>
            <a:ext cx="8229600" cy="579438"/>
          </a:xfrm>
          <a:solidFill>
            <a:schemeClr val="bg1">
              <a:lumMod val="50000"/>
            </a:schemeClr>
          </a:solidFill>
          <a:ln w="38100">
            <a:solidFill>
              <a:schemeClr val="tx1"/>
            </a:solidFill>
          </a:ln>
        </p:spPr>
        <p:txBody>
          <a:bodyPr/>
          <a:lstStyle/>
          <a:p>
            <a:pPr eaLnBrk="1" hangingPunct="1">
              <a:defRPr/>
            </a:pPr>
            <a:r>
              <a:rPr lang="en-US" sz="2800" b="1" smtClean="0">
                <a:solidFill>
                  <a:schemeClr val="bg1"/>
                </a:solidFill>
              </a:rPr>
              <a:t>Homepage</a:t>
            </a:r>
          </a:p>
        </p:txBody>
      </p:sp>
      <p:sp>
        <p:nvSpPr>
          <p:cNvPr id="4099" name="Rectangle 3"/>
          <p:cNvSpPr>
            <a:spLocks noGrp="1" noChangeArrowheads="1"/>
          </p:cNvSpPr>
          <p:nvPr>
            <p:ph type="body" idx="1"/>
          </p:nvPr>
        </p:nvSpPr>
        <p:spPr>
          <a:xfrm>
            <a:off x="533400" y="990600"/>
            <a:ext cx="8229600" cy="4343400"/>
          </a:xfrm>
        </p:spPr>
        <p:txBody>
          <a:bodyPr/>
          <a:lstStyle/>
          <a:p>
            <a:pPr eaLnBrk="1" hangingPunct="1">
              <a:lnSpc>
                <a:spcPct val="80000"/>
              </a:lnSpc>
              <a:buFont typeface="Wingdings" pitchFamily="2" charset="2"/>
              <a:buNone/>
              <a:defRPr/>
            </a:pPr>
            <a:r>
              <a:rPr lang="en-US" sz="2400" b="1" dirty="0" smtClean="0">
                <a:solidFill>
                  <a:srgbClr val="FF0000"/>
                </a:solidFill>
              </a:rPr>
              <a:t>Click underlined text below to go to exercises and information!</a:t>
            </a:r>
          </a:p>
          <a:p>
            <a:pPr eaLnBrk="1" hangingPunct="1">
              <a:lnSpc>
                <a:spcPct val="80000"/>
              </a:lnSpc>
              <a:buFont typeface="Wingdings" pitchFamily="2" charset="2"/>
              <a:buChar char="q"/>
              <a:defRPr/>
            </a:pPr>
            <a:r>
              <a:rPr lang="en-US" sz="2400" b="1" dirty="0" smtClean="0">
                <a:hlinkClick r:id="rId2" action="ppaction://hlinksldjump"/>
              </a:rPr>
              <a:t>Materials List</a:t>
            </a:r>
            <a:endParaRPr lang="en-US" sz="2400" b="1" dirty="0" smtClean="0"/>
          </a:p>
          <a:p>
            <a:pPr eaLnBrk="1" hangingPunct="1">
              <a:lnSpc>
                <a:spcPct val="80000"/>
              </a:lnSpc>
              <a:buFont typeface="Wingdings" pitchFamily="2" charset="2"/>
              <a:buChar char="q"/>
              <a:defRPr/>
            </a:pPr>
            <a:r>
              <a:rPr lang="en-US" sz="2400" b="1" dirty="0" smtClean="0">
                <a:latin typeface="+mj-lt"/>
                <a:hlinkClick r:id="rId3" action="ppaction://hlinksldjump"/>
              </a:rPr>
              <a:t>Introduction</a:t>
            </a: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hlinkClick r:id="rId4" action="ppaction://hlinksldjump"/>
              </a:rPr>
              <a:t>Exercise 1- Genes as segments of DNA</a:t>
            </a: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hlinkClick r:id="rId5" action="ppaction://hlinksldjump"/>
              </a:rPr>
              <a:t>Exercise 2- </a:t>
            </a:r>
            <a:r>
              <a:rPr lang="en-US" sz="2400" b="1" dirty="0" err="1" smtClean="0">
                <a:latin typeface="+mj-lt"/>
                <a:hlinkClick r:id="rId5" action="ppaction://hlinksldjump"/>
              </a:rPr>
              <a:t>Mendelian</a:t>
            </a:r>
            <a:r>
              <a:rPr lang="en-US" sz="2400" b="1" dirty="0" smtClean="0">
                <a:latin typeface="+mj-lt"/>
                <a:hlinkClick r:id="rId5" action="ppaction://hlinksldjump"/>
              </a:rPr>
              <a:t> patterns of inheritance </a:t>
            </a:r>
            <a:endParaRPr lang="en-US" sz="2400" b="1" dirty="0" smtClean="0">
              <a:latin typeface="+mj-lt"/>
            </a:endParaRPr>
          </a:p>
          <a:p>
            <a:pPr lvl="1" eaLnBrk="1" hangingPunct="1">
              <a:lnSpc>
                <a:spcPct val="80000"/>
              </a:lnSpc>
              <a:buFont typeface="Wingdings" pitchFamily="2" charset="2"/>
              <a:buChar char="q"/>
              <a:defRPr/>
            </a:pPr>
            <a:r>
              <a:rPr lang="en-US" sz="2400" b="1" dirty="0" smtClean="0">
                <a:latin typeface="+mj-lt"/>
                <a:hlinkClick r:id="rId6" action="ppaction://hlinksldjump"/>
              </a:rPr>
              <a:t>2a Basic Probability</a:t>
            </a:r>
            <a:endParaRPr lang="en-US" sz="2400" b="1" dirty="0" smtClean="0">
              <a:latin typeface="+mj-lt"/>
            </a:endParaRPr>
          </a:p>
          <a:p>
            <a:pPr lvl="1" eaLnBrk="1" hangingPunct="1">
              <a:lnSpc>
                <a:spcPct val="80000"/>
              </a:lnSpc>
              <a:buFont typeface="Wingdings" pitchFamily="2" charset="2"/>
              <a:buChar char="q"/>
              <a:defRPr/>
            </a:pPr>
            <a:r>
              <a:rPr lang="en-US" sz="2400" b="1" dirty="0" smtClean="0">
                <a:hlinkClick r:id="rId7" action="ppaction://hlinksldjump"/>
              </a:rPr>
              <a:t>2b Law of Segregation</a:t>
            </a:r>
            <a:endParaRPr lang="en-US" sz="2400" b="1" dirty="0" smtClean="0">
              <a:latin typeface="+mj-lt"/>
            </a:endParaRPr>
          </a:p>
          <a:p>
            <a:pPr lvl="1" eaLnBrk="1" hangingPunct="1">
              <a:lnSpc>
                <a:spcPct val="80000"/>
              </a:lnSpc>
              <a:buFont typeface="Wingdings" pitchFamily="2" charset="2"/>
              <a:buChar char="q"/>
              <a:defRPr/>
            </a:pPr>
            <a:r>
              <a:rPr lang="en-US" sz="2400" b="1" u="sng" dirty="0" smtClean="0">
                <a:latin typeface="+mj-lt"/>
                <a:hlinkClick r:id="rId8" action="ppaction://hlinksldjump"/>
              </a:rPr>
              <a:t>2c Law of Independent Assortment</a:t>
            </a:r>
            <a:endParaRPr lang="en-US" sz="2400" b="1" u="sng" dirty="0" smtClean="0">
              <a:latin typeface="+mj-lt"/>
            </a:endParaRPr>
          </a:p>
          <a:p>
            <a:pPr lvl="1" eaLnBrk="1" hangingPunct="1">
              <a:lnSpc>
                <a:spcPct val="80000"/>
              </a:lnSpc>
              <a:buFont typeface="Wingdings" pitchFamily="2" charset="2"/>
              <a:buChar char="q"/>
              <a:defRPr/>
            </a:pPr>
            <a:r>
              <a:rPr lang="en-US" sz="2400" b="1" u="sng" dirty="0" smtClean="0">
                <a:latin typeface="+mj-lt"/>
                <a:hlinkClick r:id="rId9" action="ppaction://hlinksldjump"/>
              </a:rPr>
              <a:t>2d Genotypes and Phenotypes</a:t>
            </a:r>
            <a:endParaRPr lang="en-US" sz="2400" b="1" u="sng" dirty="0" smtClean="0">
              <a:latin typeface="+mj-lt"/>
            </a:endParaRPr>
          </a:p>
          <a:p>
            <a:pPr eaLnBrk="1" hangingPunct="1">
              <a:lnSpc>
                <a:spcPct val="80000"/>
              </a:lnSpc>
              <a:buFont typeface="Wingdings" pitchFamily="2" charset="2"/>
              <a:buChar char="q"/>
              <a:defRPr/>
            </a:pPr>
            <a:r>
              <a:rPr lang="en-US" sz="2400" b="1" u="sng" dirty="0" smtClean="0">
                <a:latin typeface="+mj-lt"/>
                <a:hlinkClick r:id="rId10" action="ppaction://hlinksldjump"/>
              </a:rPr>
              <a:t>Exercise 3 – Epistasis</a:t>
            </a:r>
          </a:p>
          <a:p>
            <a:pPr eaLnBrk="1" hangingPunct="1">
              <a:lnSpc>
                <a:spcPct val="80000"/>
              </a:lnSpc>
              <a:buFont typeface="Wingdings" pitchFamily="2" charset="2"/>
              <a:buChar char="q"/>
              <a:defRPr/>
            </a:pPr>
            <a:r>
              <a:rPr lang="en-US" sz="2400" b="1" u="sng" dirty="0" smtClean="0">
                <a:latin typeface="+mj-lt"/>
                <a:hlinkClick r:id="rId11" action="ppaction://hlinksldjump"/>
              </a:rPr>
              <a:t>Exercise 4 – Human Genetics</a:t>
            </a:r>
            <a:endParaRPr lang="en-US" sz="2400" b="1" u="sng" dirty="0" smtClean="0">
              <a:latin typeface="+mj-lt"/>
              <a:hlinkClick r:id="rId10" action="ppaction://hlinksldjump"/>
            </a:endParaRPr>
          </a:p>
          <a:p>
            <a:pPr eaLnBrk="1" hangingPunct="1">
              <a:lnSpc>
                <a:spcPct val="80000"/>
              </a:lnSpc>
              <a:buFont typeface="Wingdings" pitchFamily="2" charset="2"/>
              <a:buChar char="q"/>
              <a:defRPr/>
            </a:pPr>
            <a:r>
              <a:rPr lang="en-US" sz="2400" b="1" u="sng" dirty="0" smtClean="0">
                <a:latin typeface="+mj-lt"/>
                <a:hlinkClick r:id="rId10" action="ppaction://hlinksldjump"/>
              </a:rPr>
              <a:t>Suggested Readings</a:t>
            </a:r>
            <a:endParaRPr lang="en-US" sz="2400" b="1" u="sng" dirty="0" smtClean="0">
              <a:latin typeface="+mj-lt"/>
            </a:endParaRPr>
          </a:p>
          <a:p>
            <a:pPr eaLnBrk="1" hangingPunct="1">
              <a:lnSpc>
                <a:spcPct val="80000"/>
              </a:lnSpc>
              <a:buFont typeface="Wingdings" pitchFamily="2" charset="2"/>
              <a:buChar char="q"/>
              <a:defRPr/>
            </a:pPr>
            <a:r>
              <a:rPr lang="en-US" sz="2400" b="1" u="sng" dirty="0" smtClean="0">
                <a:latin typeface="+mj-lt"/>
                <a:hlinkClick r:id="rId12" action="ppaction://hlinksldjump"/>
              </a:rPr>
              <a:t>Links</a:t>
            </a:r>
            <a:endParaRPr lang="en-US" sz="2400" b="1" u="sng" dirty="0" smtClean="0">
              <a:latin typeface="+mj-lt"/>
            </a:endParaRPr>
          </a:p>
        </p:txBody>
      </p:sp>
      <p:sp>
        <p:nvSpPr>
          <p:cNvPr id="4100" name="AutoShape 4">
            <a:hlinkClick r:id="rId13" action="ppaction://hlinksldjump" highlightClick="1"/>
          </p:cNvPr>
          <p:cNvSpPr>
            <a:spLocks noChangeArrowheads="1"/>
          </p:cNvSpPr>
          <p:nvPr/>
        </p:nvSpPr>
        <p:spPr bwMode="auto">
          <a:xfrm>
            <a:off x="7924800" y="5943600"/>
            <a:ext cx="762000" cy="762000"/>
          </a:xfrm>
          <a:prstGeom prst="actionButtonHome">
            <a:avLst/>
          </a:prstGeom>
          <a:solidFill>
            <a:schemeClr val="bg1">
              <a:lumMod val="50000"/>
            </a:schemeClr>
          </a:solidFill>
          <a:ln w="9525">
            <a:solidFill>
              <a:schemeClr val="tx1"/>
            </a:solidFill>
            <a:miter lim="800000"/>
            <a:headEnd/>
            <a:tailEnd/>
          </a:ln>
          <a:effectLst/>
        </p:spPr>
        <p:txBody>
          <a:bodyPr wrap="none" anchor="ctr"/>
          <a:lstStyle/>
          <a:p>
            <a:pPr>
              <a:defRPr/>
            </a:pPr>
            <a:endParaRPr lang="en-US"/>
          </a:p>
        </p:txBody>
      </p:sp>
      <p:sp>
        <p:nvSpPr>
          <p:cNvPr id="4101" name="Text Box 5"/>
          <p:cNvSpPr txBox="1">
            <a:spLocks noChangeArrowheads="1"/>
          </p:cNvSpPr>
          <p:nvPr/>
        </p:nvSpPr>
        <p:spPr bwMode="auto">
          <a:xfrm>
            <a:off x="2057400" y="5867400"/>
            <a:ext cx="5650906" cy="830997"/>
          </a:xfrm>
          <a:prstGeom prst="rect">
            <a:avLst/>
          </a:prstGeom>
          <a:noFill/>
          <a:ln w="9525">
            <a:noFill/>
            <a:miter lim="800000"/>
            <a:headEnd/>
            <a:tailEnd/>
          </a:ln>
          <a:effectLst/>
        </p:spPr>
        <p:txBody>
          <a:bodyPr wrap="none">
            <a:spAutoFit/>
          </a:bodyPr>
          <a:lstStyle/>
          <a:p>
            <a:pPr>
              <a:defRPr/>
            </a:pPr>
            <a:r>
              <a:rPr lang="en-US" dirty="0">
                <a:latin typeface="+mj-lt"/>
              </a:rPr>
              <a:t>Click the house icon on slides where </a:t>
            </a:r>
            <a:endParaRPr lang="en-US" dirty="0" smtClean="0">
              <a:latin typeface="+mj-lt"/>
            </a:endParaRPr>
          </a:p>
          <a:p>
            <a:pPr>
              <a:defRPr/>
            </a:pPr>
            <a:r>
              <a:rPr lang="en-US" dirty="0" smtClean="0">
                <a:latin typeface="+mj-lt"/>
              </a:rPr>
              <a:t>present </a:t>
            </a:r>
            <a:r>
              <a:rPr lang="en-US" dirty="0">
                <a:latin typeface="+mj-lt"/>
              </a:rPr>
              <a:t>to return to this page!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EC60886-EC18-46B2-9957-6F8E4DA6249C}" type="slidenum">
              <a:rPr lang="en-US"/>
              <a:pPr>
                <a:defRPr/>
              </a:pPr>
              <a:t>30</a:t>
            </a:fld>
            <a:endParaRPr lang="en-US"/>
          </a:p>
        </p:txBody>
      </p:sp>
      <p:sp>
        <p:nvSpPr>
          <p:cNvPr id="27651" name="Rectangle 3"/>
          <p:cNvSpPr>
            <a:spLocks noGrp="1" noChangeArrowheads="1"/>
          </p:cNvSpPr>
          <p:nvPr>
            <p:ph type="body" idx="1"/>
          </p:nvPr>
        </p:nvSpPr>
        <p:spPr>
          <a:xfrm>
            <a:off x="457200" y="2971800"/>
            <a:ext cx="8229600" cy="3200400"/>
          </a:xfrm>
        </p:spPr>
        <p:txBody>
          <a:bodyPr/>
          <a:lstStyle/>
          <a:p>
            <a:pPr eaLnBrk="1" hangingPunct="1">
              <a:buFont typeface="Wingdings" pitchFamily="2" charset="2"/>
              <a:buChar char="q"/>
            </a:pPr>
            <a:r>
              <a:rPr lang="en-US" sz="2800" b="1" smtClean="0"/>
              <a:t>Each student should demonstrate this process on a piece of paper using an 8 base pair section of the DNA model taken from the list you made earlier on the board at the front of the room</a:t>
            </a:r>
          </a:p>
          <a:p>
            <a:pPr eaLnBrk="1" hangingPunct="1">
              <a:buFont typeface="Wingdings" pitchFamily="2" charset="2"/>
              <a:buChar char="q"/>
            </a:pPr>
            <a:r>
              <a:rPr lang="en-US" sz="2800" b="1" smtClean="0"/>
              <a:t>Complete steps 1 and 2 from Fig. 4 for the DNA sample you have chosen.</a:t>
            </a:r>
          </a:p>
          <a:p>
            <a:pPr eaLnBrk="1" hangingPunct="1">
              <a:buFontTx/>
              <a:buNone/>
            </a:pPr>
            <a:endParaRPr lang="en-US" sz="2800" b="1" smtClean="0"/>
          </a:p>
        </p:txBody>
      </p:sp>
      <p:pic>
        <p:nvPicPr>
          <p:cNvPr id="27652" name="Picture 4"/>
          <p:cNvPicPr>
            <a:picLocks noChangeAspect="1" noChangeArrowheads="1"/>
          </p:cNvPicPr>
          <p:nvPr/>
        </p:nvPicPr>
        <p:blipFill>
          <a:blip r:embed="rId2" cstate="print"/>
          <a:srcRect/>
          <a:stretch>
            <a:fillRect/>
          </a:stretch>
        </p:blipFill>
        <p:spPr bwMode="auto">
          <a:xfrm>
            <a:off x="914400" y="457200"/>
            <a:ext cx="1724025" cy="2133600"/>
          </a:xfrm>
          <a:prstGeom prst="rect">
            <a:avLst/>
          </a:prstGeom>
          <a:noFill/>
          <a:ln w="38100">
            <a:solidFill>
              <a:srgbClr val="000000"/>
            </a:solidFill>
            <a:miter lim="800000"/>
            <a:headEnd/>
            <a:tailEnd/>
          </a:ln>
        </p:spPr>
      </p:pic>
      <p:sp>
        <p:nvSpPr>
          <p:cNvPr id="28678" name="Text Box 6"/>
          <p:cNvSpPr txBox="1">
            <a:spLocks noChangeArrowheads="1"/>
          </p:cNvSpPr>
          <p:nvPr/>
        </p:nvSpPr>
        <p:spPr bwMode="auto">
          <a:xfrm>
            <a:off x="2514600" y="6248400"/>
            <a:ext cx="3920882" cy="461665"/>
          </a:xfrm>
          <a:prstGeom prst="rect">
            <a:avLst/>
          </a:prstGeom>
          <a:noFill/>
          <a:ln w="9525">
            <a:noFill/>
            <a:miter lim="800000"/>
            <a:headEnd/>
            <a:tailEnd/>
          </a:ln>
        </p:spPr>
        <p:txBody>
          <a:bodyPr wrap="none">
            <a:spAutoFit/>
          </a:bodyPr>
          <a:lstStyle/>
          <a:p>
            <a:pPr>
              <a:defRPr/>
            </a:pPr>
            <a:r>
              <a:rPr lang="en-US" dirty="0">
                <a:latin typeface="+mj-lt"/>
              </a:rPr>
              <a:t>To view Steps 1 &amp; 2 again</a:t>
            </a:r>
          </a:p>
        </p:txBody>
      </p:sp>
      <p:sp>
        <p:nvSpPr>
          <p:cNvPr id="27655" name="AutoShape 7">
            <a:hlinkClick r:id="" action="ppaction://hlinkshowjump?jump=previousslide" highlightClick="1"/>
          </p:cNvPr>
          <p:cNvSpPr>
            <a:spLocks noChangeArrowheads="1"/>
          </p:cNvSpPr>
          <p:nvPr/>
        </p:nvSpPr>
        <p:spPr bwMode="auto">
          <a:xfrm>
            <a:off x="6553200" y="6096000"/>
            <a:ext cx="609600" cy="609600"/>
          </a:xfrm>
          <a:prstGeom prst="actionButtonBackPrevious">
            <a:avLst/>
          </a:prstGeom>
          <a:solidFill>
            <a:srgbClr val="0000FF"/>
          </a:solidFill>
          <a:ln w="9525">
            <a:solidFill>
              <a:schemeClr val="tx1"/>
            </a:solidFill>
            <a:miter lim="800000"/>
            <a:headEnd/>
            <a:tailEnd/>
          </a:ln>
        </p:spPr>
        <p:txBody>
          <a:bodyPr wrap="none" anchor="ctr"/>
          <a:lstStyle/>
          <a:p>
            <a:endParaRPr lang="en-US"/>
          </a:p>
        </p:txBody>
      </p:sp>
      <p:sp>
        <p:nvSpPr>
          <p:cNvPr id="9" name="TextBox 8"/>
          <p:cNvSpPr txBox="1"/>
          <p:nvPr/>
        </p:nvSpPr>
        <p:spPr>
          <a:xfrm>
            <a:off x="3505200" y="685800"/>
            <a:ext cx="4038600" cy="2308324"/>
          </a:xfrm>
          <a:prstGeom prst="rect">
            <a:avLst/>
          </a:prstGeom>
          <a:noFill/>
        </p:spPr>
        <p:txBody>
          <a:bodyPr wrap="square" rtlCol="0">
            <a:spAutoFit/>
          </a:bodyPr>
          <a:lstStyle/>
          <a:p>
            <a:r>
              <a:rPr lang="en-US" dirty="0" smtClean="0">
                <a:latin typeface="Arial" charset="0"/>
              </a:rPr>
              <a:t>Step 3. Each new ladder twists into a helix, and we wind up with two copies of the original DNA molecule.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0FFD1CC-3C9E-45B1-B549-57868FC1B753}" type="slidenum">
              <a:rPr lang="en-US"/>
              <a:pPr>
                <a:defRPr/>
              </a:pPr>
              <a:t>31</a:t>
            </a:fld>
            <a:endParaRPr lang="en-US"/>
          </a:p>
        </p:txBody>
      </p:sp>
      <p:sp>
        <p:nvSpPr>
          <p:cNvPr id="30723" name="Rectangle 1027"/>
          <p:cNvSpPr>
            <a:spLocks noGrp="1" noChangeArrowheads="1"/>
          </p:cNvSpPr>
          <p:nvPr>
            <p:ph type="body" idx="1"/>
          </p:nvPr>
        </p:nvSpPr>
        <p:spPr>
          <a:xfrm>
            <a:off x="457200" y="762000"/>
            <a:ext cx="8229600" cy="5897563"/>
          </a:xfrm>
        </p:spPr>
        <p:txBody>
          <a:bodyPr/>
          <a:lstStyle/>
          <a:p>
            <a:pPr eaLnBrk="1" hangingPunct="1">
              <a:buFont typeface="Wingdings" pitchFamily="2" charset="2"/>
              <a:buChar char="q"/>
            </a:pPr>
            <a:r>
              <a:rPr lang="en-US" sz="2800" b="1" dirty="0" smtClean="0"/>
              <a:t> The information in </a:t>
            </a:r>
            <a:r>
              <a:rPr lang="en-US" sz="2800" b="1" dirty="0" smtClean="0">
                <a:solidFill>
                  <a:srgbClr val="3E52E2"/>
                </a:solidFill>
              </a:rPr>
              <a:t>DNA</a:t>
            </a:r>
            <a:r>
              <a:rPr lang="en-US" sz="2800" b="1" dirty="0" smtClean="0"/>
              <a:t> is used by the </a:t>
            </a:r>
            <a:r>
              <a:rPr lang="en-US" sz="2800" b="1" dirty="0" smtClean="0">
                <a:solidFill>
                  <a:srgbClr val="3E52E2"/>
                </a:solidFill>
              </a:rPr>
              <a:t>cell</a:t>
            </a:r>
            <a:r>
              <a:rPr lang="en-US" sz="2800" b="1" dirty="0" smtClean="0"/>
              <a:t>. </a:t>
            </a:r>
          </a:p>
          <a:p>
            <a:pPr eaLnBrk="1" hangingPunct="1">
              <a:buFont typeface="Wingdings" pitchFamily="2" charset="2"/>
              <a:buChar char="q"/>
            </a:pPr>
            <a:r>
              <a:rPr lang="en-US" sz="2800" b="1" dirty="0" smtClean="0"/>
              <a:t> It can be used and read over and over again. </a:t>
            </a:r>
          </a:p>
          <a:p>
            <a:pPr lvl="1" eaLnBrk="1" hangingPunct="1">
              <a:buFont typeface="Wingdings" pitchFamily="2" charset="2"/>
              <a:buChar char="q"/>
            </a:pPr>
            <a:r>
              <a:rPr lang="en-US" sz="2400" b="1" dirty="0" smtClean="0"/>
              <a:t>The information in the genes is read millions of times in the life of an organism, as it contains instructions for building molecules called </a:t>
            </a:r>
            <a:r>
              <a:rPr lang="en-US" sz="2400" b="1" dirty="0" smtClean="0">
                <a:solidFill>
                  <a:srgbClr val="3E52E2"/>
                </a:solidFill>
              </a:rPr>
              <a:t>polypeptides. </a:t>
            </a:r>
          </a:p>
          <a:p>
            <a:pPr lvl="1" eaLnBrk="1" hangingPunct="1">
              <a:buFont typeface="Wingdings" pitchFamily="2" charset="2"/>
              <a:buChar char="q"/>
            </a:pPr>
            <a:r>
              <a:rPr lang="en-US" sz="2400" b="1" dirty="0" smtClean="0"/>
              <a:t>Polypeptides include enzymes and other important proteins that work to </a:t>
            </a:r>
            <a:r>
              <a:rPr lang="en-US" sz="2400" b="1" dirty="0" smtClean="0">
                <a:solidFill>
                  <a:srgbClr val="3E52E2"/>
                </a:solidFill>
              </a:rPr>
              <a:t>perform the various biological functions</a:t>
            </a:r>
            <a:r>
              <a:rPr lang="en-US" sz="2400" b="1" dirty="0" smtClean="0"/>
              <a:t> of an organism.</a:t>
            </a:r>
            <a:endParaRPr lang="en-US" sz="2000" b="1" dirty="0" smtClean="0"/>
          </a:p>
          <a:p>
            <a:pPr eaLnBrk="1" hangingPunct="1">
              <a:buFont typeface="Wingdings" pitchFamily="2" charset="2"/>
              <a:buChar char="q"/>
            </a:pPr>
            <a:r>
              <a:rPr lang="en-US" sz="2800" b="1" dirty="0" smtClean="0"/>
              <a:t> Each gene holds the code for building </a:t>
            </a:r>
            <a:r>
              <a:rPr lang="en-US" sz="2800" b="1" dirty="0" smtClean="0">
                <a:solidFill>
                  <a:srgbClr val="3E52E2"/>
                </a:solidFill>
              </a:rPr>
              <a:t>one or more polypeptides</a:t>
            </a:r>
            <a:r>
              <a:rPr lang="en-US" sz="2800" b="1" dirty="0" smtClean="0"/>
              <a:t>. In short: </a:t>
            </a:r>
          </a:p>
          <a:p>
            <a:pPr eaLnBrk="1" hangingPunct="1">
              <a:buFontTx/>
              <a:buNone/>
            </a:pPr>
            <a:r>
              <a:rPr lang="en-US" sz="2800" b="1" u="sng" dirty="0" smtClean="0">
                <a:solidFill>
                  <a:srgbClr val="3E52E2"/>
                </a:solidFill>
              </a:rPr>
              <a:t>Thousands of nitrogenous bases make up one gene which may code for one or more polypeptides!</a:t>
            </a:r>
          </a:p>
        </p:txBody>
      </p:sp>
      <p:sp>
        <p:nvSpPr>
          <p:cNvPr id="28676" name="Rectangle 1028"/>
          <p:cNvSpPr>
            <a:spLocks noChangeArrowheads="1"/>
          </p:cNvSpPr>
          <p:nvPr/>
        </p:nvSpPr>
        <p:spPr bwMode="auto">
          <a:xfrm>
            <a:off x="304800" y="152400"/>
            <a:ext cx="5080000" cy="442913"/>
          </a:xfrm>
          <a:prstGeom prst="rect">
            <a:avLst/>
          </a:prstGeom>
          <a:solidFill>
            <a:srgbClr val="3E52E2"/>
          </a:solidFill>
          <a:ln w="9525">
            <a:solidFill>
              <a:schemeClr val="tx1"/>
            </a:solidFill>
            <a:miter lim="800000"/>
            <a:headEnd/>
            <a:tailEnd/>
          </a:ln>
        </p:spPr>
        <p:txBody>
          <a:bodyPr wrap="none">
            <a:spAutoFit/>
          </a:bodyPr>
          <a:lstStyle/>
          <a:p>
            <a:pPr>
              <a:lnSpc>
                <a:spcPct val="80000"/>
              </a:lnSpc>
              <a:spcBef>
                <a:spcPct val="20000"/>
              </a:spcBef>
            </a:pPr>
            <a:r>
              <a:rPr lang="en-US" sz="2800">
                <a:solidFill>
                  <a:schemeClr val="bg1"/>
                </a:solidFill>
                <a:latin typeface="Arial" charset="0"/>
              </a:rPr>
              <a:t>Exercise 1b Function of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4A469E3-694F-458A-8378-8881C19E5747}" type="slidenum">
              <a:rPr lang="en-US"/>
              <a:pPr>
                <a:defRPr/>
              </a:pPr>
              <a:t>32</a:t>
            </a:fld>
            <a:endParaRPr lang="en-US"/>
          </a:p>
        </p:txBody>
      </p:sp>
      <p:sp>
        <p:nvSpPr>
          <p:cNvPr id="29699" name="Rectangle 2"/>
          <p:cNvSpPr>
            <a:spLocks noGrp="1" noChangeArrowheads="1"/>
          </p:cNvSpPr>
          <p:nvPr>
            <p:ph type="title"/>
          </p:nvPr>
        </p:nvSpPr>
        <p:spPr>
          <a:xfrm>
            <a:off x="304800" y="152400"/>
            <a:ext cx="8229600" cy="579438"/>
          </a:xfrm>
          <a:solidFill>
            <a:srgbClr val="3E52E2"/>
          </a:solidFill>
          <a:ln w="38100">
            <a:solidFill>
              <a:schemeClr val="tx1"/>
            </a:solidFill>
          </a:ln>
        </p:spPr>
        <p:txBody>
          <a:bodyPr/>
          <a:lstStyle/>
          <a:p>
            <a:pPr algn="l" eaLnBrk="1" hangingPunct="1"/>
            <a:r>
              <a:rPr lang="en-US" sz="2800" b="1" smtClean="0">
                <a:solidFill>
                  <a:schemeClr val="bg1"/>
                </a:solidFill>
              </a:rPr>
              <a:t>DNA Copying Errors Are Made! (Directions)</a:t>
            </a:r>
          </a:p>
        </p:txBody>
      </p:sp>
      <p:sp>
        <p:nvSpPr>
          <p:cNvPr id="29701" name="Rectangle 5"/>
          <p:cNvSpPr>
            <a:spLocks noGrp="1" noChangeArrowheads="1"/>
          </p:cNvSpPr>
          <p:nvPr>
            <p:ph type="body" idx="1"/>
          </p:nvPr>
        </p:nvSpPr>
        <p:spPr>
          <a:xfrm>
            <a:off x="457200" y="838200"/>
            <a:ext cx="8229600" cy="5638800"/>
          </a:xfrm>
        </p:spPr>
        <p:txBody>
          <a:bodyPr/>
          <a:lstStyle/>
          <a:p>
            <a:pPr eaLnBrk="1" hangingPunct="1">
              <a:lnSpc>
                <a:spcPct val="80000"/>
              </a:lnSpc>
              <a:buFont typeface="Wingdings" pitchFamily="2" charset="2"/>
              <a:buChar char="q"/>
              <a:defRPr/>
            </a:pPr>
            <a:r>
              <a:rPr lang="en-US" sz="2400" b="1" dirty="0" smtClean="0">
                <a:latin typeface="+mj-lt"/>
              </a:rPr>
              <a:t>The teacher will write down a six base code such as ATGTAC.</a:t>
            </a:r>
          </a:p>
          <a:p>
            <a:pPr eaLnBrk="1" hangingPunct="1">
              <a:lnSpc>
                <a:spcPct val="80000"/>
              </a:lnSpc>
              <a:buFont typeface="Wingdings" pitchFamily="2" charset="2"/>
              <a:buChar char="q"/>
              <a:defRPr/>
            </a:pPr>
            <a:r>
              <a:rPr lang="en-US" sz="2400" b="1" dirty="0" smtClean="0">
                <a:latin typeface="+mj-lt"/>
              </a:rPr>
              <a:t>She or he will whisper it to a student at the end of the first row.</a:t>
            </a:r>
          </a:p>
          <a:p>
            <a:pPr eaLnBrk="1" hangingPunct="1">
              <a:lnSpc>
                <a:spcPct val="80000"/>
              </a:lnSpc>
              <a:buFont typeface="Wingdings" pitchFamily="2" charset="2"/>
              <a:buChar char="q"/>
              <a:defRPr/>
            </a:pPr>
            <a:r>
              <a:rPr lang="en-US" sz="2400" b="1" dirty="0" smtClean="0">
                <a:latin typeface="+mj-lt"/>
              </a:rPr>
              <a:t>This student will whisper it to his or her nearest neighbor and so on to the last person in the row.</a:t>
            </a:r>
          </a:p>
          <a:p>
            <a:pPr eaLnBrk="1" hangingPunct="1">
              <a:lnSpc>
                <a:spcPct val="80000"/>
              </a:lnSpc>
              <a:buFont typeface="Wingdings" pitchFamily="2" charset="2"/>
              <a:buChar char="q"/>
              <a:defRPr/>
            </a:pPr>
            <a:r>
              <a:rPr lang="en-US" sz="2400" b="1" dirty="0" smtClean="0">
                <a:latin typeface="+mj-lt"/>
              </a:rPr>
              <a:t>The last person will write down the 6 letter code they heard. </a:t>
            </a:r>
          </a:p>
          <a:p>
            <a:pPr eaLnBrk="1" hangingPunct="1">
              <a:lnSpc>
                <a:spcPct val="80000"/>
              </a:lnSpc>
              <a:buFont typeface="Wingdings" pitchFamily="2" charset="2"/>
              <a:buChar char="q"/>
              <a:defRPr/>
            </a:pPr>
            <a:r>
              <a:rPr lang="en-US" sz="2400" b="1" dirty="0" smtClean="0">
                <a:latin typeface="+mj-lt"/>
              </a:rPr>
              <a:t>The teacher will write on the board the original code and the code at the end. </a:t>
            </a:r>
          </a:p>
          <a:p>
            <a:pPr eaLnBrk="1" hangingPunct="1">
              <a:lnSpc>
                <a:spcPct val="80000"/>
              </a:lnSpc>
              <a:buFont typeface="Wingdings" pitchFamily="2" charset="2"/>
              <a:buChar char="q"/>
              <a:defRPr/>
            </a:pPr>
            <a:r>
              <a:rPr lang="en-US" sz="2400" b="1" dirty="0" smtClean="0">
                <a:latin typeface="+mj-lt"/>
              </a:rPr>
              <a:t>In how many letter positions did the new code differ from the original?</a:t>
            </a:r>
          </a:p>
          <a:p>
            <a:pPr eaLnBrk="1" hangingPunct="1">
              <a:lnSpc>
                <a:spcPct val="80000"/>
              </a:lnSpc>
              <a:buFont typeface="Wingdings" pitchFamily="2" charset="2"/>
              <a:buChar char="q"/>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You can repeat this process for each row of students so that they can compete to see which row makes the fewest copying errors.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0D9801-4463-4107-A187-A20D8362441E}" type="slidenum">
              <a:rPr lang="en-US"/>
              <a:pPr>
                <a:defRPr/>
              </a:pPr>
              <a:t>33</a:t>
            </a:fld>
            <a:endParaRPr lang="en-US"/>
          </a:p>
        </p:txBody>
      </p:sp>
      <p:sp>
        <p:nvSpPr>
          <p:cNvPr id="31747" name="Rectangle 3"/>
          <p:cNvSpPr>
            <a:spLocks noGrp="1" noChangeArrowheads="1"/>
          </p:cNvSpPr>
          <p:nvPr>
            <p:ph type="body" idx="1"/>
          </p:nvPr>
        </p:nvSpPr>
        <p:spPr>
          <a:xfrm>
            <a:off x="304800" y="381000"/>
            <a:ext cx="8229600" cy="5486400"/>
          </a:xfrm>
        </p:spPr>
        <p:txBody>
          <a:bodyPr/>
          <a:lstStyle/>
          <a:p>
            <a:pPr eaLnBrk="1" hangingPunct="1">
              <a:lnSpc>
                <a:spcPct val="90000"/>
              </a:lnSpc>
              <a:buFont typeface="Wingdings" pitchFamily="2" charset="2"/>
              <a:buChar char="q"/>
            </a:pPr>
            <a:r>
              <a:rPr lang="en-US" sz="2400" b="1" dirty="0" smtClean="0"/>
              <a:t>Each </a:t>
            </a:r>
            <a:r>
              <a:rPr lang="en-US" sz="2400" b="1" dirty="0" smtClean="0">
                <a:solidFill>
                  <a:srgbClr val="3E52E2"/>
                </a:solidFill>
              </a:rPr>
              <a:t>change</a:t>
            </a:r>
            <a:r>
              <a:rPr lang="en-US" sz="2400" b="1" dirty="0" smtClean="0"/>
              <a:t> in the order or position of a particular letter in a code represents a </a:t>
            </a:r>
            <a:r>
              <a:rPr lang="en-US" sz="2400" b="1" dirty="0" smtClean="0">
                <a:solidFill>
                  <a:srgbClr val="3E52E2"/>
                </a:solidFill>
              </a:rPr>
              <a:t>mutation</a:t>
            </a:r>
            <a:r>
              <a:rPr lang="en-US" sz="2400" b="1" dirty="0" smtClean="0"/>
              <a:t>. </a:t>
            </a:r>
          </a:p>
          <a:p>
            <a:pPr eaLnBrk="1" hangingPunct="1">
              <a:lnSpc>
                <a:spcPct val="90000"/>
              </a:lnSpc>
              <a:buFont typeface="Wingdings" pitchFamily="2" charset="2"/>
              <a:buChar char="q"/>
            </a:pPr>
            <a:endParaRPr lang="en-US" sz="2400" b="1" dirty="0" smtClean="0"/>
          </a:p>
          <a:p>
            <a:pPr eaLnBrk="1" hangingPunct="1">
              <a:lnSpc>
                <a:spcPct val="90000"/>
              </a:lnSpc>
              <a:buFont typeface="Wingdings" pitchFamily="2" charset="2"/>
              <a:buChar char="q"/>
            </a:pPr>
            <a:r>
              <a:rPr lang="en-US" sz="2400" b="1" dirty="0" smtClean="0"/>
              <a:t>A mutation is a </a:t>
            </a:r>
            <a:r>
              <a:rPr lang="en-US" sz="2400" b="1" dirty="0" smtClean="0">
                <a:solidFill>
                  <a:srgbClr val="3E52E2"/>
                </a:solidFill>
              </a:rPr>
              <a:t>chemical change</a:t>
            </a:r>
            <a:r>
              <a:rPr lang="en-US" sz="2400" b="1" dirty="0" smtClean="0"/>
              <a:t> to DNA that produces variations that may cause gene products to be built differently, not built at all, or to be produced in different amounts. </a:t>
            </a:r>
          </a:p>
          <a:p>
            <a:pPr eaLnBrk="1" hangingPunct="1">
              <a:lnSpc>
                <a:spcPct val="90000"/>
              </a:lnSpc>
              <a:buFont typeface="Wingdings" pitchFamily="2" charset="2"/>
              <a:buChar char="q"/>
            </a:pPr>
            <a:endParaRPr lang="en-US" sz="2400" b="1" dirty="0" smtClean="0"/>
          </a:p>
          <a:p>
            <a:pPr eaLnBrk="1" hangingPunct="1">
              <a:lnSpc>
                <a:spcPct val="90000"/>
              </a:lnSpc>
              <a:buFont typeface="Wingdings" pitchFamily="2" charset="2"/>
              <a:buChar char="q"/>
            </a:pPr>
            <a:r>
              <a:rPr lang="en-US" sz="2400" b="1" dirty="0" smtClean="0"/>
              <a:t>This </a:t>
            </a:r>
            <a:r>
              <a:rPr lang="en-US" sz="2400" b="1" dirty="0" smtClean="0">
                <a:solidFill>
                  <a:srgbClr val="3E52E2"/>
                </a:solidFill>
              </a:rPr>
              <a:t>produces new alleles,</a:t>
            </a:r>
            <a:r>
              <a:rPr lang="en-US" sz="2400" b="1" dirty="0" smtClean="0"/>
              <a:t> or chemical variants of a gene, that may lead to the expression of new traits. </a:t>
            </a:r>
          </a:p>
          <a:p>
            <a:pPr eaLnBrk="1" hangingPunct="1">
              <a:lnSpc>
                <a:spcPct val="90000"/>
              </a:lnSpc>
              <a:buFont typeface="Wingdings" pitchFamily="2" charset="2"/>
              <a:buChar char="q"/>
            </a:pPr>
            <a:endParaRPr lang="en-US" sz="2400" b="1" dirty="0" smtClean="0"/>
          </a:p>
          <a:p>
            <a:pPr eaLnBrk="1" hangingPunct="1">
              <a:lnSpc>
                <a:spcPct val="90000"/>
              </a:lnSpc>
              <a:buFont typeface="Wingdings" pitchFamily="2" charset="2"/>
              <a:buChar char="q"/>
            </a:pPr>
            <a:r>
              <a:rPr lang="en-US" sz="2400" b="1" dirty="0" smtClean="0"/>
              <a:t>We calculate the </a:t>
            </a:r>
            <a:r>
              <a:rPr lang="en-US" sz="2400" b="1" dirty="0" smtClean="0">
                <a:solidFill>
                  <a:srgbClr val="3E52E2"/>
                </a:solidFill>
              </a:rPr>
              <a:t>rate of mutation</a:t>
            </a:r>
            <a:r>
              <a:rPr lang="en-US" sz="2400" b="1" dirty="0" smtClean="0"/>
              <a:t> as the number of base changes in a sequence of a particular length divided by the total number of bases in the sequence.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DFDBF4C-799E-4D71-8E0A-F1A9EF19D563}" type="slidenum">
              <a:rPr lang="en-US"/>
              <a:pPr>
                <a:defRPr/>
              </a:pPr>
              <a:t>34</a:t>
            </a:fld>
            <a:endParaRPr lang="en-US"/>
          </a:p>
        </p:txBody>
      </p:sp>
      <p:sp>
        <p:nvSpPr>
          <p:cNvPr id="32771" name="Rectangle 3"/>
          <p:cNvSpPr>
            <a:spLocks noGrp="1" noChangeArrowheads="1"/>
          </p:cNvSpPr>
          <p:nvPr>
            <p:ph type="body" idx="1"/>
          </p:nvPr>
        </p:nvSpPr>
        <p:spPr>
          <a:xfrm>
            <a:off x="304800" y="457200"/>
            <a:ext cx="8382000" cy="4724400"/>
          </a:xfrm>
        </p:spPr>
        <p:txBody>
          <a:bodyPr/>
          <a:lstStyle/>
          <a:p>
            <a:pPr eaLnBrk="1" hangingPunct="1">
              <a:lnSpc>
                <a:spcPct val="90000"/>
              </a:lnSpc>
              <a:buFont typeface="Wingdings" pitchFamily="2" charset="2"/>
              <a:buChar char="q"/>
            </a:pPr>
            <a:r>
              <a:rPr lang="en-US" sz="2400" b="1" dirty="0" smtClean="0"/>
              <a:t>Have the students in each row calculate the mutation rate in their duplication experiment  (whisper game result). </a:t>
            </a:r>
          </a:p>
          <a:p>
            <a:pPr lvl="1" eaLnBrk="1" hangingPunct="1">
              <a:lnSpc>
                <a:spcPct val="90000"/>
              </a:lnSpc>
              <a:buFont typeface="Wingdings" pitchFamily="2" charset="2"/>
              <a:buChar char="q"/>
            </a:pPr>
            <a:r>
              <a:rPr lang="en-US" sz="2400" b="1" dirty="0" smtClean="0"/>
              <a:t>First, divide the # of positions in the 6 letter sequence that have the wrong letter (a letter different from the original code) by six.</a:t>
            </a:r>
          </a:p>
          <a:p>
            <a:pPr lvl="1" eaLnBrk="1" hangingPunct="1">
              <a:lnSpc>
                <a:spcPct val="90000"/>
              </a:lnSpc>
              <a:buFont typeface="Wingdings" pitchFamily="2" charset="2"/>
              <a:buChar char="q"/>
            </a:pPr>
            <a:r>
              <a:rPr lang="en-US" sz="2400" b="1" dirty="0" smtClean="0"/>
              <a:t>Second, multiply the answer by 100 to obtain percent change.  </a:t>
            </a:r>
          </a:p>
          <a:p>
            <a:pPr lvl="1" eaLnBrk="1" hangingPunct="1">
              <a:lnSpc>
                <a:spcPct val="90000"/>
              </a:lnSpc>
              <a:buFont typeface="Wingdings" pitchFamily="2" charset="2"/>
              <a:buNone/>
            </a:pPr>
            <a:r>
              <a:rPr lang="en-US" sz="2400" b="1" dirty="0" smtClean="0">
                <a:solidFill>
                  <a:srgbClr val="3E52E2"/>
                </a:solidFill>
              </a:rPr>
              <a:t>The equation for these calculations is :</a:t>
            </a:r>
          </a:p>
          <a:p>
            <a:pPr lvl="1" eaLnBrk="1" hangingPunct="1">
              <a:lnSpc>
                <a:spcPct val="90000"/>
              </a:lnSpc>
              <a:buFont typeface="Wingdings" pitchFamily="2" charset="2"/>
              <a:buNone/>
            </a:pPr>
            <a:r>
              <a:rPr lang="en-US" sz="2400" b="1" dirty="0" smtClean="0">
                <a:solidFill>
                  <a:srgbClr val="3E52E2"/>
                </a:solidFill>
              </a:rPr>
              <a:t>Percent Change = 100 (# bases changed/6)</a:t>
            </a:r>
          </a:p>
          <a:p>
            <a:pPr lvl="1" eaLnBrk="1" hangingPunct="1">
              <a:lnSpc>
                <a:spcPct val="90000"/>
              </a:lnSpc>
              <a:buFont typeface="Wingdings" pitchFamily="2" charset="2"/>
              <a:buChar char="q"/>
            </a:pPr>
            <a:r>
              <a:rPr lang="en-US" sz="2400" b="1" dirty="0" smtClean="0"/>
              <a:t>For example, If two bases were incorrect, your mutation rate would be 2/6 or 1/3. Your mutation rate was 0.33 and percent change = 33%.</a:t>
            </a:r>
          </a:p>
          <a:p>
            <a:pPr eaLnBrk="1" hangingPunct="1">
              <a:lnSpc>
                <a:spcPct val="90000"/>
              </a:lnSpc>
              <a:buFont typeface="Wingdings" pitchFamily="2" charset="2"/>
              <a:buChar char="q"/>
            </a:pPr>
            <a:r>
              <a:rPr lang="en-US" sz="2400" b="1" dirty="0" smtClean="0"/>
              <a:t>Which row had the lowest mutation rate? </a:t>
            </a:r>
          </a:p>
          <a:p>
            <a:pPr eaLnBrk="1" hangingPunct="1">
              <a:lnSpc>
                <a:spcPct val="90000"/>
              </a:lnSpc>
              <a:buFont typeface="Wingdings" pitchFamily="2" charset="2"/>
              <a:buChar char="q"/>
            </a:pPr>
            <a:r>
              <a:rPr lang="en-US" sz="2400" b="1" dirty="0" smtClean="0"/>
              <a:t>What was the average mutation rate for the class?</a:t>
            </a:r>
          </a:p>
          <a:p>
            <a:pPr eaLnBrk="1" hangingPunct="1">
              <a:lnSpc>
                <a:spcPct val="90000"/>
              </a:lnSpc>
              <a:buNone/>
            </a:pPr>
            <a:r>
              <a:rPr lang="en-US" sz="2400" b="1" dirty="0" smtClean="0">
                <a:solidFill>
                  <a:srgbClr val="3E52E2"/>
                </a:solidFill>
              </a:rPr>
              <a:t>Average Mutation Rate = Sum Mutation Rates</a:t>
            </a:r>
            <a:r>
              <a:rPr lang="en-US" sz="2400" b="1" i="1" dirty="0" smtClean="0">
                <a:solidFill>
                  <a:srgbClr val="3E52E2"/>
                </a:solidFill>
              </a:rPr>
              <a:t>/</a:t>
            </a:r>
            <a:r>
              <a:rPr lang="en-US" sz="2400" b="1" dirty="0" smtClean="0">
                <a:solidFill>
                  <a:srgbClr val="3E52E2"/>
                </a:solidFill>
              </a:rPr>
              <a:t># rows</a:t>
            </a:r>
            <a:endParaRPr lang="en-US" sz="2000" b="1" dirty="0" smtClean="0">
              <a:solidFill>
                <a:srgbClr val="3E52E2"/>
              </a:solidFill>
            </a:endParaRPr>
          </a:p>
        </p:txBody>
      </p:sp>
      <p:sp>
        <p:nvSpPr>
          <p:cNvPr id="32772" name="AutoShape 4">
            <a:hlinkClick r:id="rId2" action="ppaction://hlinksldjump" highlightClick="1"/>
          </p:cNvPr>
          <p:cNvSpPr>
            <a:spLocks noChangeArrowheads="1"/>
          </p:cNvSpPr>
          <p:nvPr/>
        </p:nvSpPr>
        <p:spPr bwMode="auto">
          <a:xfrm>
            <a:off x="8305800" y="6096000"/>
            <a:ext cx="609600" cy="533400"/>
          </a:xfrm>
          <a:prstGeom prst="actionButtonHome">
            <a:avLst/>
          </a:prstGeom>
          <a:solidFill>
            <a:schemeClr val="bg1">
              <a:lumMod val="50000"/>
            </a:schemeClr>
          </a:solidFill>
          <a:ln w="9525">
            <a:solidFill>
              <a:schemeClr val="tx1"/>
            </a:solidFill>
            <a:miter lim="800000"/>
            <a:headEnd/>
            <a:tailEnd/>
          </a:ln>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0BAF546-5B2E-4ACB-A34E-558E2139DBEF}" type="slidenum">
              <a:rPr lang="en-US"/>
              <a:pPr>
                <a:defRPr/>
              </a:pPr>
              <a:t>35</a:t>
            </a:fld>
            <a:endParaRPr lang="en-US"/>
          </a:p>
        </p:txBody>
      </p:sp>
      <p:sp>
        <p:nvSpPr>
          <p:cNvPr id="32771" name="Rectangle 2"/>
          <p:cNvSpPr>
            <a:spLocks noGrp="1" noChangeArrowheads="1"/>
          </p:cNvSpPr>
          <p:nvPr>
            <p:ph type="title"/>
          </p:nvPr>
        </p:nvSpPr>
        <p:spPr>
          <a:xfrm>
            <a:off x="381000" y="0"/>
            <a:ext cx="8229600" cy="731838"/>
          </a:xfrm>
          <a:solidFill>
            <a:srgbClr val="C64EA4"/>
          </a:solidFill>
          <a:ln w="38100">
            <a:solidFill>
              <a:schemeClr val="tx1"/>
            </a:solidFill>
          </a:ln>
        </p:spPr>
        <p:txBody>
          <a:bodyPr/>
          <a:lstStyle/>
          <a:p>
            <a:pPr eaLnBrk="1" hangingPunct="1"/>
            <a:r>
              <a:rPr lang="en-US" sz="3200" b="1" smtClean="0">
                <a:solidFill>
                  <a:schemeClr val="bg1"/>
                </a:solidFill>
              </a:rPr>
              <a:t>Exercise 2. Patterns of Trait Inheritance</a:t>
            </a:r>
            <a:r>
              <a:rPr lang="en-US" sz="4000" smtClean="0"/>
              <a:t> </a:t>
            </a:r>
          </a:p>
        </p:txBody>
      </p:sp>
      <p:sp>
        <p:nvSpPr>
          <p:cNvPr id="2" name="Rectangle 3"/>
          <p:cNvSpPr>
            <a:spLocks noGrp="1" noChangeArrowheads="1"/>
          </p:cNvSpPr>
          <p:nvPr>
            <p:ph type="body" idx="1"/>
          </p:nvPr>
        </p:nvSpPr>
        <p:spPr>
          <a:xfrm>
            <a:off x="457200" y="838200"/>
            <a:ext cx="8229600" cy="2895600"/>
          </a:xfrm>
        </p:spPr>
        <p:txBody>
          <a:bodyPr/>
          <a:lstStyle/>
          <a:p>
            <a:pPr eaLnBrk="1" hangingPunct="1">
              <a:lnSpc>
                <a:spcPct val="80000"/>
              </a:lnSpc>
              <a:buFont typeface="Wingdings" pitchFamily="2" charset="2"/>
              <a:buChar char="q"/>
            </a:pPr>
            <a:r>
              <a:rPr lang="en-US" sz="2400" b="1" dirty="0" smtClean="0"/>
              <a:t>Examine the figure of the nucleus of an animal cell carefully below.</a:t>
            </a:r>
          </a:p>
          <a:p>
            <a:pPr eaLnBrk="1" hangingPunct="1">
              <a:lnSpc>
                <a:spcPct val="80000"/>
              </a:lnSpc>
              <a:buFont typeface="Wingdings" pitchFamily="2" charset="2"/>
              <a:buChar char="q"/>
            </a:pPr>
            <a:r>
              <a:rPr lang="en-US" sz="2400" b="1" dirty="0" smtClean="0"/>
              <a:t>Close inspection shows that each chromosome, or DNA molecule has two copies. </a:t>
            </a:r>
          </a:p>
          <a:p>
            <a:pPr lvl="1" eaLnBrk="1" hangingPunct="1">
              <a:lnSpc>
                <a:spcPct val="80000"/>
              </a:lnSpc>
              <a:buFont typeface="Wingdings" pitchFamily="2" charset="2"/>
              <a:buChar char="q"/>
            </a:pPr>
            <a:r>
              <a:rPr lang="en-US" sz="2400" b="1" dirty="0" smtClean="0"/>
              <a:t>That is, they carry the same genes, though not necessarily the same alleles of each of these genes. </a:t>
            </a:r>
          </a:p>
          <a:p>
            <a:pPr eaLnBrk="1" hangingPunct="1">
              <a:lnSpc>
                <a:spcPct val="80000"/>
              </a:lnSpc>
              <a:buFont typeface="Wingdings" pitchFamily="2" charset="2"/>
              <a:buChar char="q"/>
            </a:pPr>
            <a:r>
              <a:rPr lang="en-US" sz="2800" b="1" dirty="0" smtClean="0"/>
              <a:t>One chromosome is donated by the female parent and the other by the male parent. </a:t>
            </a:r>
          </a:p>
        </p:txBody>
      </p:sp>
      <p:pic>
        <p:nvPicPr>
          <p:cNvPr id="33797" name="Picture 6"/>
          <p:cNvPicPr>
            <a:picLocks noChangeAspect="1" noChangeArrowheads="1"/>
          </p:cNvPicPr>
          <p:nvPr/>
        </p:nvPicPr>
        <p:blipFill>
          <a:blip r:embed="rId2" cstate="print"/>
          <a:srcRect/>
          <a:stretch>
            <a:fillRect/>
          </a:stretch>
        </p:blipFill>
        <p:spPr bwMode="auto">
          <a:xfrm>
            <a:off x="2590800" y="3886200"/>
            <a:ext cx="3048000" cy="280352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style.rotation</p:attrName>
                                        </p:attrNameLst>
                                      </p:cBhvr>
                                      <p:tavLst>
                                        <p:tav tm="0">
                                          <p:val>
                                            <p:fltVal val="720"/>
                                          </p:val>
                                        </p:tav>
                                        <p:tav tm="100000">
                                          <p:val>
                                            <p:fltVal val="0"/>
                                          </p:val>
                                        </p:tav>
                                      </p:tavLst>
                                    </p:anim>
                                    <p:anim calcmode="lin" valueType="num">
                                      <p:cBhvr>
                                        <p:cTn id="9" dur="500" fill="hold"/>
                                        <p:tgtEl>
                                          <p:spTgt spid="33797"/>
                                        </p:tgtEl>
                                        <p:attrNameLst>
                                          <p:attrName>ppt_h</p:attrName>
                                        </p:attrNameLst>
                                      </p:cBhvr>
                                      <p:tavLst>
                                        <p:tav tm="0">
                                          <p:val>
                                            <p:fltVal val="0"/>
                                          </p:val>
                                        </p:tav>
                                        <p:tav tm="100000">
                                          <p:val>
                                            <p:strVal val="#ppt_h"/>
                                          </p:val>
                                        </p:tav>
                                      </p:tavLst>
                                    </p:anim>
                                    <p:anim calcmode="lin" valueType="num">
                                      <p:cBhvr>
                                        <p:cTn id="10" dur="500" fill="hold"/>
                                        <p:tgtEl>
                                          <p:spTgt spid="3379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592CC22-3F47-4766-97D2-6B14FD66ACCE}" type="slidenum">
              <a:rPr lang="en-US"/>
              <a:pPr>
                <a:defRPr/>
              </a:pPr>
              <a:t>36</a:t>
            </a:fld>
            <a:endParaRPr lang="en-US"/>
          </a:p>
        </p:txBody>
      </p:sp>
      <p:sp>
        <p:nvSpPr>
          <p:cNvPr id="33795" name="Rectangle 3"/>
          <p:cNvSpPr>
            <a:spLocks noGrp="1" noChangeArrowheads="1"/>
          </p:cNvSpPr>
          <p:nvPr>
            <p:ph type="body" idx="1"/>
          </p:nvPr>
        </p:nvSpPr>
        <p:spPr>
          <a:xfrm>
            <a:off x="381000" y="152400"/>
            <a:ext cx="8382000" cy="5638800"/>
          </a:xfrm>
        </p:spPr>
        <p:txBody>
          <a:bodyPr/>
          <a:lstStyle/>
          <a:p>
            <a:pPr eaLnBrk="1" hangingPunct="1">
              <a:lnSpc>
                <a:spcPct val="80000"/>
              </a:lnSpc>
              <a:buFontTx/>
              <a:buNone/>
            </a:pPr>
            <a:r>
              <a:rPr lang="en-US" sz="2800" b="1" dirty="0" smtClean="0"/>
              <a:t>Answer the following questions based on the figure:</a:t>
            </a:r>
          </a:p>
          <a:p>
            <a:pPr eaLnBrk="1" hangingPunct="1">
              <a:lnSpc>
                <a:spcPct val="80000"/>
              </a:lnSpc>
              <a:buFontTx/>
              <a:buNone/>
            </a:pPr>
            <a:endParaRPr lang="en-US" sz="2400" b="1" dirty="0" smtClean="0"/>
          </a:p>
        </p:txBody>
      </p:sp>
      <p:sp>
        <p:nvSpPr>
          <p:cNvPr id="33796" name="Text Box 4"/>
          <p:cNvSpPr txBox="1">
            <a:spLocks noChangeArrowheads="1"/>
          </p:cNvSpPr>
          <p:nvPr/>
        </p:nvSpPr>
        <p:spPr bwMode="auto">
          <a:xfrm>
            <a:off x="533400" y="381000"/>
            <a:ext cx="184150" cy="1187450"/>
          </a:xfrm>
          <a:prstGeom prst="rect">
            <a:avLst/>
          </a:prstGeom>
          <a:noFill/>
          <a:ln w="9525">
            <a:noFill/>
            <a:miter lim="800000"/>
            <a:headEnd/>
            <a:tailEnd/>
          </a:ln>
        </p:spPr>
        <p:txBody>
          <a:bodyPr wrap="none">
            <a:spAutoFit/>
          </a:bodyPr>
          <a:lstStyle/>
          <a:p>
            <a:endParaRPr lang="en-US"/>
          </a:p>
          <a:p>
            <a:endParaRPr lang="en-US"/>
          </a:p>
          <a:p>
            <a:endParaRPr lang="en-US"/>
          </a:p>
        </p:txBody>
      </p:sp>
      <p:pic>
        <p:nvPicPr>
          <p:cNvPr id="33797" name="Picture 6"/>
          <p:cNvPicPr>
            <a:picLocks noChangeAspect="1" noChangeArrowheads="1"/>
          </p:cNvPicPr>
          <p:nvPr/>
        </p:nvPicPr>
        <p:blipFill>
          <a:blip r:embed="rId2" cstate="print"/>
          <a:srcRect/>
          <a:stretch>
            <a:fillRect/>
          </a:stretch>
        </p:blipFill>
        <p:spPr bwMode="auto">
          <a:xfrm>
            <a:off x="2895600" y="762000"/>
            <a:ext cx="2209800" cy="2032000"/>
          </a:xfrm>
          <a:prstGeom prst="rect">
            <a:avLst/>
          </a:prstGeom>
          <a:noFill/>
          <a:ln w="38100">
            <a:solidFill>
              <a:schemeClr val="tx1"/>
            </a:solidFill>
            <a:miter lim="800000"/>
            <a:headEnd/>
            <a:tailEnd/>
          </a:ln>
        </p:spPr>
      </p:pic>
      <p:sp>
        <p:nvSpPr>
          <p:cNvPr id="8" name="TextBox 7"/>
          <p:cNvSpPr txBox="1"/>
          <p:nvPr/>
        </p:nvSpPr>
        <p:spPr>
          <a:xfrm>
            <a:off x="228600" y="2924616"/>
            <a:ext cx="8610600" cy="3933384"/>
          </a:xfrm>
          <a:prstGeom prst="rect">
            <a:avLst/>
          </a:prstGeom>
          <a:noFill/>
        </p:spPr>
        <p:txBody>
          <a:bodyPr wrap="square">
            <a:spAutoFit/>
          </a:bodyPr>
          <a:lstStyle/>
          <a:p>
            <a:pPr>
              <a:lnSpc>
                <a:spcPct val="80000"/>
              </a:lnSpc>
              <a:buFont typeface="Wingdings" pitchFamily="2" charset="2"/>
              <a:buNone/>
              <a:defRPr/>
            </a:pPr>
            <a:r>
              <a:rPr lang="en-US" i="1" dirty="0">
                <a:latin typeface="+mj-lt"/>
              </a:rPr>
              <a:t>Question 1:</a:t>
            </a:r>
            <a:r>
              <a:rPr lang="en-US" dirty="0">
                <a:latin typeface="+mj-lt"/>
              </a:rPr>
              <a:t> How many pairs of like (homologous) </a:t>
            </a:r>
            <a:r>
              <a:rPr lang="en-US" dirty="0" smtClean="0">
                <a:latin typeface="+mj-lt"/>
              </a:rPr>
              <a:t>chromosomes </a:t>
            </a:r>
            <a:r>
              <a:rPr lang="en-US" dirty="0">
                <a:latin typeface="+mj-lt"/>
              </a:rPr>
              <a:t>does the cell model contain</a:t>
            </a:r>
            <a:r>
              <a:rPr lang="en-US" dirty="0" smtClean="0">
                <a:latin typeface="+mj-lt"/>
              </a:rPr>
              <a:t>?</a:t>
            </a:r>
          </a:p>
          <a:p>
            <a:pPr>
              <a:lnSpc>
                <a:spcPct val="80000"/>
              </a:lnSpc>
              <a:buFont typeface="Wingdings" pitchFamily="2" charset="2"/>
              <a:buNone/>
              <a:defRPr/>
            </a:pPr>
            <a:endParaRPr lang="en-US" dirty="0">
              <a:latin typeface="+mj-lt"/>
            </a:endParaRPr>
          </a:p>
          <a:p>
            <a:pPr>
              <a:lnSpc>
                <a:spcPct val="80000"/>
              </a:lnSpc>
              <a:buFont typeface="Wingdings" pitchFamily="2" charset="2"/>
              <a:buNone/>
              <a:defRPr/>
            </a:pPr>
            <a:r>
              <a:rPr lang="en-US" dirty="0" smtClean="0">
                <a:solidFill>
                  <a:srgbClr val="C64EA4"/>
                </a:solidFill>
                <a:latin typeface="+mj-lt"/>
              </a:rPr>
              <a:t>Click for the answer!</a:t>
            </a:r>
          </a:p>
          <a:p>
            <a:pPr>
              <a:lnSpc>
                <a:spcPct val="80000"/>
              </a:lnSpc>
              <a:buFont typeface="Wingdings" pitchFamily="2" charset="2"/>
              <a:buNone/>
              <a:defRPr/>
            </a:pPr>
            <a:endParaRPr lang="en-US" dirty="0">
              <a:solidFill>
                <a:srgbClr val="C64EA4"/>
              </a:solidFill>
              <a:latin typeface="+mj-lt"/>
            </a:endParaRPr>
          </a:p>
          <a:p>
            <a:pPr>
              <a:lnSpc>
                <a:spcPct val="80000"/>
              </a:lnSpc>
              <a:defRPr/>
            </a:pPr>
            <a:r>
              <a:rPr lang="en-US" dirty="0" smtClean="0">
                <a:latin typeface="+mj-lt"/>
              </a:rPr>
              <a:t>Answer</a:t>
            </a:r>
            <a:r>
              <a:rPr lang="en-US" dirty="0">
                <a:latin typeface="+mj-lt"/>
              </a:rPr>
              <a:t>: 3 pairs of like chromosomes</a:t>
            </a:r>
          </a:p>
          <a:p>
            <a:pPr>
              <a:lnSpc>
                <a:spcPct val="80000"/>
              </a:lnSpc>
              <a:defRPr/>
            </a:pPr>
            <a:endParaRPr lang="en-US" dirty="0">
              <a:latin typeface="+mj-lt"/>
            </a:endParaRPr>
          </a:p>
          <a:p>
            <a:pPr>
              <a:lnSpc>
                <a:spcPct val="80000"/>
              </a:lnSpc>
              <a:defRPr/>
            </a:pPr>
            <a:endParaRPr lang="en-US" dirty="0">
              <a:latin typeface="+mj-lt"/>
            </a:endParaRPr>
          </a:p>
          <a:p>
            <a:pPr>
              <a:lnSpc>
                <a:spcPct val="80000"/>
              </a:lnSpc>
              <a:buFont typeface="Wingdings" pitchFamily="2" charset="2"/>
              <a:buNone/>
              <a:defRPr/>
            </a:pPr>
            <a:r>
              <a:rPr lang="en-US" i="1" dirty="0">
                <a:latin typeface="+mj-lt"/>
              </a:rPr>
              <a:t>Question 2:</a:t>
            </a:r>
            <a:r>
              <a:rPr lang="en-US" dirty="0">
                <a:latin typeface="+mj-lt"/>
              </a:rPr>
              <a:t> How many chromosomes are there in all</a:t>
            </a:r>
            <a:r>
              <a:rPr lang="en-US" dirty="0" smtClean="0">
                <a:latin typeface="+mj-lt"/>
              </a:rPr>
              <a:t>?</a:t>
            </a:r>
          </a:p>
          <a:p>
            <a:pPr>
              <a:lnSpc>
                <a:spcPct val="80000"/>
              </a:lnSpc>
              <a:buFont typeface="Wingdings" pitchFamily="2" charset="2"/>
              <a:buNone/>
              <a:defRPr/>
            </a:pPr>
            <a:r>
              <a:rPr lang="en-US" dirty="0" smtClean="0">
                <a:latin typeface="+mj-lt"/>
              </a:rPr>
              <a:t> </a:t>
            </a:r>
            <a:endParaRPr lang="en-US" dirty="0">
              <a:latin typeface="+mj-lt"/>
            </a:endParaRPr>
          </a:p>
          <a:p>
            <a:pPr>
              <a:lnSpc>
                <a:spcPct val="80000"/>
              </a:lnSpc>
              <a:defRPr/>
            </a:pPr>
            <a:r>
              <a:rPr lang="en-US" dirty="0" smtClean="0">
                <a:solidFill>
                  <a:srgbClr val="C64EA4"/>
                </a:solidFill>
                <a:latin typeface="+mj-lt"/>
              </a:rPr>
              <a:t>Click for the answer!</a:t>
            </a:r>
          </a:p>
          <a:p>
            <a:pPr>
              <a:lnSpc>
                <a:spcPct val="80000"/>
              </a:lnSpc>
              <a:defRPr/>
            </a:pPr>
            <a:endParaRPr lang="en-US" dirty="0">
              <a:solidFill>
                <a:srgbClr val="C64EA4"/>
              </a:solidFill>
              <a:latin typeface="+mj-lt"/>
            </a:endParaRPr>
          </a:p>
          <a:p>
            <a:pPr>
              <a:lnSpc>
                <a:spcPct val="80000"/>
              </a:lnSpc>
              <a:buFont typeface="Wingdings" pitchFamily="2" charset="2"/>
              <a:buNone/>
              <a:defRPr/>
            </a:pPr>
            <a:r>
              <a:rPr lang="en-US" dirty="0" smtClean="0">
                <a:latin typeface="+mj-lt"/>
              </a:rPr>
              <a:t>Answer</a:t>
            </a:r>
            <a:r>
              <a:rPr lang="en-US" dirty="0">
                <a:latin typeface="+mj-lt"/>
              </a:rPr>
              <a:t>: 8 chromosomes in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FFB6D2-A9E2-465C-B7DB-751948F17E91}" type="slidenum">
              <a:rPr lang="en-US"/>
              <a:pPr>
                <a:defRPr/>
              </a:pPr>
              <a:t>37</a:t>
            </a:fld>
            <a:endParaRPr lang="en-US"/>
          </a:p>
        </p:txBody>
      </p:sp>
      <p:sp>
        <p:nvSpPr>
          <p:cNvPr id="35843" name="Rectangle 3"/>
          <p:cNvSpPr>
            <a:spLocks noGrp="1" noChangeArrowheads="1"/>
          </p:cNvSpPr>
          <p:nvPr>
            <p:ph type="body" idx="1"/>
          </p:nvPr>
        </p:nvSpPr>
        <p:spPr>
          <a:xfrm>
            <a:off x="457200" y="304800"/>
            <a:ext cx="8229600" cy="5867400"/>
          </a:xfrm>
        </p:spPr>
        <p:txBody>
          <a:bodyPr/>
          <a:lstStyle/>
          <a:p>
            <a:pPr eaLnBrk="1" hangingPunct="1">
              <a:lnSpc>
                <a:spcPct val="80000"/>
              </a:lnSpc>
              <a:buFont typeface="Wingdings" pitchFamily="2" charset="2"/>
              <a:buChar char="q"/>
            </a:pPr>
            <a:r>
              <a:rPr lang="en-US" sz="2400" b="1" dirty="0" smtClean="0"/>
              <a:t>Note that in most organisms, one pair of chromosomes do not look alike (i.e., are non homologous). These are the </a:t>
            </a:r>
            <a:r>
              <a:rPr lang="en-US" sz="2400" b="1" dirty="0" smtClean="0">
                <a:solidFill>
                  <a:srgbClr val="C64EA4"/>
                </a:solidFill>
              </a:rPr>
              <a:t>sex chromosomes</a:t>
            </a:r>
            <a:r>
              <a:rPr lang="en-US" sz="2400" b="1" dirty="0" smtClean="0"/>
              <a:t>, which govern the sexual characteristics of male and female offspring.</a:t>
            </a:r>
          </a:p>
          <a:p>
            <a:pPr eaLnBrk="1" hangingPunct="1">
              <a:lnSpc>
                <a:spcPct val="80000"/>
              </a:lnSpc>
              <a:buFont typeface="Wingdings" pitchFamily="2" charset="2"/>
              <a:buNone/>
            </a:pPr>
            <a:r>
              <a:rPr lang="en-US" sz="2800" b="1" dirty="0" smtClean="0"/>
              <a:t> </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r>
              <a:rPr lang="en-US" sz="2400" b="1" dirty="0" smtClean="0"/>
              <a:t>Locate the sex chromosomes in the model cell</a:t>
            </a:r>
            <a:r>
              <a:rPr lang="en-US" sz="2400" dirty="0" smtClean="0"/>
              <a:t>. </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None/>
            </a:pPr>
            <a:r>
              <a:rPr lang="en-US" sz="2400" b="1" i="1" dirty="0" smtClean="0"/>
              <a:t>Question 3:</a:t>
            </a:r>
            <a:r>
              <a:rPr lang="en-US" sz="2400" b="1" dirty="0" smtClean="0"/>
              <a:t> How many sex chromosomes (non homologous) are there in Figure 1? </a:t>
            </a:r>
            <a:endParaRPr lang="en-US" sz="2400" b="1" dirty="0" smtClean="0">
              <a:solidFill>
                <a:srgbClr val="C64EA4"/>
              </a:solidFill>
            </a:endParaRPr>
          </a:p>
          <a:p>
            <a:pPr eaLnBrk="1" hangingPunct="1">
              <a:lnSpc>
                <a:spcPct val="80000"/>
              </a:lnSpc>
              <a:buFont typeface="Wingdings" pitchFamily="2" charset="2"/>
              <a:buNone/>
            </a:pPr>
            <a:r>
              <a:rPr lang="en-US" sz="2400" b="1" dirty="0" smtClean="0">
                <a:solidFill>
                  <a:srgbClr val="C64EA4"/>
                </a:solidFill>
              </a:rPr>
              <a:t>Click for the answer!</a:t>
            </a:r>
            <a:endParaRPr lang="en-US" sz="2400" dirty="0" smtClean="0"/>
          </a:p>
          <a:p>
            <a:pPr eaLnBrk="1" hangingPunct="1">
              <a:lnSpc>
                <a:spcPct val="80000"/>
              </a:lnSpc>
              <a:buFont typeface="Wingdings" pitchFamily="2" charset="2"/>
              <a:buNone/>
            </a:pPr>
            <a:r>
              <a:rPr lang="en-US" sz="2400" b="1" dirty="0" smtClean="0"/>
              <a:t>Answer: 2 sex chromosomes in the cell, or 1 pair.</a:t>
            </a:r>
          </a:p>
          <a:p>
            <a:pPr eaLnBrk="1" hangingPunct="1">
              <a:lnSpc>
                <a:spcPct val="80000"/>
              </a:lnSpc>
              <a:buFont typeface="Wingdings" pitchFamily="2" charset="2"/>
              <a:buNone/>
            </a:pPr>
            <a:r>
              <a:rPr lang="en-US" sz="2000" b="1" dirty="0" smtClean="0"/>
              <a:t/>
            </a:r>
            <a:br>
              <a:rPr lang="en-US" sz="2000" b="1" dirty="0" smtClean="0"/>
            </a:br>
            <a:endParaRPr lang="en-US" sz="2000" b="1" dirty="0" smtClean="0"/>
          </a:p>
        </p:txBody>
      </p:sp>
      <p:pic>
        <p:nvPicPr>
          <p:cNvPr id="5" name="Picture 4"/>
          <p:cNvPicPr>
            <a:picLocks noChangeAspect="1" noChangeArrowheads="1"/>
          </p:cNvPicPr>
          <p:nvPr/>
        </p:nvPicPr>
        <p:blipFill>
          <a:blip r:embed="rId2" cstate="print"/>
          <a:srcRect/>
          <a:stretch>
            <a:fillRect/>
          </a:stretch>
        </p:blipFill>
        <p:spPr bwMode="auto">
          <a:xfrm>
            <a:off x="3429000" y="1752600"/>
            <a:ext cx="2763838" cy="254158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7F7CA69-1B8E-4242-AF9E-747B676FEA56}" type="slidenum">
              <a:rPr lang="en-US"/>
              <a:pPr>
                <a:defRPr/>
              </a:pPr>
              <a:t>38</a:t>
            </a:fld>
            <a:endParaRPr lang="en-US"/>
          </a:p>
        </p:txBody>
      </p:sp>
      <p:sp>
        <p:nvSpPr>
          <p:cNvPr id="36867" name="Rectangle 3"/>
          <p:cNvSpPr>
            <a:spLocks noGrp="1" noChangeArrowheads="1"/>
          </p:cNvSpPr>
          <p:nvPr>
            <p:ph type="body" idx="1"/>
          </p:nvPr>
        </p:nvSpPr>
        <p:spPr>
          <a:xfrm>
            <a:off x="228600" y="228600"/>
            <a:ext cx="8229600" cy="4525963"/>
          </a:xfrm>
        </p:spPr>
        <p:txBody>
          <a:bodyPr/>
          <a:lstStyle/>
          <a:p>
            <a:pPr eaLnBrk="1" hangingPunct="1">
              <a:lnSpc>
                <a:spcPct val="80000"/>
              </a:lnSpc>
              <a:buFont typeface="Wingdings" pitchFamily="2" charset="2"/>
              <a:buChar char="q"/>
              <a:defRPr/>
            </a:pPr>
            <a:r>
              <a:rPr lang="en-US" sz="2000" b="1" dirty="0" smtClean="0"/>
              <a:t> </a:t>
            </a:r>
            <a:r>
              <a:rPr lang="en-US" sz="2400" b="1" dirty="0" smtClean="0">
                <a:latin typeface="+mj-lt"/>
              </a:rPr>
              <a:t>In special </a:t>
            </a:r>
            <a:r>
              <a:rPr lang="en-US" sz="2400" b="1" dirty="0" smtClean="0">
                <a:solidFill>
                  <a:srgbClr val="C64EA4"/>
                </a:solidFill>
                <a:latin typeface="+mj-lt"/>
              </a:rPr>
              <a:t>germ cells </a:t>
            </a:r>
            <a:r>
              <a:rPr lang="en-US" sz="2400" b="1" dirty="0" smtClean="0">
                <a:latin typeface="+mj-lt"/>
              </a:rPr>
              <a:t>(egg and sperm), the paired chromosomes (DNA molecules) are copied once, but the cell divides </a:t>
            </a:r>
            <a:r>
              <a:rPr lang="en-US" sz="2400" b="1" dirty="0" smtClean="0">
                <a:solidFill>
                  <a:srgbClr val="C64EA4"/>
                </a:solidFill>
                <a:latin typeface="+mj-lt"/>
              </a:rPr>
              <a:t>two times,</a:t>
            </a:r>
            <a:r>
              <a:rPr lang="en-US" sz="2400" b="1" dirty="0" smtClean="0">
                <a:latin typeface="+mj-lt"/>
              </a:rPr>
              <a:t> producing 4 daughter cells instead of the one time producing two daughter cells that occurs in most cell types during a duplication event.</a:t>
            </a:r>
          </a:p>
          <a:p>
            <a:pPr lvl="1" eaLnBrk="1" hangingPunct="1">
              <a:lnSpc>
                <a:spcPct val="80000"/>
              </a:lnSpc>
              <a:buFont typeface="Wingdings" pitchFamily="2" charset="2"/>
              <a:buChar char="q"/>
              <a:defRPr/>
            </a:pPr>
            <a:r>
              <a:rPr lang="en-US" sz="2400" b="1" dirty="0" smtClean="0">
                <a:latin typeface="+mj-lt"/>
              </a:rPr>
              <a:t>In this way, each parent germ cell provides only a copy of one of its chromosomes in a pair to each daughter cell produced.</a:t>
            </a:r>
          </a:p>
          <a:p>
            <a:pPr eaLnBrk="1" hangingPunct="1">
              <a:lnSpc>
                <a:spcPct val="80000"/>
              </a:lnSpc>
              <a:buFont typeface="Wingdings" pitchFamily="2" charset="2"/>
              <a:buChar char="q"/>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In carefully controlled experiments with pea plants in the 1800s, the Austrian monk </a:t>
            </a:r>
            <a:r>
              <a:rPr lang="en-US" sz="2400" b="1" dirty="0" err="1" smtClean="0">
                <a:latin typeface="+mj-lt"/>
              </a:rPr>
              <a:t>Gregor</a:t>
            </a:r>
            <a:r>
              <a:rPr lang="en-US" sz="2400" b="1" dirty="0" smtClean="0">
                <a:latin typeface="+mj-lt"/>
              </a:rPr>
              <a:t> Mendel contributed much of what we know today about the inheritance of traits known as the process of </a:t>
            </a:r>
            <a:r>
              <a:rPr lang="en-US" sz="2400" b="1" dirty="0" smtClean="0">
                <a:solidFill>
                  <a:srgbClr val="C64EA4"/>
                </a:solidFill>
                <a:latin typeface="+mj-lt"/>
              </a:rPr>
              <a:t>heredity</a:t>
            </a:r>
            <a:r>
              <a:rPr lang="en-US" sz="2400" b="1" dirty="0" smtClean="0">
                <a:latin typeface="+mj-lt"/>
              </a:rPr>
              <a:t>. </a:t>
            </a:r>
          </a:p>
          <a:p>
            <a:pPr eaLnBrk="1" hangingPunct="1">
              <a:lnSpc>
                <a:spcPct val="80000"/>
              </a:lnSpc>
              <a:buFont typeface="Wingdings" pitchFamily="2" charset="2"/>
              <a:buChar char="q"/>
              <a:defRPr/>
            </a:pPr>
            <a:r>
              <a:rPr lang="en-US" sz="2400" b="1" dirty="0" smtClean="0">
                <a:latin typeface="+mj-lt"/>
              </a:rPr>
              <a:t>We will use plastic disks and ears of corn instead of peas in examining trait inheritance patterns.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6"/>
          <p:cNvSpPr>
            <a:spLocks noGrp="1"/>
          </p:cNvSpPr>
          <p:nvPr>
            <p:ph type="sldNum" sz="quarter" idx="12"/>
          </p:nvPr>
        </p:nvSpPr>
        <p:spPr/>
        <p:txBody>
          <a:bodyPr/>
          <a:lstStyle/>
          <a:p>
            <a:pPr>
              <a:defRPr/>
            </a:pPr>
            <a:fld id="{318D0BCC-04E3-4445-BD7D-71F258B66C82}" type="slidenum">
              <a:rPr lang="en-US"/>
              <a:pPr>
                <a:defRPr/>
              </a:pPr>
              <a:t>39</a:t>
            </a:fld>
            <a:endParaRPr lang="en-US"/>
          </a:p>
        </p:txBody>
      </p:sp>
      <p:sp>
        <p:nvSpPr>
          <p:cNvPr id="36867" name="Rectangle 1026"/>
          <p:cNvSpPr>
            <a:spLocks noGrp="1" noChangeArrowheads="1"/>
          </p:cNvSpPr>
          <p:nvPr>
            <p:ph type="title"/>
          </p:nvPr>
        </p:nvSpPr>
        <p:spPr>
          <a:solidFill>
            <a:srgbClr val="C64EA4"/>
          </a:solidFill>
          <a:ln w="38100">
            <a:solidFill>
              <a:schemeClr val="tx1"/>
            </a:solidFill>
          </a:ln>
        </p:spPr>
        <p:txBody>
          <a:bodyPr/>
          <a:lstStyle/>
          <a:p>
            <a:pPr eaLnBrk="1" hangingPunct="1"/>
            <a:r>
              <a:rPr lang="en-US" sz="3200" b="1" smtClean="0">
                <a:solidFill>
                  <a:schemeClr val="bg1"/>
                </a:solidFill>
              </a:rPr>
              <a:t>Objective</a:t>
            </a:r>
          </a:p>
        </p:txBody>
      </p:sp>
      <p:sp>
        <p:nvSpPr>
          <p:cNvPr id="36868" name="Rectangle 1027"/>
          <p:cNvSpPr>
            <a:spLocks noGrp="1" noChangeArrowheads="1"/>
          </p:cNvSpPr>
          <p:nvPr>
            <p:ph type="body" sz="half" idx="1"/>
          </p:nvPr>
        </p:nvSpPr>
        <p:spPr>
          <a:xfrm>
            <a:off x="457200" y="1600200"/>
            <a:ext cx="8153400" cy="914400"/>
          </a:xfrm>
        </p:spPr>
        <p:txBody>
          <a:bodyPr/>
          <a:lstStyle/>
          <a:p>
            <a:pPr eaLnBrk="1" hangingPunct="1">
              <a:buFont typeface="Wingdings" pitchFamily="2" charset="2"/>
              <a:buChar char="q"/>
            </a:pPr>
            <a:r>
              <a:rPr lang="en-US" sz="2400" b="1" dirty="0" smtClean="0"/>
              <a:t>Exercise 2 allows students to investigate the laws of inheritance developed by </a:t>
            </a:r>
            <a:r>
              <a:rPr lang="en-US" sz="2400" b="1" dirty="0" err="1" smtClean="0"/>
              <a:t>Gregor</a:t>
            </a:r>
            <a:r>
              <a:rPr lang="en-US" sz="2400" b="1" dirty="0" smtClean="0"/>
              <a:t> Mendel.</a:t>
            </a:r>
          </a:p>
        </p:txBody>
      </p:sp>
      <p:sp>
        <p:nvSpPr>
          <p:cNvPr id="36869" name="Rectangle 271"/>
          <p:cNvSpPr>
            <a:spLocks noChangeArrowheads="1"/>
          </p:cNvSpPr>
          <p:nvPr/>
        </p:nvSpPr>
        <p:spPr bwMode="auto">
          <a:xfrm>
            <a:off x="2679700" y="5191125"/>
            <a:ext cx="227013" cy="274638"/>
          </a:xfrm>
          <a:prstGeom prst="rect">
            <a:avLst/>
          </a:prstGeom>
          <a:noFill/>
          <a:ln w="9525">
            <a:noFill/>
            <a:miter lim="800000"/>
            <a:headEnd/>
            <a:tailEnd/>
          </a:ln>
        </p:spPr>
        <p:txBody>
          <a:bodyPr wrap="none" anchor="ctr">
            <a:spAutoFit/>
          </a:bodyPr>
          <a:lstStyle/>
          <a:p>
            <a:r>
              <a:rPr lang="en-US" sz="1200" b="0">
                <a:latin typeface="Arial" charset="0"/>
                <a:cs typeface="Times New Roman" pitchFamily="18" charset="0"/>
              </a:rPr>
              <a:t> </a:t>
            </a:r>
            <a:endParaRPr lang="en-US" sz="1800" b="0">
              <a:latin typeface="Arial" charset="0"/>
            </a:endParaRPr>
          </a:p>
        </p:txBody>
      </p:sp>
      <p:pic>
        <p:nvPicPr>
          <p:cNvPr id="36870" name="Picture 44"/>
          <p:cNvPicPr>
            <a:picLocks noChangeAspect="1" noChangeArrowheads="1"/>
          </p:cNvPicPr>
          <p:nvPr/>
        </p:nvPicPr>
        <p:blipFill>
          <a:blip r:embed="rId2" cstate="print"/>
          <a:srcRect/>
          <a:stretch>
            <a:fillRect/>
          </a:stretch>
        </p:blipFill>
        <p:spPr bwMode="auto">
          <a:xfrm>
            <a:off x="4876800" y="2590800"/>
            <a:ext cx="2895600" cy="3879850"/>
          </a:xfrm>
          <a:prstGeom prst="rect">
            <a:avLst/>
          </a:prstGeom>
          <a:noFill/>
          <a:ln w="9525">
            <a:noFill/>
            <a:miter lim="800000"/>
            <a:headEnd/>
            <a:tailEnd/>
          </a:ln>
        </p:spPr>
      </p:pic>
      <p:pic>
        <p:nvPicPr>
          <p:cNvPr id="36871" name="Picture 45"/>
          <p:cNvPicPr>
            <a:picLocks noChangeAspect="1" noChangeArrowheads="1"/>
          </p:cNvPicPr>
          <p:nvPr/>
        </p:nvPicPr>
        <p:blipFill>
          <a:blip r:embed="rId3" cstate="print"/>
          <a:srcRect/>
          <a:stretch>
            <a:fillRect/>
          </a:stretch>
        </p:blipFill>
        <p:spPr bwMode="auto">
          <a:xfrm>
            <a:off x="1143000" y="2667000"/>
            <a:ext cx="3200400" cy="3754438"/>
          </a:xfrm>
          <a:prstGeom prst="rect">
            <a:avLst/>
          </a:prstGeom>
          <a:noFill/>
          <a:ln w="9525">
            <a:noFill/>
            <a:miter lim="800000"/>
            <a:headEnd/>
            <a:tailEnd/>
          </a:ln>
        </p:spPr>
      </p:pic>
      <p:sp>
        <p:nvSpPr>
          <p:cNvPr id="8" name="Action Button: Home 7">
            <a:hlinkClick r:id="rId4" action="ppaction://hlinksldjump" highlightClick="1"/>
          </p:cNvPr>
          <p:cNvSpPr/>
          <p:nvPr/>
        </p:nvSpPr>
        <p:spPr bwMode="auto">
          <a:xfrm>
            <a:off x="8153400" y="5943600"/>
            <a:ext cx="640080" cy="640080"/>
          </a:xfrm>
          <a:prstGeom prst="actionButtonHome">
            <a:avLst/>
          </a:prstGeom>
          <a:solidFill>
            <a:schemeClr val="tx1">
              <a:lumMod val="50000"/>
              <a:lumOff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6C4CB67-DC3A-44D5-8448-9FAC205DA385}" type="slidenum">
              <a:rPr lang="en-US"/>
              <a:pPr>
                <a:defRPr/>
              </a:pPr>
              <a:t>4</a:t>
            </a:fld>
            <a:endParaRPr lang="en-US"/>
          </a:p>
        </p:txBody>
      </p:sp>
      <p:sp>
        <p:nvSpPr>
          <p:cNvPr id="5123" name="Rectangle 4"/>
          <p:cNvSpPr>
            <a:spLocks noGrp="1" noChangeArrowheads="1"/>
          </p:cNvSpPr>
          <p:nvPr>
            <p:ph type="title"/>
          </p:nvPr>
        </p:nvSpPr>
        <p:spPr>
          <a:xfrm>
            <a:off x="381000" y="228600"/>
            <a:ext cx="8229600" cy="579438"/>
          </a:xfrm>
          <a:solidFill>
            <a:srgbClr val="F5A80F"/>
          </a:solidFill>
          <a:ln w="38100">
            <a:solidFill>
              <a:schemeClr val="tx1"/>
            </a:solidFill>
          </a:ln>
        </p:spPr>
        <p:txBody>
          <a:bodyPr/>
          <a:lstStyle/>
          <a:p>
            <a:pPr eaLnBrk="1" hangingPunct="1"/>
            <a:r>
              <a:rPr lang="en-US" sz="3200" b="1" smtClean="0"/>
              <a:t>Material List</a:t>
            </a:r>
          </a:p>
        </p:txBody>
      </p:sp>
      <p:sp>
        <p:nvSpPr>
          <p:cNvPr id="6147" name="Rectangle 3"/>
          <p:cNvSpPr>
            <a:spLocks noGrp="1" noChangeArrowheads="1"/>
          </p:cNvSpPr>
          <p:nvPr>
            <p:ph type="body" sz="half" idx="1"/>
          </p:nvPr>
        </p:nvSpPr>
        <p:spPr>
          <a:xfrm>
            <a:off x="304800" y="914400"/>
            <a:ext cx="8686800" cy="5334000"/>
          </a:xfrm>
        </p:spPr>
        <p:txBody>
          <a:bodyPr/>
          <a:lstStyle/>
          <a:p>
            <a:pPr eaLnBrk="1" hangingPunct="1">
              <a:spcBef>
                <a:spcPts val="0"/>
              </a:spcBef>
              <a:buFont typeface="Wingdings" pitchFamily="2" charset="2"/>
              <a:buChar char="q"/>
              <a:defRPr/>
            </a:pPr>
            <a:r>
              <a:rPr lang="en-US" sz="2400" b="1" dirty="0" smtClean="0"/>
              <a:t>Puzzle in box B</a:t>
            </a:r>
          </a:p>
          <a:p>
            <a:pPr eaLnBrk="1" hangingPunct="1">
              <a:spcBef>
                <a:spcPts val="0"/>
              </a:spcBef>
              <a:buFont typeface="Wingdings" pitchFamily="2" charset="2"/>
              <a:buChar char="q"/>
              <a:defRPr/>
            </a:pPr>
            <a:r>
              <a:rPr lang="en-US" sz="2400" b="1" dirty="0" smtClean="0"/>
              <a:t>Molecular model building kit</a:t>
            </a:r>
          </a:p>
          <a:p>
            <a:pPr eaLnBrk="1" hangingPunct="1">
              <a:spcBef>
                <a:spcPts val="0"/>
              </a:spcBef>
              <a:buFont typeface="Wingdings" pitchFamily="2" charset="2"/>
              <a:buChar char="q"/>
              <a:defRPr/>
            </a:pPr>
            <a:r>
              <a:rPr lang="en-US" sz="2400" b="1" dirty="0" smtClean="0"/>
              <a:t>Expandable DNA model</a:t>
            </a:r>
          </a:p>
          <a:p>
            <a:pPr eaLnBrk="1" hangingPunct="1">
              <a:spcBef>
                <a:spcPts val="0"/>
              </a:spcBef>
              <a:buFont typeface="Wingdings" pitchFamily="2" charset="2"/>
              <a:buChar char="q"/>
              <a:defRPr/>
            </a:pPr>
            <a:r>
              <a:rPr lang="en-US" sz="2400" b="1" dirty="0" smtClean="0"/>
              <a:t>Blindfold</a:t>
            </a:r>
          </a:p>
          <a:p>
            <a:pPr eaLnBrk="1" hangingPunct="1">
              <a:spcBef>
                <a:spcPts val="0"/>
              </a:spcBef>
              <a:buFont typeface="Wingdings" pitchFamily="2" charset="2"/>
              <a:buChar char="q"/>
              <a:defRPr/>
            </a:pPr>
            <a:r>
              <a:rPr lang="en-US" sz="2400" b="1" dirty="0" smtClean="0"/>
              <a:t>2 boxes (F, M) of 6 thin red and 6 thin white chips</a:t>
            </a:r>
          </a:p>
          <a:p>
            <a:pPr eaLnBrk="1" hangingPunct="1">
              <a:spcBef>
                <a:spcPts val="0"/>
              </a:spcBef>
              <a:buFont typeface="Wingdings" pitchFamily="2" charset="2"/>
              <a:buChar char="q"/>
              <a:defRPr/>
            </a:pPr>
            <a:r>
              <a:rPr lang="en-US" sz="2400" b="1" dirty="0" smtClean="0"/>
              <a:t>2 boxes (IF, IM) each containing 3 thin red chips, 3 thick red chips, 3 thin white chips, 3 thick white chips</a:t>
            </a:r>
          </a:p>
          <a:p>
            <a:pPr eaLnBrk="1" hangingPunct="1">
              <a:spcBef>
                <a:spcPts val="0"/>
              </a:spcBef>
              <a:buFont typeface="Wingdings" pitchFamily="2" charset="2"/>
              <a:buChar char="q"/>
              <a:defRPr/>
            </a:pPr>
            <a:r>
              <a:rPr lang="en-US" sz="2400" b="1" dirty="0" smtClean="0"/>
              <a:t>1 box (GP) of 6 blue chips, 6, red chips and 6 white chips</a:t>
            </a:r>
          </a:p>
          <a:p>
            <a:pPr eaLnBrk="1" hangingPunct="1">
              <a:spcBef>
                <a:spcPts val="0"/>
              </a:spcBef>
              <a:buFont typeface="Wingdings" pitchFamily="2" charset="2"/>
              <a:buChar char="q"/>
              <a:defRPr/>
            </a:pPr>
            <a:r>
              <a:rPr lang="en-US" sz="2400" b="1" dirty="0" smtClean="0"/>
              <a:t>1 plastic </a:t>
            </a:r>
            <a:r>
              <a:rPr lang="en-US" sz="2400" b="1" dirty="0" err="1" smtClean="0"/>
              <a:t>petri</a:t>
            </a:r>
            <a:r>
              <a:rPr lang="en-US" sz="2400" b="1" dirty="0" smtClean="0"/>
              <a:t> dish (C)</a:t>
            </a:r>
          </a:p>
          <a:p>
            <a:pPr eaLnBrk="1" hangingPunct="1">
              <a:spcBef>
                <a:spcPts val="0"/>
              </a:spcBef>
              <a:buFont typeface="Wingdings" pitchFamily="2" charset="2"/>
              <a:buChar char="q"/>
              <a:defRPr/>
            </a:pPr>
            <a:r>
              <a:rPr lang="en-US" sz="2400" b="1" dirty="0" smtClean="0"/>
              <a:t>4 ears of corn:</a:t>
            </a:r>
          </a:p>
          <a:p>
            <a:pPr lvl="1" eaLnBrk="1" hangingPunct="1">
              <a:spcBef>
                <a:spcPts val="0"/>
              </a:spcBef>
              <a:buFont typeface="Wingdings" pitchFamily="2" charset="2"/>
              <a:buChar char="q"/>
              <a:defRPr/>
            </a:pPr>
            <a:r>
              <a:rPr lang="en-US" b="1" dirty="0" smtClean="0"/>
              <a:t> 2 parental ears (1 each of 2 different colors)</a:t>
            </a:r>
          </a:p>
          <a:p>
            <a:pPr lvl="1" eaLnBrk="1" hangingPunct="1">
              <a:spcBef>
                <a:spcPts val="0"/>
              </a:spcBef>
              <a:buFont typeface="Wingdings" pitchFamily="2" charset="2"/>
              <a:buChar char="q"/>
              <a:defRPr/>
            </a:pPr>
            <a:r>
              <a:rPr lang="en-US" b="1" dirty="0" smtClean="0"/>
              <a:t>1 F1 generation ear (with kernels all of a single color)</a:t>
            </a:r>
          </a:p>
          <a:p>
            <a:pPr lvl="1" eaLnBrk="1" hangingPunct="1">
              <a:spcBef>
                <a:spcPts val="0"/>
              </a:spcBef>
              <a:buFont typeface="Wingdings" pitchFamily="2" charset="2"/>
              <a:buChar char="q"/>
              <a:defRPr/>
            </a:pPr>
            <a:r>
              <a:rPr lang="en-US" b="1" dirty="0" smtClean="0"/>
              <a:t>1 F2 generation ear (with kernels of 2 colors)</a:t>
            </a:r>
          </a:p>
          <a:p>
            <a:pPr lvl="1" eaLnBrk="1" hangingPunct="1">
              <a:spcBef>
                <a:spcPts val="0"/>
              </a:spcBef>
              <a:buFont typeface="Wingdings" pitchFamily="2" charset="2"/>
              <a:buChar char="q"/>
              <a:defRPr/>
            </a:pPr>
            <a:r>
              <a:rPr lang="en-US" b="1" dirty="0" smtClean="0"/>
              <a:t>1 ear marked “Unknown Parentage”</a:t>
            </a:r>
          </a:p>
          <a:p>
            <a:pPr eaLnBrk="1" hangingPunct="1">
              <a:spcBef>
                <a:spcPts val="0"/>
              </a:spcBef>
              <a:buFont typeface="Wingdings" pitchFamily="2" charset="2"/>
              <a:buChar char="q"/>
              <a:defRPr/>
            </a:pPr>
            <a:endParaRPr lang="en-US" sz="2000" b="1" dirty="0" smtClean="0"/>
          </a:p>
          <a:p>
            <a:pPr eaLnBrk="1" hangingPunct="1">
              <a:lnSpc>
                <a:spcPct val="80000"/>
              </a:lnSpc>
              <a:buFont typeface="Wingdings" pitchFamily="2" charset="2"/>
              <a:buChar char="q"/>
              <a:defRPr/>
            </a:pPr>
            <a:endParaRPr lang="en-US" sz="2000" b="1" dirty="0" smtClean="0">
              <a:latin typeface="+mj-lt"/>
            </a:endParaRPr>
          </a:p>
          <a:p>
            <a:pPr eaLnBrk="1" hangingPunct="1">
              <a:lnSpc>
                <a:spcPct val="80000"/>
              </a:lnSpc>
              <a:buFont typeface="Wingdings" pitchFamily="2" charset="2"/>
              <a:buChar char="q"/>
              <a:defRPr/>
            </a:pPr>
            <a:endParaRPr lang="en-US" sz="2000" b="1" dirty="0" smtClean="0">
              <a:latin typeface="+mj-lt"/>
            </a:endParaRPr>
          </a:p>
        </p:txBody>
      </p:sp>
      <p:sp>
        <p:nvSpPr>
          <p:cNvPr id="6150" name="AutoShape 6">
            <a:hlinkClick r:id="rId2" action="ppaction://hlinksldjump" highlightClick="1"/>
          </p:cNvPr>
          <p:cNvSpPr>
            <a:spLocks noChangeArrowheads="1"/>
          </p:cNvSpPr>
          <p:nvPr/>
        </p:nvSpPr>
        <p:spPr bwMode="auto">
          <a:xfrm>
            <a:off x="8153400" y="6019800"/>
            <a:ext cx="639763" cy="639763"/>
          </a:xfrm>
          <a:prstGeom prst="actionButtonHome">
            <a:avLst/>
          </a:prstGeom>
          <a:solidFill>
            <a:schemeClr val="bg1">
              <a:lumMod val="50000"/>
            </a:schemeClr>
          </a:solidFill>
          <a:ln w="9525">
            <a:solidFill>
              <a:schemeClr val="tx1"/>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405DF03-D013-46EA-B340-38D087BA92F8}" type="slidenum">
              <a:rPr lang="en-US"/>
              <a:pPr>
                <a:defRPr/>
              </a:pPr>
              <a:t>40</a:t>
            </a:fld>
            <a:endParaRPr lang="en-US"/>
          </a:p>
        </p:txBody>
      </p:sp>
      <p:sp>
        <p:nvSpPr>
          <p:cNvPr id="37891"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0" y="838200"/>
            <a:ext cx="9144000" cy="4343400"/>
          </a:xfrm>
        </p:spPr>
        <p:txBody>
          <a:bodyPr/>
          <a:lstStyle/>
          <a:p>
            <a:pPr eaLnBrk="1" hangingPunct="1">
              <a:lnSpc>
                <a:spcPct val="80000"/>
              </a:lnSpc>
              <a:buFont typeface="Wingdings" pitchFamily="2" charset="2"/>
              <a:buChar char="q"/>
              <a:defRPr/>
            </a:pPr>
            <a:r>
              <a:rPr lang="en-US" sz="2400" dirty="0" smtClean="0"/>
              <a:t>To every experiment there corresponds a set of possible outcomes, called the </a:t>
            </a:r>
            <a:r>
              <a:rPr lang="en-US" sz="2400" b="1" dirty="0" smtClean="0"/>
              <a:t>sample space</a:t>
            </a:r>
            <a:r>
              <a:rPr lang="en-US" sz="2400" dirty="0" smtClean="0"/>
              <a:t> of the experiment.   We will denote the sample space of an experiment by the letter </a:t>
            </a:r>
            <a:r>
              <a:rPr lang="en-US" sz="2400" b="1" i="1" dirty="0" smtClean="0"/>
              <a:t>S</a:t>
            </a:r>
            <a:r>
              <a:rPr lang="en-US" sz="2400" dirty="0" smtClean="0"/>
              <a:t>.  In our case, the experiment of interest is sexual reproduction.  The sample space of this experiment is the set of all allele combinations that the resulting offspring could have.</a:t>
            </a:r>
          </a:p>
          <a:p>
            <a:pPr eaLnBrk="1" hangingPunct="1">
              <a:lnSpc>
                <a:spcPct val="80000"/>
              </a:lnSpc>
              <a:buFont typeface="Wingdings" pitchFamily="2" charset="2"/>
              <a:buChar char="q"/>
              <a:defRPr/>
            </a:pPr>
            <a:endParaRPr lang="en-US" sz="2400" dirty="0" smtClean="0"/>
          </a:p>
          <a:p>
            <a:pPr>
              <a:buFontTx/>
              <a:buNone/>
              <a:defRPr/>
            </a:pPr>
            <a:r>
              <a:rPr lang="en-US" sz="2400" b="1" dirty="0" smtClean="0"/>
              <a:t>Q1.  </a:t>
            </a:r>
            <a:r>
              <a:rPr lang="en-US" sz="2400" dirty="0" smtClean="0"/>
              <a:t>Suppose that a man and a woman with genotypes Bb and  BB reproduce.  What is the sample space of this experiment?</a:t>
            </a:r>
          </a:p>
          <a:p>
            <a:pPr algn="ctr">
              <a:buFontTx/>
              <a:buNone/>
              <a:defRPr/>
            </a:pPr>
            <a:r>
              <a:rPr lang="en-US" sz="2400" b="1" dirty="0" smtClean="0">
                <a:solidFill>
                  <a:srgbClr val="C64EA4"/>
                </a:solidFill>
              </a:rPr>
              <a:t>Click for the answer!</a:t>
            </a:r>
          </a:p>
          <a:p>
            <a:pPr algn="ctr">
              <a:buFontTx/>
              <a:buNone/>
              <a:defRPr/>
            </a:pPr>
            <a:endParaRPr lang="en-US" sz="2400" b="1" dirty="0" smtClean="0">
              <a:solidFill>
                <a:srgbClr val="C64EA4"/>
              </a:solidFill>
            </a:endParaRPr>
          </a:p>
          <a:p>
            <a:pPr>
              <a:buFont typeface="Wingdings" pitchFamily="2" charset="2"/>
              <a:buChar char="q"/>
              <a:defRPr/>
            </a:pPr>
            <a:r>
              <a:rPr lang="en-US" sz="2400" b="1" dirty="0" smtClean="0"/>
              <a:t>The sample space of this experiment is {BB, Bb}, as these are the only two offspring genotypes that the parents with the given genotypes could produce.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405DF03-D013-46EA-B340-38D087BA92F8}" type="slidenum">
              <a:rPr lang="en-US"/>
              <a:pPr>
                <a:defRPr/>
              </a:pPr>
              <a:t>41</a:t>
            </a:fld>
            <a:endParaRPr lang="en-US"/>
          </a:p>
        </p:txBody>
      </p:sp>
      <p:sp>
        <p:nvSpPr>
          <p:cNvPr id="37891"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0" y="838200"/>
            <a:ext cx="9144000" cy="4343400"/>
          </a:xfrm>
        </p:spPr>
        <p:txBody>
          <a:bodyPr/>
          <a:lstStyle/>
          <a:p>
            <a:pPr>
              <a:buFontTx/>
              <a:buNone/>
              <a:defRPr/>
            </a:pPr>
            <a:r>
              <a:rPr lang="en-US" sz="2400" b="1" dirty="0" smtClean="0"/>
              <a:t>Q2.  </a:t>
            </a:r>
            <a:r>
              <a:rPr lang="en-US" sz="2400" dirty="0" smtClean="0"/>
              <a:t>Suppose that a six sided die is rolled.  What is the sample space of this experiment?</a:t>
            </a:r>
          </a:p>
          <a:p>
            <a:pPr algn="ctr">
              <a:buFontTx/>
              <a:buNone/>
              <a:defRPr/>
            </a:pPr>
            <a:r>
              <a:rPr lang="en-US" sz="2400" b="1" dirty="0" smtClean="0">
                <a:solidFill>
                  <a:srgbClr val="C64EA4"/>
                </a:solidFill>
              </a:rPr>
              <a:t>Click for the answer!</a:t>
            </a:r>
          </a:p>
          <a:p>
            <a:pPr algn="ctr">
              <a:buFontTx/>
              <a:buNone/>
              <a:defRPr/>
            </a:pPr>
            <a:endParaRPr lang="en-US" sz="2400" b="1" dirty="0" smtClean="0">
              <a:solidFill>
                <a:srgbClr val="C64EA4"/>
              </a:solidFill>
            </a:endParaRPr>
          </a:p>
          <a:p>
            <a:pPr>
              <a:buFont typeface="Wingdings" pitchFamily="2" charset="2"/>
              <a:buChar char="q"/>
              <a:defRPr/>
            </a:pPr>
            <a:r>
              <a:rPr lang="en-US" sz="2400" b="1" dirty="0" smtClean="0"/>
              <a:t>The sample space of this experiment is {1, 2, 3, 4, 5, 6}, as those are all possible results that could be rolled on the die.</a:t>
            </a:r>
            <a:r>
              <a:rPr lang="en-US" sz="2400" dirty="0" smtClean="0"/>
              <a:t>   </a:t>
            </a:r>
          </a:p>
          <a:p>
            <a:pPr eaLnBrk="1" hangingPunct="1">
              <a:lnSpc>
                <a:spcPct val="80000"/>
              </a:lnSpc>
              <a:buFont typeface="Wingdings" pitchFamily="2" charset="2"/>
              <a:buChar char="q"/>
              <a:defRPr/>
            </a:pPr>
            <a:endParaRPr lang="en-US" sz="20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8FFE7A4-9F6C-4886-B401-CDA9C54B11E9}" type="slidenum">
              <a:rPr lang="en-US"/>
              <a:pPr>
                <a:defRPr/>
              </a:pPr>
              <a:t>42</a:t>
            </a:fld>
            <a:endParaRPr lang="en-US"/>
          </a:p>
        </p:txBody>
      </p:sp>
      <p:sp>
        <p:nvSpPr>
          <p:cNvPr id="3891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0" y="609600"/>
            <a:ext cx="9144000" cy="4343400"/>
          </a:xfrm>
        </p:spPr>
        <p:txBody>
          <a:bodyPr/>
          <a:lstStyle/>
          <a:p>
            <a:pPr marL="457200" indent="-457200">
              <a:buFont typeface="Wingdings" pitchFamily="2" charset="2"/>
              <a:buChar char="q"/>
              <a:defRPr/>
            </a:pPr>
            <a:r>
              <a:rPr lang="en-US" sz="2400" dirty="0" smtClean="0"/>
              <a:t>When the experiment of interest is sexual reproduction, we may use a special table called a </a:t>
            </a:r>
            <a:r>
              <a:rPr lang="en-US" sz="2400" b="1" dirty="0" err="1" smtClean="0"/>
              <a:t>Punnett</a:t>
            </a:r>
            <a:r>
              <a:rPr lang="en-US" sz="2400" b="1" dirty="0" smtClean="0"/>
              <a:t> square</a:t>
            </a:r>
            <a:r>
              <a:rPr lang="en-US" sz="2400" dirty="0" smtClean="0"/>
              <a:t> to find the sample space.  </a:t>
            </a:r>
          </a:p>
          <a:p>
            <a:pPr marL="457200" indent="-457200">
              <a:buFont typeface="Wingdings" pitchFamily="2" charset="2"/>
              <a:buChar char="q"/>
              <a:defRPr/>
            </a:pPr>
            <a:r>
              <a:rPr lang="en-US" sz="2400" dirty="0" smtClean="0"/>
              <a:t>To construct a </a:t>
            </a:r>
            <a:r>
              <a:rPr lang="en-US" sz="2400" dirty="0" err="1" smtClean="0"/>
              <a:t>Punnett</a:t>
            </a:r>
            <a:r>
              <a:rPr lang="en-US" sz="2400" dirty="0" smtClean="0"/>
              <a:t> square, draw a two-by-two table.  </a:t>
            </a:r>
          </a:p>
          <a:p>
            <a:pPr marL="457200" indent="-457200">
              <a:buFont typeface="Wingdings" pitchFamily="2" charset="2"/>
              <a:buChar char="q"/>
              <a:defRPr/>
            </a:pPr>
            <a:r>
              <a:rPr lang="en-US" sz="2400" dirty="0" smtClean="0"/>
              <a:t>Label the columns of the table with the father’s alleles, and the rows of the table with the mother’s alleles.  </a:t>
            </a:r>
          </a:p>
          <a:p>
            <a:pPr marL="457200" indent="-457200">
              <a:buFont typeface="Wingdings" pitchFamily="2" charset="2"/>
              <a:buChar char="q"/>
              <a:defRPr/>
            </a:pPr>
            <a:r>
              <a:rPr lang="en-US" sz="2400" dirty="0" smtClean="0"/>
              <a:t>In each cell, record the allele at the beginning of the cell’s row and the allele at the top of the cell’s column.  </a:t>
            </a:r>
          </a:p>
          <a:p>
            <a:pPr marL="457200" indent="-457200">
              <a:buFont typeface="Wingdings" pitchFamily="2" charset="2"/>
              <a:buChar char="q"/>
              <a:defRPr/>
            </a:pPr>
            <a:r>
              <a:rPr lang="en-US" sz="2400" dirty="0" smtClean="0"/>
              <a:t>For example if a man with genotype  </a:t>
            </a:r>
            <a:r>
              <a:rPr lang="en-US" sz="2400" b="1" i="1" dirty="0" smtClean="0"/>
              <a:t>Bb</a:t>
            </a:r>
            <a:r>
              <a:rPr lang="en-US" sz="2400" dirty="0" smtClean="0"/>
              <a:t> and a woman with genotype  </a:t>
            </a:r>
            <a:r>
              <a:rPr lang="en-US" sz="2400" b="1" i="1" dirty="0" smtClean="0"/>
              <a:t>Bb</a:t>
            </a:r>
            <a:r>
              <a:rPr lang="en-US" sz="2400" dirty="0" smtClean="0"/>
              <a:t> reproduce, then the corresponding </a:t>
            </a:r>
            <a:r>
              <a:rPr lang="en-US" sz="2400" dirty="0" err="1" smtClean="0"/>
              <a:t>Punnett</a:t>
            </a:r>
            <a:r>
              <a:rPr lang="en-US" sz="2400" dirty="0" smtClean="0"/>
              <a:t> square is the one pictured below.</a:t>
            </a:r>
          </a:p>
          <a:p>
            <a:pPr marL="457200" indent="-457200">
              <a:buFont typeface="Wingdings" pitchFamily="2" charset="2"/>
              <a:buChar char="q"/>
              <a:defRPr/>
            </a:pPr>
            <a:endParaRPr lang="en-US" sz="1800" dirty="0" smtClean="0"/>
          </a:p>
          <a:p>
            <a:pPr marL="457200" indent="-457200">
              <a:buFont typeface="Wingdings" pitchFamily="2" charset="2"/>
              <a:buChar char="q"/>
              <a:defRPr/>
            </a:pPr>
            <a:endParaRPr lang="en-US" sz="1800" dirty="0" smtClean="0"/>
          </a:p>
          <a:p>
            <a:pPr marL="457200" indent="-457200">
              <a:buFont typeface="Wingdings" pitchFamily="2" charset="2"/>
              <a:buChar char="q"/>
              <a:defRPr/>
            </a:pPr>
            <a:endParaRPr lang="en-US" sz="1800" dirty="0" smtClean="0"/>
          </a:p>
          <a:p>
            <a:pPr marL="457200" indent="-457200">
              <a:buFont typeface="Wingdings" pitchFamily="2" charset="2"/>
              <a:buChar char="q"/>
              <a:defRPr/>
            </a:pPr>
            <a:endParaRPr lang="en-US" sz="1800" dirty="0" smtClean="0"/>
          </a:p>
          <a:p>
            <a:pPr marL="457200" indent="-457200">
              <a:buFont typeface="Wingdings" pitchFamily="2" charset="2"/>
              <a:buChar char="q"/>
              <a:defRPr/>
            </a:pPr>
            <a:endParaRPr lang="en-US" sz="1800" dirty="0" smtClean="0"/>
          </a:p>
          <a:p>
            <a:pPr eaLnBrk="1" hangingPunct="1">
              <a:lnSpc>
                <a:spcPct val="80000"/>
              </a:lnSpc>
              <a:buFont typeface="Wingdings" pitchFamily="2" charset="2"/>
              <a:buChar char="q"/>
              <a:defRPr/>
            </a:pPr>
            <a:endParaRPr lang="en-US" sz="1800" b="1" dirty="0" smtClean="0">
              <a:latin typeface="+mj-lt"/>
            </a:endParaRPr>
          </a:p>
          <a:p>
            <a:pPr eaLnBrk="1" hangingPunct="1">
              <a:lnSpc>
                <a:spcPct val="80000"/>
              </a:lnSpc>
              <a:buFont typeface="Wingdings" pitchFamily="2" charset="2"/>
              <a:buChar char="q"/>
              <a:defRPr/>
            </a:pPr>
            <a:endParaRPr lang="en-US" sz="1800" b="1" dirty="0" smtClean="0">
              <a:latin typeface="+mj-lt"/>
            </a:endParaRPr>
          </a:p>
        </p:txBody>
      </p:sp>
      <p:graphicFrame>
        <p:nvGraphicFramePr>
          <p:cNvPr id="6" name="Table 5"/>
          <p:cNvGraphicFramePr>
            <a:graphicFrameLocks noGrp="1"/>
          </p:cNvGraphicFramePr>
          <p:nvPr/>
        </p:nvGraphicFramePr>
        <p:xfrm>
          <a:off x="2590800" y="5105400"/>
          <a:ext cx="3962400" cy="1371600"/>
        </p:xfrm>
        <a:graphic>
          <a:graphicData uri="http://schemas.openxmlformats.org/drawingml/2006/table">
            <a:tbl>
              <a:tblPr firstRow="1" bandRow="1">
                <a:tableStyleId>{5C22544A-7EE6-4342-B048-85BDC9FD1C3A}</a:tableStyleId>
              </a:tblPr>
              <a:tblGrid>
                <a:gridCol w="1651000"/>
                <a:gridCol w="1073150"/>
                <a:gridCol w="1238250"/>
              </a:tblGrid>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dirty="0" err="1"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style.rotation</p:attrName>
                                        </p:attrNameLst>
                                      </p:cBhvr>
                                      <p:tavLst>
                                        <p:tav tm="0">
                                          <p:val>
                                            <p:fltVal val="720"/>
                                          </p:val>
                                        </p:tav>
                                        <p:tav tm="100000">
                                          <p:val>
                                            <p:fltVal val="0"/>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8FFE7A4-9F6C-4886-B401-CDA9C54B11E9}" type="slidenum">
              <a:rPr lang="en-US"/>
              <a:pPr>
                <a:defRPr/>
              </a:pPr>
              <a:t>43</a:t>
            </a:fld>
            <a:endParaRPr lang="en-US"/>
          </a:p>
        </p:txBody>
      </p:sp>
      <p:sp>
        <p:nvSpPr>
          <p:cNvPr id="3891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0" y="3124200"/>
            <a:ext cx="9144000" cy="3505200"/>
          </a:xfrm>
        </p:spPr>
        <p:txBody>
          <a:bodyPr/>
          <a:lstStyle/>
          <a:p>
            <a:pPr marL="457200" indent="-457200">
              <a:buFont typeface="Wingdings" pitchFamily="2" charset="2"/>
              <a:buChar char="q"/>
              <a:defRPr/>
            </a:pPr>
            <a:r>
              <a:rPr lang="en-US" sz="2400" dirty="0" smtClean="0"/>
              <a:t>Note that the genotype  </a:t>
            </a:r>
            <a:r>
              <a:rPr lang="en-US" sz="2400" b="1" i="1" dirty="0" smtClean="0"/>
              <a:t>Bb</a:t>
            </a:r>
            <a:r>
              <a:rPr lang="en-US" sz="2400" dirty="0" smtClean="0"/>
              <a:t> appears twice in the </a:t>
            </a:r>
            <a:r>
              <a:rPr lang="en-US" sz="2400" dirty="0" err="1" smtClean="0"/>
              <a:t>Punnett</a:t>
            </a:r>
            <a:r>
              <a:rPr lang="en-US" sz="2400" dirty="0" smtClean="0"/>
              <a:t> square from the example above.  This is because there are two ways for these parents to produce such an offspring:  The offspring will have genotype  </a:t>
            </a:r>
            <a:r>
              <a:rPr lang="en-US" sz="2400" b="1" i="1" dirty="0" smtClean="0"/>
              <a:t>Bb </a:t>
            </a:r>
            <a:r>
              <a:rPr lang="en-US" sz="2400" dirty="0" smtClean="0"/>
              <a:t>if the father contributes a </a:t>
            </a:r>
            <a:r>
              <a:rPr lang="en-US" sz="2400" b="1" i="1" dirty="0" smtClean="0"/>
              <a:t>B</a:t>
            </a:r>
            <a:r>
              <a:rPr lang="en-US" sz="2400" dirty="0" smtClean="0"/>
              <a:t> allele and the mother contributes a </a:t>
            </a:r>
            <a:r>
              <a:rPr lang="en-US" sz="2400" b="1" i="1" dirty="0" smtClean="0"/>
              <a:t>b</a:t>
            </a:r>
            <a:r>
              <a:rPr lang="en-US" sz="2400" dirty="0" smtClean="0"/>
              <a:t> allele, or if the father contributes a  </a:t>
            </a:r>
            <a:r>
              <a:rPr lang="en-US" sz="2400" b="1" i="1" dirty="0" smtClean="0"/>
              <a:t>b </a:t>
            </a:r>
            <a:r>
              <a:rPr lang="en-US" sz="2400" dirty="0" smtClean="0"/>
              <a:t>allele and the mother contributes a  </a:t>
            </a:r>
            <a:r>
              <a:rPr lang="en-US" sz="2400" b="1" i="1" dirty="0" smtClean="0"/>
              <a:t>B </a:t>
            </a:r>
            <a:r>
              <a:rPr lang="en-US" sz="2400" dirty="0" smtClean="0"/>
              <a:t>allele. (Whether written as </a:t>
            </a:r>
            <a:r>
              <a:rPr lang="en-US" sz="2400" b="1" i="1" dirty="0" smtClean="0"/>
              <a:t>Bb</a:t>
            </a:r>
            <a:r>
              <a:rPr lang="en-US" sz="2400" dirty="0" smtClean="0"/>
              <a:t> or </a:t>
            </a:r>
            <a:r>
              <a:rPr lang="en-US" sz="2400" b="1" i="1" dirty="0" err="1" smtClean="0"/>
              <a:t>bB</a:t>
            </a:r>
            <a:r>
              <a:rPr lang="en-US" sz="2400" dirty="0" smtClean="0"/>
              <a:t>, the genotype is the same, as both situations reflect an offspring possessing one each of two different alleles!)</a:t>
            </a:r>
          </a:p>
          <a:p>
            <a:pPr marL="457200" indent="-457200">
              <a:buFont typeface="Wingdings" pitchFamily="2" charset="2"/>
              <a:buChar char="q"/>
              <a:defRPr/>
            </a:pPr>
            <a:endParaRPr lang="en-US" sz="1800" dirty="0" smtClean="0"/>
          </a:p>
          <a:p>
            <a:pPr eaLnBrk="1" hangingPunct="1">
              <a:lnSpc>
                <a:spcPct val="80000"/>
              </a:lnSpc>
              <a:buFont typeface="Wingdings" pitchFamily="2" charset="2"/>
              <a:buChar char="q"/>
              <a:defRPr/>
            </a:pPr>
            <a:endParaRPr lang="en-US" sz="1800" b="1" dirty="0" smtClean="0">
              <a:latin typeface="+mj-lt"/>
            </a:endParaRPr>
          </a:p>
          <a:p>
            <a:pPr eaLnBrk="1" hangingPunct="1">
              <a:lnSpc>
                <a:spcPct val="80000"/>
              </a:lnSpc>
              <a:buFont typeface="Wingdings" pitchFamily="2" charset="2"/>
              <a:buChar char="q"/>
              <a:defRPr/>
            </a:pPr>
            <a:endParaRPr lang="en-US" sz="1800" b="1" dirty="0" smtClean="0">
              <a:latin typeface="+mj-lt"/>
            </a:endParaRPr>
          </a:p>
        </p:txBody>
      </p:sp>
      <p:graphicFrame>
        <p:nvGraphicFramePr>
          <p:cNvPr id="6" name="Table 5"/>
          <p:cNvGraphicFramePr>
            <a:graphicFrameLocks noGrp="1"/>
          </p:cNvGraphicFramePr>
          <p:nvPr/>
        </p:nvGraphicFramePr>
        <p:xfrm>
          <a:off x="2362200" y="1143000"/>
          <a:ext cx="3962400" cy="1554480"/>
        </p:xfrm>
        <a:graphic>
          <a:graphicData uri="http://schemas.openxmlformats.org/drawingml/2006/table">
            <a:tbl>
              <a:tblPr firstRow="1" bandRow="1">
                <a:tableStyleId>{5C22544A-7EE6-4342-B048-85BDC9FD1C3A}</a:tableStyleId>
              </a:tblPr>
              <a:tblGrid>
                <a:gridCol w="1651000"/>
                <a:gridCol w="1073150"/>
                <a:gridCol w="1238250"/>
              </a:tblGrid>
              <a:tr h="370840">
                <a:tc>
                  <a:txBody>
                    <a:bodyPr/>
                    <a:lstStyle/>
                    <a:p>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solidFill>
                            <a:schemeClr val="tx1"/>
                          </a:solidFill>
                        </a:rPr>
                        <a:t>B</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solidFill>
                            <a:schemeClr val="tx1"/>
                          </a:solidFill>
                        </a:rPr>
                        <a:t>b</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r"/>
                      <a:r>
                        <a:rPr lang="en-US" sz="2800" b="1" dirty="0" smtClean="0"/>
                        <a:t>B</a:t>
                      </a:r>
                      <a:endParaRPr lang="en-US" sz="28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800" dirty="0" smtClean="0"/>
                        <a:t>BB</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t>Bb</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2800" b="1" dirty="0" smtClean="0"/>
                        <a:t>b</a:t>
                      </a:r>
                      <a:endParaRPr lang="en-US" sz="28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800" dirty="0" err="1" smtClean="0"/>
                        <a:t>bB</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t>bb</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F69178A-BCF7-4D25-AE6C-5B0FD06DC22D}" type="slidenum">
              <a:rPr lang="en-US"/>
              <a:pPr>
                <a:defRPr/>
              </a:pPr>
              <a:t>44</a:t>
            </a:fld>
            <a:endParaRPr lang="en-US"/>
          </a:p>
        </p:txBody>
      </p:sp>
      <p:sp>
        <p:nvSpPr>
          <p:cNvPr id="39939"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0" y="762000"/>
            <a:ext cx="9144000" cy="4343400"/>
          </a:xfrm>
        </p:spPr>
        <p:txBody>
          <a:bodyPr/>
          <a:lstStyle/>
          <a:p>
            <a:pPr>
              <a:buFontTx/>
              <a:buNone/>
              <a:defRPr/>
            </a:pPr>
            <a:r>
              <a:rPr lang="en-US" sz="2400" b="1" dirty="0" smtClean="0"/>
              <a:t>Q3. </a:t>
            </a:r>
            <a:r>
              <a:rPr lang="en-US" sz="2400" dirty="0" smtClean="0"/>
              <a:t>Draw the </a:t>
            </a:r>
            <a:r>
              <a:rPr lang="en-US" sz="2400" dirty="0" err="1" smtClean="0"/>
              <a:t>Punnett</a:t>
            </a:r>
            <a:r>
              <a:rPr lang="en-US" sz="2400" dirty="0" smtClean="0"/>
              <a:t> square for the experiment from question </a:t>
            </a:r>
            <a:r>
              <a:rPr lang="en-US" sz="2400" b="1" dirty="0" smtClean="0"/>
              <a:t>Q1 </a:t>
            </a:r>
            <a:r>
              <a:rPr lang="en-US" sz="2400" dirty="0" smtClean="0"/>
              <a:t>(Parent genotypes are </a:t>
            </a:r>
            <a:r>
              <a:rPr lang="en-US" sz="2400" b="1" i="1" dirty="0" smtClean="0"/>
              <a:t>BB </a:t>
            </a:r>
            <a:r>
              <a:rPr lang="en-US" sz="2400" dirty="0" smtClean="0"/>
              <a:t>and </a:t>
            </a:r>
            <a:r>
              <a:rPr lang="en-US" sz="2400" b="1" i="1" dirty="0" smtClean="0"/>
              <a:t>Bb</a:t>
            </a:r>
            <a:r>
              <a:rPr lang="en-US" sz="2400" dirty="0" smtClean="0"/>
              <a:t>).  </a:t>
            </a:r>
            <a:r>
              <a:rPr lang="en-US" sz="2400" b="1" dirty="0" smtClean="0">
                <a:solidFill>
                  <a:srgbClr val="C64EA4"/>
                </a:solidFill>
              </a:rPr>
              <a:t>Click for the answer!</a:t>
            </a:r>
          </a:p>
          <a:p>
            <a:pPr>
              <a:buFontTx/>
              <a:buNone/>
              <a:defRPr/>
            </a:pPr>
            <a:endParaRPr lang="en-US" sz="2400" b="1" dirty="0" smtClean="0"/>
          </a:p>
          <a:p>
            <a:pPr>
              <a:buFontTx/>
              <a:buNone/>
              <a:defRPr/>
            </a:pPr>
            <a:endParaRPr lang="en-US" sz="2400" b="1" dirty="0" smtClean="0"/>
          </a:p>
          <a:p>
            <a:pPr>
              <a:buFontTx/>
              <a:buNone/>
              <a:defRPr/>
            </a:pPr>
            <a:endParaRPr lang="en-US" sz="2400" b="1" dirty="0" smtClean="0"/>
          </a:p>
          <a:p>
            <a:pPr>
              <a:buFontTx/>
              <a:buNone/>
              <a:defRPr/>
            </a:pPr>
            <a:endParaRPr lang="en-US" sz="2400" b="1" dirty="0" smtClean="0"/>
          </a:p>
          <a:p>
            <a:pPr>
              <a:buFontTx/>
              <a:buNone/>
              <a:defRPr/>
            </a:pPr>
            <a:r>
              <a:rPr lang="en-US" sz="2400" b="1" dirty="0" smtClean="0"/>
              <a:t>The </a:t>
            </a:r>
            <a:r>
              <a:rPr lang="en-US" sz="2400" b="1" dirty="0" err="1" smtClean="0"/>
              <a:t>Punnett</a:t>
            </a:r>
            <a:r>
              <a:rPr lang="en-US" sz="2400" b="1" dirty="0" smtClean="0"/>
              <a:t> square shows all of the genotypes that the offspring may have (the sample space) </a:t>
            </a:r>
            <a:r>
              <a:rPr lang="en-US" sz="2400" b="1" i="1" dirty="0" smtClean="0"/>
              <a:t>and</a:t>
            </a:r>
            <a:r>
              <a:rPr lang="en-US" sz="2400" b="1" dirty="0" smtClean="0"/>
              <a:t> the number of ways that each genotype can be produced. </a:t>
            </a:r>
            <a:endParaRPr lang="en-US" sz="2400" dirty="0" smtClean="0"/>
          </a:p>
          <a:p>
            <a:pPr>
              <a:buFontTx/>
              <a:buNone/>
              <a:defRPr/>
            </a:pPr>
            <a:r>
              <a:rPr lang="en-US" sz="2400" b="1" dirty="0" smtClean="0"/>
              <a:t>   Q4. </a:t>
            </a:r>
            <a:r>
              <a:rPr lang="en-US" sz="2400" dirty="0" smtClean="0"/>
              <a:t>Use your </a:t>
            </a:r>
            <a:r>
              <a:rPr lang="en-US" sz="2400" dirty="0" err="1" smtClean="0"/>
              <a:t>Punnett</a:t>
            </a:r>
            <a:r>
              <a:rPr lang="en-US" sz="2400" dirty="0" smtClean="0"/>
              <a:t> square to find the number of ways that each of the offspring genotypes from question </a:t>
            </a:r>
            <a:r>
              <a:rPr lang="en-US" sz="2400" b="1" dirty="0" smtClean="0"/>
              <a:t>Q1 </a:t>
            </a:r>
            <a:r>
              <a:rPr lang="en-US" sz="2400" dirty="0" smtClean="0"/>
              <a:t>can be produced.  </a:t>
            </a:r>
            <a:r>
              <a:rPr lang="en-US" sz="2400" b="1" dirty="0" smtClean="0">
                <a:solidFill>
                  <a:srgbClr val="C64EA4"/>
                </a:solidFill>
              </a:rPr>
              <a:t>Click for the answer!</a:t>
            </a:r>
          </a:p>
          <a:p>
            <a:pPr>
              <a:buFontTx/>
              <a:buNone/>
              <a:defRPr/>
            </a:pPr>
            <a:r>
              <a:rPr lang="en-US" sz="2400" b="1" dirty="0" smtClean="0"/>
              <a:t>In this scenario, the offspring genotype </a:t>
            </a:r>
            <a:r>
              <a:rPr lang="en-US" sz="2400" b="1" i="1" dirty="0" smtClean="0"/>
              <a:t>BB </a:t>
            </a:r>
            <a:r>
              <a:rPr lang="en-US" sz="2400" b="1" dirty="0" smtClean="0"/>
              <a:t>can be produced two ways, and the offspring genotype </a:t>
            </a:r>
            <a:r>
              <a:rPr lang="en-US" sz="2400" b="1" i="1" dirty="0" smtClean="0"/>
              <a:t>Bb</a:t>
            </a:r>
            <a:r>
              <a:rPr lang="en-US" sz="2400" b="1" dirty="0" smtClean="0"/>
              <a:t> can be produced in two ways in this cross.</a:t>
            </a:r>
          </a:p>
          <a:p>
            <a:pPr>
              <a:buFontTx/>
              <a:buNone/>
              <a:defRPr/>
            </a:pPr>
            <a:endParaRPr lang="en-US" sz="2000" dirty="0" smtClean="0"/>
          </a:p>
          <a:p>
            <a:pPr eaLnBrk="1" hangingPunct="1">
              <a:lnSpc>
                <a:spcPct val="80000"/>
              </a:lnSpc>
              <a:buFont typeface="Wingdings" pitchFamily="2" charset="2"/>
              <a:buChar char="q"/>
              <a:defRPr/>
            </a:pPr>
            <a:endParaRPr lang="en-US" sz="2000" b="1" dirty="0" smtClean="0">
              <a:latin typeface="+mj-lt"/>
            </a:endParaRPr>
          </a:p>
          <a:p>
            <a:pPr eaLnBrk="1" hangingPunct="1">
              <a:lnSpc>
                <a:spcPct val="80000"/>
              </a:lnSpc>
              <a:buFont typeface="Wingdings" pitchFamily="2" charset="2"/>
              <a:buChar char="q"/>
              <a:defRPr/>
            </a:pPr>
            <a:endParaRPr lang="en-US" sz="2000" b="1" dirty="0" smtClean="0">
              <a:latin typeface="+mj-lt"/>
            </a:endParaRPr>
          </a:p>
        </p:txBody>
      </p:sp>
      <p:graphicFrame>
        <p:nvGraphicFramePr>
          <p:cNvPr id="6" name="Table 5"/>
          <p:cNvGraphicFramePr>
            <a:graphicFrameLocks noGrp="1"/>
          </p:cNvGraphicFramePr>
          <p:nvPr/>
        </p:nvGraphicFramePr>
        <p:xfrm>
          <a:off x="2209800" y="1676400"/>
          <a:ext cx="3962400" cy="1371600"/>
        </p:xfrm>
        <a:graphic>
          <a:graphicData uri="http://schemas.openxmlformats.org/drawingml/2006/table">
            <a:tbl>
              <a:tblPr firstRow="1" bandRow="1">
                <a:tableStyleId>{5C22544A-7EE6-4342-B048-85BDC9FD1C3A}</a:tableStyleId>
              </a:tblPr>
              <a:tblGrid>
                <a:gridCol w="1651000"/>
                <a:gridCol w="1073150"/>
                <a:gridCol w="1238250"/>
              </a:tblGrid>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style.rotation</p:attrName>
                                        </p:attrNameLst>
                                      </p:cBhvr>
                                      <p:tavLst>
                                        <p:tav tm="0">
                                          <p:val>
                                            <p:fltVal val="720"/>
                                          </p:val>
                                        </p:tav>
                                        <p:tav tm="100000">
                                          <p:val>
                                            <p:fltVal val="0"/>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79AE532-9A42-4EEE-BBEB-C1246F4EAE88}" type="slidenum">
              <a:rPr lang="en-US"/>
              <a:pPr>
                <a:defRPr/>
              </a:pPr>
              <a:t>45</a:t>
            </a:fld>
            <a:endParaRPr lang="en-US"/>
          </a:p>
        </p:txBody>
      </p:sp>
      <p:sp>
        <p:nvSpPr>
          <p:cNvPr id="40963"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228600" y="838200"/>
            <a:ext cx="8763000" cy="4343400"/>
          </a:xfrm>
        </p:spPr>
        <p:txBody>
          <a:bodyPr/>
          <a:lstStyle/>
          <a:p>
            <a:pPr>
              <a:buFont typeface="Wingdings" pitchFamily="2" charset="2"/>
              <a:buChar char="q"/>
              <a:defRPr/>
            </a:pPr>
            <a:r>
              <a:rPr lang="en-US" sz="2400" dirty="0" smtClean="0"/>
              <a:t>A subset of the sample space is called an </a:t>
            </a:r>
            <a:r>
              <a:rPr lang="en-US" sz="2400" b="1" dirty="0" smtClean="0">
                <a:solidFill>
                  <a:srgbClr val="C64EA4"/>
                </a:solidFill>
              </a:rPr>
              <a:t>event</a:t>
            </a:r>
            <a:r>
              <a:rPr lang="en-US" sz="2400" dirty="0" smtClean="0"/>
              <a:t>.  </a:t>
            </a:r>
          </a:p>
          <a:p>
            <a:pPr>
              <a:buFont typeface="Wingdings" pitchFamily="2" charset="2"/>
              <a:buChar char="q"/>
              <a:defRPr/>
            </a:pPr>
            <a:r>
              <a:rPr lang="en-US" sz="2400" dirty="0" smtClean="0"/>
              <a:t>To be more specific, an event is a set that contains some (possibly all) of the experiment’s outcomes.   In the previous example, the set                 </a:t>
            </a:r>
            <a:r>
              <a:rPr lang="en-US" sz="2400" b="1" i="1" dirty="0" smtClean="0"/>
              <a:t>E</a:t>
            </a:r>
            <a:r>
              <a:rPr lang="en-US" sz="2400" b="1" dirty="0" smtClean="0"/>
              <a:t> = {</a:t>
            </a:r>
            <a:r>
              <a:rPr lang="en-US" sz="2400" b="1" i="1" dirty="0" smtClean="0"/>
              <a:t>Bb</a:t>
            </a:r>
            <a:r>
              <a:rPr lang="en-US" sz="2400" b="1" dirty="0" smtClean="0"/>
              <a:t>, </a:t>
            </a:r>
            <a:r>
              <a:rPr lang="en-US" sz="2400" b="1" i="1" dirty="0" smtClean="0"/>
              <a:t>BB</a:t>
            </a:r>
            <a:r>
              <a:rPr lang="en-US" sz="2400" b="1" dirty="0" smtClean="0"/>
              <a:t>} </a:t>
            </a:r>
            <a:r>
              <a:rPr lang="en-US" sz="2400" dirty="0" smtClean="0"/>
              <a:t>is an event.  </a:t>
            </a:r>
          </a:p>
          <a:p>
            <a:pPr>
              <a:buFont typeface="Wingdings" pitchFamily="2" charset="2"/>
              <a:buChar char="q"/>
              <a:defRPr/>
            </a:pPr>
            <a:r>
              <a:rPr lang="en-US" sz="2400" dirty="0" smtClean="0"/>
              <a:t>Note that the order in which we list the elements in the set does not matter.   This means that the sets  {</a:t>
            </a:r>
            <a:r>
              <a:rPr lang="en-US" sz="2400" b="1" i="1" dirty="0" smtClean="0"/>
              <a:t>Bb</a:t>
            </a:r>
            <a:r>
              <a:rPr lang="en-US" sz="2400" dirty="0" smtClean="0"/>
              <a:t>, </a:t>
            </a:r>
            <a:r>
              <a:rPr lang="en-US" sz="2400" b="1" i="1" dirty="0" smtClean="0"/>
              <a:t>BB</a:t>
            </a:r>
            <a:r>
              <a:rPr lang="en-US" sz="2400" dirty="0" smtClean="0"/>
              <a:t>} and  {</a:t>
            </a:r>
            <a:r>
              <a:rPr lang="en-US" sz="2400" b="1" i="1" dirty="0" smtClean="0"/>
              <a:t>BB</a:t>
            </a:r>
            <a:r>
              <a:rPr lang="en-US" sz="2400" dirty="0" smtClean="0"/>
              <a:t>, </a:t>
            </a:r>
            <a:r>
              <a:rPr lang="en-US" sz="2400" b="1" i="1" dirty="0" smtClean="0"/>
              <a:t>Bb</a:t>
            </a:r>
            <a:r>
              <a:rPr lang="en-US" sz="2400" dirty="0" smtClean="0"/>
              <a:t>} are considered to be the same. </a:t>
            </a:r>
          </a:p>
          <a:p>
            <a:pPr>
              <a:buFont typeface="Wingdings" pitchFamily="2" charset="2"/>
              <a:buChar char="q"/>
              <a:defRPr/>
            </a:pPr>
            <a:r>
              <a:rPr lang="en-US" sz="2400" dirty="0" smtClean="0"/>
              <a:t>There are many ways to describe the event  </a:t>
            </a:r>
            <a:r>
              <a:rPr lang="en-US" sz="2400" b="1" i="1" dirty="0" smtClean="0"/>
              <a:t>E</a:t>
            </a:r>
            <a:r>
              <a:rPr lang="en-US" sz="2400" dirty="0" smtClean="0"/>
              <a:t> with words.  For example, we might say that  </a:t>
            </a:r>
            <a:r>
              <a:rPr lang="en-US" sz="2400" b="1" i="1" dirty="0" smtClean="0"/>
              <a:t>E</a:t>
            </a:r>
            <a:r>
              <a:rPr lang="en-US" sz="2400" dirty="0" smtClean="0"/>
              <a:t> is the event that the child has at least one </a:t>
            </a:r>
            <a:r>
              <a:rPr lang="en-US" sz="2400" b="1" i="1" dirty="0" smtClean="0"/>
              <a:t>B</a:t>
            </a:r>
            <a:r>
              <a:rPr lang="en-US" sz="2400" dirty="0" smtClean="0"/>
              <a:t> allele.  </a:t>
            </a:r>
          </a:p>
          <a:p>
            <a:pPr>
              <a:buFontTx/>
              <a:buNone/>
              <a:defRPr/>
            </a:pPr>
            <a:r>
              <a:rPr lang="en-US" sz="2400" b="1" dirty="0" smtClean="0"/>
              <a:t> Q5. Can you think of any other ways to describe the event </a:t>
            </a:r>
            <a:r>
              <a:rPr lang="en-US" sz="2400" b="1" i="1" dirty="0" smtClean="0"/>
              <a:t>E</a:t>
            </a:r>
            <a:r>
              <a:rPr lang="en-US" sz="2400" b="1" dirty="0" smtClean="0"/>
              <a:t>?  </a:t>
            </a:r>
            <a:r>
              <a:rPr lang="en-US" sz="2400" b="1" dirty="0" smtClean="0">
                <a:solidFill>
                  <a:srgbClr val="C64EA4"/>
                </a:solidFill>
              </a:rPr>
              <a:t>Click for the answer!</a:t>
            </a:r>
          </a:p>
          <a:p>
            <a:pPr>
              <a:buFontTx/>
              <a:buNone/>
              <a:defRPr/>
            </a:pPr>
            <a:r>
              <a:rPr lang="en-US" sz="2400" b="1" dirty="0" smtClean="0"/>
              <a:t>Another possible way to describe the event </a:t>
            </a:r>
            <a:r>
              <a:rPr lang="en-US" sz="2400" b="1" i="1" dirty="0" smtClean="0"/>
              <a:t>E</a:t>
            </a:r>
            <a:r>
              <a:rPr lang="en-US" sz="2400" b="1" dirty="0" smtClean="0"/>
              <a:t> is the event that a child has at </a:t>
            </a:r>
            <a:r>
              <a:rPr lang="en-US" sz="2400" b="1" i="1" u="sng" dirty="0" smtClean="0"/>
              <a:t>most</a:t>
            </a:r>
            <a:r>
              <a:rPr lang="en-US" sz="2400" b="1" dirty="0" smtClean="0"/>
              <a:t> one </a:t>
            </a:r>
            <a:r>
              <a:rPr lang="en-US" sz="2400" b="1" i="1" dirty="0" smtClean="0"/>
              <a:t>b</a:t>
            </a:r>
            <a:r>
              <a:rPr lang="en-US" sz="2400" b="1" dirty="0" smtClean="0"/>
              <a:t> allele.</a:t>
            </a:r>
            <a:endParaRPr lang="en-US" sz="2400" dirty="0" smtClean="0"/>
          </a:p>
          <a:p>
            <a:pPr eaLnBrk="1" hangingPunct="1">
              <a:lnSpc>
                <a:spcPct val="80000"/>
              </a:lnSpc>
              <a:buFont typeface="Wingdings" pitchFamily="2" charset="2"/>
              <a:buChar char="q"/>
              <a:defRPr/>
            </a:pPr>
            <a:endParaRPr lang="en-US" sz="20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E6E2B6-32BD-4F3B-8EF6-549E5F8D283F}" type="slidenum">
              <a:rPr lang="en-US"/>
              <a:pPr>
                <a:defRPr/>
              </a:pPr>
              <a:t>46</a:t>
            </a:fld>
            <a:endParaRPr lang="en-US"/>
          </a:p>
        </p:txBody>
      </p:sp>
      <p:sp>
        <p:nvSpPr>
          <p:cNvPr id="41987"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228600" y="838200"/>
            <a:ext cx="8763000" cy="4343400"/>
          </a:xfrm>
        </p:spPr>
        <p:txBody>
          <a:bodyPr/>
          <a:lstStyle/>
          <a:p>
            <a:pPr>
              <a:buFont typeface="Wingdings" pitchFamily="2" charset="2"/>
              <a:buChar char="q"/>
              <a:defRPr/>
            </a:pPr>
            <a:r>
              <a:rPr lang="en-US" sz="2400" dirty="0" smtClean="0"/>
              <a:t>The sets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and  {</a:t>
            </a:r>
            <a:r>
              <a:rPr lang="en-US" sz="2400" b="1" i="1" dirty="0" smtClean="0"/>
              <a:t>Bb</a:t>
            </a:r>
            <a:r>
              <a:rPr lang="en-US" sz="2400" dirty="0" smtClean="0"/>
              <a:t>, </a:t>
            </a:r>
            <a:r>
              <a:rPr lang="en-US" sz="2400" b="1" i="1" dirty="0" smtClean="0"/>
              <a:t>BB</a:t>
            </a:r>
            <a:r>
              <a:rPr lang="en-US" sz="2400" dirty="0" smtClean="0"/>
              <a:t>, </a:t>
            </a:r>
            <a:r>
              <a:rPr lang="en-US" sz="2400" b="1" i="1" dirty="0" smtClean="0"/>
              <a:t>bb</a:t>
            </a:r>
            <a:r>
              <a:rPr lang="en-US" sz="2400" dirty="0" smtClean="0"/>
              <a:t>} are other possible events for this experiment.  </a:t>
            </a:r>
          </a:p>
          <a:p>
            <a:pPr>
              <a:buFont typeface="Wingdings" pitchFamily="2" charset="2"/>
              <a:buChar char="q"/>
              <a:defRPr/>
            </a:pPr>
            <a:r>
              <a:rPr lang="en-US" sz="2400" dirty="0" smtClean="0"/>
              <a:t>Events such as {</a:t>
            </a:r>
            <a:r>
              <a:rPr lang="en-US" sz="2400" b="1" i="1" dirty="0" smtClean="0"/>
              <a:t>bb</a:t>
            </a:r>
            <a:r>
              <a:rPr lang="en-US" sz="2400" dirty="0" smtClean="0"/>
              <a:t>}, which contain a single element are called </a:t>
            </a:r>
            <a:r>
              <a:rPr lang="en-US" sz="2400" b="1" dirty="0" smtClean="0">
                <a:solidFill>
                  <a:srgbClr val="C64EA4"/>
                </a:solidFill>
              </a:rPr>
              <a:t>elementary events</a:t>
            </a:r>
            <a:r>
              <a:rPr lang="en-US" sz="2400" dirty="0" smtClean="0"/>
              <a:t>.  </a:t>
            </a:r>
          </a:p>
          <a:p>
            <a:pPr>
              <a:buFont typeface="Wingdings" pitchFamily="2" charset="2"/>
              <a:buChar char="q"/>
              <a:defRPr/>
            </a:pPr>
            <a:r>
              <a:rPr lang="en-US" sz="2400" dirty="0" smtClean="0"/>
              <a:t>If two events contain none of the same elementary events then they are said to be </a:t>
            </a:r>
            <a:r>
              <a:rPr lang="en-US" sz="2400" b="1" dirty="0" smtClean="0">
                <a:solidFill>
                  <a:srgbClr val="C64EA4"/>
                </a:solidFill>
              </a:rPr>
              <a:t>mutually exclusive</a:t>
            </a:r>
            <a:r>
              <a:rPr lang="en-US" sz="2400" dirty="0" smtClean="0">
                <a:solidFill>
                  <a:srgbClr val="C64EA4"/>
                </a:solidFill>
              </a:rPr>
              <a:t> </a:t>
            </a:r>
            <a:r>
              <a:rPr lang="en-US" sz="2400" dirty="0" smtClean="0"/>
              <a:t>events.  </a:t>
            </a:r>
          </a:p>
          <a:p>
            <a:pPr lvl="1">
              <a:buFont typeface="Wingdings" pitchFamily="2" charset="2"/>
              <a:buChar char="q"/>
              <a:defRPr/>
            </a:pPr>
            <a:r>
              <a:rPr lang="en-US" sz="2400" dirty="0" smtClean="0">
                <a:ea typeface="+mn-ea"/>
                <a:cs typeface="+mn-cs"/>
              </a:rPr>
              <a:t>For example,  {</a:t>
            </a:r>
            <a:r>
              <a:rPr lang="en-US" sz="2400" b="1" i="1" dirty="0" smtClean="0">
                <a:ea typeface="+mn-ea"/>
                <a:cs typeface="+mn-cs"/>
              </a:rPr>
              <a:t>Bb</a:t>
            </a:r>
            <a:r>
              <a:rPr lang="en-US" sz="2400" dirty="0" smtClean="0">
                <a:ea typeface="+mn-ea"/>
                <a:cs typeface="+mn-cs"/>
              </a:rPr>
              <a:t>, </a:t>
            </a:r>
            <a:r>
              <a:rPr lang="en-US" sz="2400" b="1" i="1" dirty="0" smtClean="0">
                <a:ea typeface="+mn-ea"/>
                <a:cs typeface="+mn-cs"/>
              </a:rPr>
              <a:t>BB</a:t>
            </a:r>
            <a:r>
              <a:rPr lang="en-US" sz="2400" dirty="0" smtClean="0">
                <a:ea typeface="+mn-ea"/>
                <a:cs typeface="+mn-cs"/>
              </a:rPr>
              <a:t>} and {</a:t>
            </a:r>
            <a:r>
              <a:rPr lang="en-US" sz="2400" b="1" i="1" dirty="0" smtClean="0">
                <a:ea typeface="+mn-ea"/>
                <a:cs typeface="+mn-cs"/>
              </a:rPr>
              <a:t>bb</a:t>
            </a:r>
            <a:r>
              <a:rPr lang="en-US" sz="2400" dirty="0" smtClean="0">
                <a:ea typeface="+mn-ea"/>
                <a:cs typeface="+mn-cs"/>
              </a:rPr>
              <a:t>} are mutually exclusive events.</a:t>
            </a:r>
          </a:p>
          <a:p>
            <a:pPr>
              <a:buFontTx/>
              <a:buNone/>
              <a:defRPr/>
            </a:pPr>
            <a:r>
              <a:rPr lang="en-US" sz="2400" b="1" dirty="0" smtClean="0"/>
              <a:t>Q6.  </a:t>
            </a:r>
            <a:r>
              <a:rPr lang="en-US" sz="2400" dirty="0" smtClean="0"/>
              <a:t>Suppose that you roll a six sided die.  Let </a:t>
            </a:r>
            <a:r>
              <a:rPr lang="en-US" sz="2400" b="1" i="1" dirty="0" smtClean="0"/>
              <a:t>E </a:t>
            </a:r>
            <a:r>
              <a:rPr lang="en-US" sz="2400" dirty="0" smtClean="0"/>
              <a:t>denote the event that you roll less than a five.  Write down all of the elements that belong to the event .  </a:t>
            </a:r>
            <a:r>
              <a:rPr lang="en-US" sz="2400" b="1" dirty="0" smtClean="0">
                <a:solidFill>
                  <a:srgbClr val="C64EA4"/>
                </a:solidFill>
              </a:rPr>
              <a:t>Click for the answer!  </a:t>
            </a:r>
          </a:p>
          <a:p>
            <a:pPr algn="ctr">
              <a:buFontTx/>
              <a:buNone/>
              <a:defRPr/>
            </a:pPr>
            <a:r>
              <a:rPr lang="en-US" sz="2400" b="1" i="1" dirty="0" smtClean="0"/>
              <a:t>E</a:t>
            </a:r>
            <a:r>
              <a:rPr lang="en-US" sz="2400" b="1" dirty="0" smtClean="0"/>
              <a:t> = {1, 2, 3, 4}</a:t>
            </a:r>
          </a:p>
          <a:p>
            <a:pPr>
              <a:buFontTx/>
              <a:buNone/>
              <a:defRPr/>
            </a:pPr>
            <a:endParaRPr lang="en-US" sz="1800" dirty="0" smtClean="0"/>
          </a:p>
          <a:p>
            <a:pPr eaLnBrk="1" hangingPunct="1">
              <a:lnSpc>
                <a:spcPct val="80000"/>
              </a:lnSpc>
              <a:buFont typeface="Wingdings" pitchFamily="2" charset="2"/>
              <a:buChar char="q"/>
              <a:defRPr/>
            </a:pPr>
            <a:endParaRPr lang="en-US" sz="20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DE6E2B6-32BD-4F3B-8EF6-549E5F8D283F}" type="slidenum">
              <a:rPr lang="en-US"/>
              <a:pPr>
                <a:defRPr/>
              </a:pPr>
              <a:t>47</a:t>
            </a:fld>
            <a:endParaRPr lang="en-US"/>
          </a:p>
        </p:txBody>
      </p:sp>
      <p:sp>
        <p:nvSpPr>
          <p:cNvPr id="41987"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228600" y="838200"/>
            <a:ext cx="8763000" cy="4343400"/>
          </a:xfrm>
        </p:spPr>
        <p:txBody>
          <a:bodyPr/>
          <a:lstStyle/>
          <a:p>
            <a:pPr>
              <a:buFontTx/>
              <a:buNone/>
              <a:defRPr/>
            </a:pPr>
            <a:r>
              <a:rPr lang="en-US" b="1" dirty="0" smtClean="0"/>
              <a:t>Q7.  </a:t>
            </a:r>
            <a:r>
              <a:rPr lang="en-US" dirty="0" smtClean="0"/>
              <a:t>Let </a:t>
            </a:r>
            <a:r>
              <a:rPr lang="en-US" b="1" i="1" dirty="0" smtClean="0"/>
              <a:t>B </a:t>
            </a:r>
            <a:r>
              <a:rPr lang="en-US" dirty="0" smtClean="0"/>
              <a:t>be the event that you roll 1, 4, or 6, that is, let </a:t>
            </a:r>
            <a:r>
              <a:rPr lang="en-US" b="1" i="1" dirty="0" smtClean="0"/>
              <a:t>B</a:t>
            </a:r>
            <a:r>
              <a:rPr lang="en-US" b="1" dirty="0" smtClean="0"/>
              <a:t> = {1, 4, 6}</a:t>
            </a:r>
            <a:r>
              <a:rPr lang="en-US" dirty="0" smtClean="0"/>
              <a:t>.  Are </a:t>
            </a:r>
            <a:r>
              <a:rPr lang="en-US" b="1" i="1" dirty="0" smtClean="0"/>
              <a:t>B </a:t>
            </a:r>
            <a:r>
              <a:rPr lang="en-US" dirty="0" smtClean="0"/>
              <a:t>and  </a:t>
            </a:r>
            <a:r>
              <a:rPr lang="en-US" b="1" i="1" dirty="0" smtClean="0"/>
              <a:t>E </a:t>
            </a:r>
            <a:r>
              <a:rPr lang="en-US" dirty="0" smtClean="0"/>
              <a:t>mutually exclusive?  If not, which elementary events belong to both </a:t>
            </a:r>
            <a:r>
              <a:rPr lang="en-US" b="1" i="1" dirty="0" smtClean="0"/>
              <a:t>B </a:t>
            </a:r>
            <a:r>
              <a:rPr lang="en-US" dirty="0" smtClean="0"/>
              <a:t>and </a:t>
            </a:r>
            <a:r>
              <a:rPr lang="en-US" b="1" i="1" dirty="0" smtClean="0"/>
              <a:t>E</a:t>
            </a:r>
            <a:r>
              <a:rPr lang="en-US" dirty="0" smtClean="0"/>
              <a:t>?</a:t>
            </a:r>
          </a:p>
          <a:p>
            <a:pPr>
              <a:buFontTx/>
              <a:buNone/>
              <a:defRPr/>
            </a:pPr>
            <a:endParaRPr lang="en-US" dirty="0" smtClean="0"/>
          </a:p>
          <a:p>
            <a:pPr algn="ctr">
              <a:buFontTx/>
              <a:buNone/>
              <a:defRPr/>
            </a:pPr>
            <a:r>
              <a:rPr lang="en-US" b="1" dirty="0" smtClean="0">
                <a:solidFill>
                  <a:srgbClr val="C64EA4"/>
                </a:solidFill>
              </a:rPr>
              <a:t>Click for the answer!</a:t>
            </a:r>
          </a:p>
          <a:p>
            <a:pPr algn="ctr">
              <a:buFontTx/>
              <a:buNone/>
              <a:defRPr/>
            </a:pPr>
            <a:endParaRPr lang="en-US" b="1" dirty="0" smtClean="0">
              <a:solidFill>
                <a:srgbClr val="C64EA4"/>
              </a:solidFill>
            </a:endParaRPr>
          </a:p>
          <a:p>
            <a:pPr>
              <a:buFontTx/>
              <a:buNone/>
              <a:defRPr/>
            </a:pPr>
            <a:r>
              <a:rPr lang="en-US" b="1" i="1" dirty="0" smtClean="0"/>
              <a:t>B</a:t>
            </a:r>
            <a:r>
              <a:rPr lang="en-US" b="1" dirty="0" smtClean="0"/>
              <a:t> and </a:t>
            </a:r>
            <a:r>
              <a:rPr lang="en-US" b="1" i="1" dirty="0" smtClean="0"/>
              <a:t>E</a:t>
            </a:r>
            <a:r>
              <a:rPr lang="en-US" b="1" dirty="0" smtClean="0"/>
              <a:t> are not mutually exclusive, because {1} and {4} are elementary events in both </a:t>
            </a:r>
            <a:r>
              <a:rPr lang="en-US" b="1" i="1" dirty="0" smtClean="0"/>
              <a:t>B</a:t>
            </a:r>
            <a:r>
              <a:rPr lang="en-US" b="1" dirty="0" smtClean="0"/>
              <a:t> and </a:t>
            </a:r>
            <a:r>
              <a:rPr lang="en-US" b="1" i="1" dirty="0" smtClean="0"/>
              <a:t>E.</a:t>
            </a:r>
            <a:r>
              <a:rPr lang="en-US" dirty="0" smtClean="0"/>
              <a:t>   </a:t>
            </a:r>
          </a:p>
          <a:p>
            <a:pPr eaLnBrk="1" hangingPunct="1">
              <a:lnSpc>
                <a:spcPct val="80000"/>
              </a:lnSpc>
              <a:buFont typeface="Wingdings" pitchFamily="2" charset="2"/>
              <a:buChar char="q"/>
              <a:defRPr/>
            </a:pPr>
            <a:endParaRPr lang="en-US" sz="20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B071D34-0170-42E2-BAC8-F9443815237E}" type="slidenum">
              <a:rPr lang="en-US"/>
              <a:pPr>
                <a:defRPr/>
              </a:pPr>
              <a:t>48</a:t>
            </a:fld>
            <a:endParaRPr lang="en-US"/>
          </a:p>
        </p:txBody>
      </p:sp>
      <p:sp>
        <p:nvSpPr>
          <p:cNvPr id="43011"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228600" y="838200"/>
            <a:ext cx="8763000" cy="4343400"/>
          </a:xfrm>
        </p:spPr>
        <p:txBody>
          <a:bodyPr/>
          <a:lstStyle/>
          <a:p>
            <a:pPr>
              <a:buFontTx/>
              <a:buNone/>
              <a:defRPr/>
            </a:pPr>
            <a:r>
              <a:rPr lang="en-US" sz="3600" b="1" dirty="0" smtClean="0"/>
              <a:t>Q8. </a:t>
            </a:r>
            <a:r>
              <a:rPr lang="en-US" sz="3600" dirty="0" smtClean="0"/>
              <a:t>Find three possible events of the experiment in question </a:t>
            </a:r>
            <a:r>
              <a:rPr lang="en-US" sz="3600" b="1" dirty="0" smtClean="0"/>
              <a:t>Q1.  </a:t>
            </a:r>
            <a:r>
              <a:rPr lang="en-US" sz="3600" dirty="0" smtClean="0"/>
              <a:t>Also find a pair of mutually exclusive events.  </a:t>
            </a:r>
            <a:r>
              <a:rPr lang="en-US" sz="3600" b="1" dirty="0" smtClean="0">
                <a:solidFill>
                  <a:srgbClr val="C64EA4"/>
                </a:solidFill>
              </a:rPr>
              <a:t>Click for the answer!</a:t>
            </a:r>
          </a:p>
          <a:p>
            <a:pPr>
              <a:buFontTx/>
              <a:buNone/>
              <a:defRPr/>
            </a:pPr>
            <a:endParaRPr lang="en-US" sz="3600" b="1" dirty="0" smtClean="0"/>
          </a:p>
          <a:p>
            <a:pPr>
              <a:buFontTx/>
              <a:buNone/>
              <a:defRPr/>
            </a:pPr>
            <a:r>
              <a:rPr lang="en-US" sz="3600" dirty="0" smtClean="0"/>
              <a:t>{</a:t>
            </a:r>
            <a:r>
              <a:rPr lang="en-US" sz="3600" b="1" i="1" dirty="0" smtClean="0"/>
              <a:t>BB</a:t>
            </a:r>
            <a:r>
              <a:rPr lang="en-US" sz="3600" dirty="0" smtClean="0"/>
              <a:t>}, {</a:t>
            </a:r>
            <a:r>
              <a:rPr lang="en-US" sz="3600" b="1" i="1" dirty="0" smtClean="0"/>
              <a:t>BB</a:t>
            </a:r>
            <a:r>
              <a:rPr lang="en-US" sz="3600" dirty="0" smtClean="0"/>
              <a:t>, </a:t>
            </a:r>
            <a:r>
              <a:rPr lang="en-US" sz="3600" b="1" i="1" dirty="0" smtClean="0"/>
              <a:t>Bb</a:t>
            </a:r>
            <a:r>
              <a:rPr lang="en-US" sz="3600" dirty="0" smtClean="0"/>
              <a:t>}, and  {</a:t>
            </a:r>
            <a:r>
              <a:rPr lang="en-US" sz="3600" b="1" i="1" dirty="0" smtClean="0"/>
              <a:t>Bb</a:t>
            </a:r>
            <a:r>
              <a:rPr lang="en-US" sz="3600" dirty="0" smtClean="0"/>
              <a:t>} are three events that belong to the experiment in question Q1.  {</a:t>
            </a:r>
            <a:r>
              <a:rPr lang="en-US" sz="3600" b="1" i="1" dirty="0" smtClean="0"/>
              <a:t>BB</a:t>
            </a:r>
            <a:r>
              <a:rPr lang="en-US" sz="3600" dirty="0" smtClean="0"/>
              <a:t>} and {</a:t>
            </a:r>
            <a:r>
              <a:rPr lang="en-US" sz="3600" b="1" i="1" dirty="0" smtClean="0"/>
              <a:t>Bb</a:t>
            </a:r>
            <a:r>
              <a:rPr lang="en-US" sz="3600" dirty="0" smtClean="0"/>
              <a:t>} are mutually exclusive.</a:t>
            </a:r>
          </a:p>
          <a:p>
            <a:pPr>
              <a:buFontTx/>
              <a:buNone/>
              <a:defRPr/>
            </a:pPr>
            <a:endParaRPr lang="en-US" sz="2000" b="1" dirty="0" smtClean="0"/>
          </a:p>
          <a:p>
            <a:pPr>
              <a:buFontTx/>
              <a:buNone/>
              <a:defRPr/>
            </a:pPr>
            <a:endParaRPr lang="en-US" sz="2000" b="1" dirty="0" smtClean="0"/>
          </a:p>
          <a:p>
            <a:pPr>
              <a:buFont typeface="Wingdings" pitchFamily="2" charset="2"/>
              <a:buChar char="q"/>
              <a:defRPr/>
            </a:pPr>
            <a:endParaRPr lang="en-US" sz="2800" dirty="0" smtClean="0"/>
          </a:p>
          <a:p>
            <a:pPr eaLnBrk="1" hangingPunct="1">
              <a:lnSpc>
                <a:spcPct val="80000"/>
              </a:lnSpc>
              <a:buFont typeface="Wingdings" pitchFamily="2" charset="2"/>
              <a:buChar char="q"/>
              <a:defRPr/>
            </a:pPr>
            <a:endParaRPr lang="en-US" sz="24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B071D34-0170-42E2-BAC8-F9443815237E}" type="slidenum">
              <a:rPr lang="en-US"/>
              <a:pPr>
                <a:defRPr/>
              </a:pPr>
              <a:t>49</a:t>
            </a:fld>
            <a:endParaRPr lang="en-US"/>
          </a:p>
        </p:txBody>
      </p:sp>
      <p:sp>
        <p:nvSpPr>
          <p:cNvPr id="43011"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228600" y="685800"/>
            <a:ext cx="8915400" cy="4343400"/>
          </a:xfrm>
        </p:spPr>
        <p:txBody>
          <a:bodyPr/>
          <a:lstStyle/>
          <a:p>
            <a:pPr>
              <a:buFont typeface="Wingdings" pitchFamily="2" charset="2"/>
              <a:buChar char="q"/>
              <a:defRPr/>
            </a:pPr>
            <a:r>
              <a:rPr lang="en-US" sz="2400" dirty="0" smtClean="0"/>
              <a:t>The </a:t>
            </a:r>
            <a:r>
              <a:rPr lang="en-US" sz="2400" b="1" dirty="0" smtClean="0">
                <a:solidFill>
                  <a:srgbClr val="C64EA4"/>
                </a:solidFill>
              </a:rPr>
              <a:t>probability</a:t>
            </a:r>
            <a:r>
              <a:rPr lang="en-US" sz="2400" dirty="0" smtClean="0"/>
              <a:t> that any specific event occurs measures the likelihood that the event occurs.  </a:t>
            </a:r>
          </a:p>
          <a:p>
            <a:pPr>
              <a:buFont typeface="Wingdings" pitchFamily="2" charset="2"/>
              <a:buChar char="q"/>
              <a:defRPr/>
            </a:pPr>
            <a:endParaRPr lang="en-US" sz="2400" dirty="0" smtClean="0"/>
          </a:p>
          <a:p>
            <a:pPr>
              <a:buFont typeface="Wingdings" pitchFamily="2" charset="2"/>
              <a:buChar char="q"/>
              <a:defRPr/>
            </a:pPr>
            <a:r>
              <a:rPr lang="en-US" sz="2400" dirty="0" smtClean="0"/>
              <a:t>If </a:t>
            </a:r>
            <a:r>
              <a:rPr lang="en-US" sz="2400" b="1" i="1" dirty="0" smtClean="0"/>
              <a:t>E </a:t>
            </a:r>
            <a:r>
              <a:rPr lang="en-US" sz="2400" dirty="0" smtClean="0"/>
              <a:t>is an event, then we denote the probability that </a:t>
            </a:r>
            <a:r>
              <a:rPr lang="en-US" sz="2400" b="1" i="1" dirty="0" smtClean="0"/>
              <a:t>E </a:t>
            </a:r>
            <a:r>
              <a:rPr lang="en-US" sz="2400" dirty="0" smtClean="0"/>
              <a:t>occurs by </a:t>
            </a:r>
            <a:r>
              <a:rPr lang="en-US" sz="2400" b="1" i="1" dirty="0" smtClean="0"/>
              <a:t>P(E)</a:t>
            </a:r>
            <a:r>
              <a:rPr lang="en-US" sz="2400" dirty="0" smtClean="0"/>
              <a:t>.  </a:t>
            </a:r>
          </a:p>
          <a:p>
            <a:pPr>
              <a:buFont typeface="Wingdings" pitchFamily="2" charset="2"/>
              <a:buChar char="q"/>
              <a:defRPr/>
            </a:pPr>
            <a:endParaRPr lang="en-US" sz="2400" dirty="0" smtClean="0"/>
          </a:p>
          <a:p>
            <a:pPr>
              <a:buFont typeface="Wingdings" pitchFamily="2" charset="2"/>
              <a:buChar char="q"/>
              <a:defRPr/>
            </a:pPr>
            <a:r>
              <a:rPr lang="en-US" sz="2400" dirty="0" smtClean="0"/>
              <a:t>Sometimes the probability that an event occurs can be determined through intuition.  At other times it may be determined experimentally.  </a:t>
            </a:r>
          </a:p>
          <a:p>
            <a:pPr>
              <a:buFont typeface="Wingdings" pitchFamily="2" charset="2"/>
              <a:buChar char="q"/>
              <a:defRPr/>
            </a:pPr>
            <a:endParaRPr lang="en-US" sz="2400" dirty="0" smtClean="0"/>
          </a:p>
          <a:p>
            <a:pPr>
              <a:buFont typeface="Wingdings" pitchFamily="2" charset="2"/>
              <a:buChar char="q"/>
              <a:defRPr/>
            </a:pPr>
            <a:r>
              <a:rPr lang="en-US" sz="2400" dirty="0" smtClean="0"/>
              <a:t>There are </a:t>
            </a:r>
            <a:r>
              <a:rPr lang="en-US" sz="2400" b="1" dirty="0" smtClean="0">
                <a:solidFill>
                  <a:srgbClr val="C64EA4"/>
                </a:solidFill>
              </a:rPr>
              <a:t>three basic axioms (rules) of probability </a:t>
            </a:r>
            <a:r>
              <a:rPr lang="en-US" sz="2400" dirty="0" smtClean="0"/>
              <a:t>that are used to determine the probability that an event occurs.</a:t>
            </a:r>
          </a:p>
          <a:p>
            <a:pPr>
              <a:buFont typeface="Wingdings" pitchFamily="2" charset="2"/>
              <a:buChar char="q"/>
              <a:defRPr/>
            </a:pPr>
            <a:endParaRPr lang="en-US" sz="2400" dirty="0" smtClean="0"/>
          </a:p>
          <a:p>
            <a:pPr>
              <a:buFont typeface="Wingdings" pitchFamily="2" charset="2"/>
              <a:buChar char="q"/>
              <a:defRPr/>
            </a:pPr>
            <a:r>
              <a:rPr lang="en-US" sz="2400" dirty="0" smtClean="0"/>
              <a:t>We will explore these basic axioms of probability on the next slide. </a:t>
            </a:r>
          </a:p>
          <a:p>
            <a:pPr>
              <a:buFontTx/>
              <a:buNone/>
              <a:defRPr/>
            </a:pPr>
            <a:endParaRPr lang="en-US" sz="2000" b="1" dirty="0" smtClean="0"/>
          </a:p>
          <a:p>
            <a:pPr>
              <a:buFont typeface="Wingdings" pitchFamily="2" charset="2"/>
              <a:buChar char="q"/>
              <a:defRPr/>
            </a:pPr>
            <a:endParaRPr lang="en-US" sz="2800" dirty="0" smtClean="0"/>
          </a:p>
          <a:p>
            <a:pPr eaLnBrk="1" hangingPunct="1">
              <a:lnSpc>
                <a:spcPct val="80000"/>
              </a:lnSpc>
              <a:buFont typeface="Wingdings" pitchFamily="2" charset="2"/>
              <a:buChar char="q"/>
              <a:defRPr/>
            </a:pPr>
            <a:endParaRPr lang="en-US" sz="24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33A36E3-E309-456C-9B6A-A1EF70F933AF}" type="slidenum">
              <a:rPr lang="en-US"/>
              <a:pPr>
                <a:defRPr/>
              </a:pPr>
              <a:t>5</a:t>
            </a:fld>
            <a:endParaRPr lang="en-US"/>
          </a:p>
        </p:txBody>
      </p:sp>
      <p:sp>
        <p:nvSpPr>
          <p:cNvPr id="6147" name="Rectangle 2"/>
          <p:cNvSpPr>
            <a:spLocks noGrp="1" noChangeArrowheads="1"/>
          </p:cNvSpPr>
          <p:nvPr>
            <p:ph type="title"/>
          </p:nvPr>
        </p:nvSpPr>
        <p:spPr>
          <a:xfrm>
            <a:off x="457200" y="152400"/>
            <a:ext cx="8229600" cy="655638"/>
          </a:xfrm>
          <a:solidFill>
            <a:srgbClr val="F5A80F"/>
          </a:solidFill>
          <a:ln w="38100">
            <a:solidFill>
              <a:schemeClr val="tx1"/>
            </a:solidFill>
          </a:ln>
        </p:spPr>
        <p:txBody>
          <a:bodyPr/>
          <a:lstStyle/>
          <a:p>
            <a:pPr eaLnBrk="1" hangingPunct="1"/>
            <a:r>
              <a:rPr lang="en-US" sz="3200" b="1" smtClean="0"/>
              <a:t>Introduction</a:t>
            </a:r>
          </a:p>
        </p:txBody>
      </p:sp>
      <p:sp>
        <p:nvSpPr>
          <p:cNvPr id="2" name="Rectangle 3"/>
          <p:cNvSpPr>
            <a:spLocks noGrp="1" noChangeArrowheads="1"/>
          </p:cNvSpPr>
          <p:nvPr>
            <p:ph type="body" idx="1"/>
          </p:nvPr>
        </p:nvSpPr>
        <p:spPr>
          <a:xfrm>
            <a:off x="457200" y="914400"/>
            <a:ext cx="8229600" cy="4906963"/>
          </a:xfrm>
        </p:spPr>
        <p:txBody>
          <a:bodyPr/>
          <a:lstStyle/>
          <a:p>
            <a:pPr eaLnBrk="1" hangingPunct="1">
              <a:lnSpc>
                <a:spcPct val="80000"/>
              </a:lnSpc>
              <a:buFont typeface="Wingdings" pitchFamily="2" charset="2"/>
              <a:buChar char="q"/>
              <a:defRPr/>
            </a:pPr>
            <a:r>
              <a:rPr lang="en-US" sz="2400" b="1" dirty="0" smtClean="0">
                <a:latin typeface="+mj-lt"/>
              </a:rPr>
              <a:t>Perhaps the most important thing an organism does is to </a:t>
            </a:r>
            <a:r>
              <a:rPr lang="en-US" sz="2400" b="1" dirty="0" smtClean="0">
                <a:solidFill>
                  <a:srgbClr val="F5A80F"/>
                </a:solidFill>
                <a:latin typeface="+mj-lt"/>
              </a:rPr>
              <a:t>reproduce</a:t>
            </a:r>
            <a:r>
              <a:rPr lang="en-US" sz="2400" b="1" dirty="0" smtClean="0">
                <a:latin typeface="+mj-lt"/>
              </a:rPr>
              <a:t>,</a:t>
            </a:r>
            <a:r>
              <a:rPr lang="en-US" sz="2400" b="1" dirty="0" smtClean="0">
                <a:solidFill>
                  <a:srgbClr val="F5A80F"/>
                </a:solidFill>
                <a:latin typeface="+mj-lt"/>
              </a:rPr>
              <a:t> </a:t>
            </a:r>
            <a:r>
              <a:rPr lang="en-US" sz="2400" b="1" dirty="0" smtClean="0">
                <a:latin typeface="+mj-lt"/>
              </a:rPr>
              <a:t>or make copies of itself. </a:t>
            </a:r>
          </a:p>
          <a:p>
            <a:pPr eaLnBrk="1" hangingPunct="1">
              <a:lnSpc>
                <a:spcPct val="80000"/>
              </a:lnSpc>
              <a:buFont typeface="Wingdings" pitchFamily="2" charset="2"/>
              <a:buChar char="q"/>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Each parent </a:t>
            </a:r>
            <a:r>
              <a:rPr lang="en-US" sz="2400" b="1" dirty="0" smtClean="0">
                <a:solidFill>
                  <a:srgbClr val="F5A80F"/>
                </a:solidFill>
                <a:latin typeface="+mj-lt"/>
              </a:rPr>
              <a:t>passes the traits</a:t>
            </a:r>
            <a:r>
              <a:rPr lang="en-US" sz="2400" b="1" dirty="0" smtClean="0">
                <a:latin typeface="+mj-lt"/>
              </a:rPr>
              <a:t> it possesses on to its offspring through a process called </a:t>
            </a:r>
            <a:r>
              <a:rPr lang="en-US" sz="2400" b="1" dirty="0" smtClean="0">
                <a:solidFill>
                  <a:srgbClr val="F5A80F"/>
                </a:solidFill>
                <a:latin typeface="+mj-lt"/>
              </a:rPr>
              <a:t>heredity</a:t>
            </a:r>
            <a:r>
              <a:rPr lang="en-US" sz="2400" b="1" dirty="0" smtClean="0">
                <a:latin typeface="+mj-lt"/>
              </a:rPr>
              <a:t>. </a:t>
            </a:r>
          </a:p>
          <a:p>
            <a:pPr eaLnBrk="1" hangingPunct="1">
              <a:lnSpc>
                <a:spcPct val="80000"/>
              </a:lnSpc>
              <a:buFont typeface="Wingdings" pitchFamily="2" charset="2"/>
              <a:buNone/>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 These traits may be:</a:t>
            </a:r>
          </a:p>
          <a:p>
            <a:pPr lvl="1" eaLnBrk="1" hangingPunct="1">
              <a:lnSpc>
                <a:spcPct val="80000"/>
              </a:lnSpc>
              <a:buFont typeface="Wingdings" pitchFamily="2" charset="2"/>
              <a:buChar char="q"/>
              <a:defRPr/>
            </a:pPr>
            <a:r>
              <a:rPr lang="en-US" sz="2400" b="1" dirty="0" smtClean="0">
                <a:latin typeface="+mj-lt"/>
              </a:rPr>
              <a:t>Morphological, such as eye color, bone structure and height</a:t>
            </a:r>
          </a:p>
          <a:p>
            <a:pPr lvl="1" eaLnBrk="1" hangingPunct="1">
              <a:lnSpc>
                <a:spcPct val="80000"/>
              </a:lnSpc>
              <a:buFont typeface="Wingdings" pitchFamily="2" charset="2"/>
              <a:buChar char="q"/>
              <a:defRPr/>
            </a:pPr>
            <a:r>
              <a:rPr lang="en-US" sz="2400" b="1" dirty="0" smtClean="0">
                <a:latin typeface="+mj-lt"/>
              </a:rPr>
              <a:t>Physiological, such as metabolic rate, growth rate, and digestion (assimilation) efficiency </a:t>
            </a:r>
          </a:p>
          <a:p>
            <a:pPr lvl="1" eaLnBrk="1" hangingPunct="1">
              <a:lnSpc>
                <a:spcPct val="80000"/>
              </a:lnSpc>
              <a:buFont typeface="Wingdings" pitchFamily="2" charset="2"/>
              <a:buChar char="q"/>
              <a:defRPr/>
            </a:pPr>
            <a:r>
              <a:rPr lang="en-US" sz="2400" b="1" dirty="0" smtClean="0">
                <a:latin typeface="+mj-lt"/>
              </a:rPr>
              <a:t>Behavioral, such as personality, quickness to respond to environmental cues, and attraction to mates offering particular traits</a:t>
            </a:r>
          </a:p>
          <a:p>
            <a:pPr eaLnBrk="1" hangingPunct="1">
              <a:lnSpc>
                <a:spcPct val="80000"/>
              </a:lnSpc>
              <a:buFont typeface="Wingdings" pitchFamily="2" charset="2"/>
              <a:buNone/>
              <a:defRPr/>
            </a:pPr>
            <a:endParaRPr lang="en-US" sz="2000" b="1" dirty="0" smtClean="0">
              <a:latin typeface="+mj-lt"/>
            </a:endParaRPr>
          </a:p>
          <a:p>
            <a:pPr eaLnBrk="1" hangingPunct="1">
              <a:lnSpc>
                <a:spcPct val="80000"/>
              </a:lnSpc>
              <a:buFont typeface="Wingdings" pitchFamily="2" charset="2"/>
              <a:buChar char="q"/>
              <a:defRPr/>
            </a:pPr>
            <a:r>
              <a:rPr lang="en-US" sz="2400" b="1" dirty="0" smtClean="0">
                <a:latin typeface="+mj-lt"/>
              </a:rPr>
              <a:t>The materials and exercises in this box will help you to understand the process of heredity.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50</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FontTx/>
              <a:buNone/>
            </a:pPr>
            <a:r>
              <a:rPr lang="en-US" sz="2400" b="1" u="sng" dirty="0" smtClean="0"/>
              <a:t>Axioms of Probability</a:t>
            </a:r>
            <a:endParaRPr lang="en-US" sz="2400" u="sng" dirty="0" smtClean="0"/>
          </a:p>
          <a:p>
            <a:pPr lvl="1">
              <a:buFontTx/>
              <a:buAutoNum type="arabicPeriod"/>
            </a:pPr>
            <a:r>
              <a:rPr lang="en-US" sz="3600" dirty="0" smtClean="0"/>
              <a:t>If </a:t>
            </a:r>
            <a:r>
              <a:rPr lang="en-US" sz="3600" b="1" i="1" dirty="0" smtClean="0"/>
              <a:t>S </a:t>
            </a:r>
            <a:r>
              <a:rPr lang="en-US" sz="3600" dirty="0" smtClean="0"/>
              <a:t>is the sample space of an experiment, then </a:t>
            </a:r>
            <a:r>
              <a:rPr lang="en-US" sz="3600" b="1" i="1" dirty="0" smtClean="0"/>
              <a:t>P(S) = </a:t>
            </a:r>
            <a:r>
              <a:rPr lang="en-US" sz="3600" b="1" dirty="0" smtClean="0"/>
              <a:t>1</a:t>
            </a:r>
            <a:r>
              <a:rPr lang="en-US" sz="3600" dirty="0" smtClean="0"/>
              <a:t>.</a:t>
            </a:r>
          </a:p>
          <a:p>
            <a:pPr lvl="1">
              <a:buFontTx/>
              <a:buAutoNum type="arabicPeriod"/>
            </a:pPr>
            <a:r>
              <a:rPr lang="en-US" sz="3600" dirty="0" smtClean="0"/>
              <a:t>If </a:t>
            </a:r>
            <a:r>
              <a:rPr lang="en-US" sz="3600" b="1" i="1" dirty="0" smtClean="0"/>
              <a:t>E </a:t>
            </a:r>
            <a:r>
              <a:rPr lang="en-US" sz="3600" dirty="0" smtClean="0"/>
              <a:t>is any event, then  </a:t>
            </a:r>
            <a:r>
              <a:rPr lang="en-US" sz="3600" b="1" dirty="0" smtClean="0"/>
              <a:t>0 ≤ </a:t>
            </a:r>
            <a:r>
              <a:rPr lang="en-US" sz="3600" b="1" i="1" dirty="0" smtClean="0"/>
              <a:t>P(E) </a:t>
            </a:r>
            <a:r>
              <a:rPr lang="en-US" sz="3600" b="1" dirty="0" smtClean="0"/>
              <a:t>≤ 1.</a:t>
            </a:r>
            <a:endParaRPr lang="en-US" sz="3600" dirty="0" smtClean="0"/>
          </a:p>
          <a:p>
            <a:pPr lvl="1">
              <a:buFontTx/>
              <a:buAutoNum type="arabicPeriod"/>
            </a:pPr>
            <a:r>
              <a:rPr lang="en-US" sz="3600" dirty="0" smtClean="0"/>
              <a:t>If </a:t>
            </a:r>
            <a:r>
              <a:rPr lang="en-US" sz="3600" b="1" i="1" dirty="0" smtClean="0"/>
              <a:t>A </a:t>
            </a:r>
            <a:r>
              <a:rPr lang="en-US" sz="3600" dirty="0" smtClean="0"/>
              <a:t>and </a:t>
            </a:r>
            <a:r>
              <a:rPr lang="en-US" sz="3600" b="1" i="1" dirty="0" smtClean="0"/>
              <a:t>B </a:t>
            </a:r>
            <a:r>
              <a:rPr lang="en-US" sz="3600" dirty="0" smtClean="0"/>
              <a:t>are mutually exclusive events, then  </a:t>
            </a:r>
            <a:r>
              <a:rPr lang="en-US" sz="3600" b="1" i="1" dirty="0" smtClean="0"/>
              <a:t>P(A or B) = P(A) + P(B)</a:t>
            </a:r>
            <a:r>
              <a:rPr lang="en-US" sz="3600" b="1" dirty="0" smtClean="0"/>
              <a:t>.</a:t>
            </a:r>
            <a:endParaRPr lang="en-US" sz="2400" b="1" dirty="0" smtClean="0"/>
          </a:p>
          <a:p>
            <a:pPr>
              <a:buFontTx/>
              <a:buAutoNum type="arabicPeriod"/>
            </a:pPr>
            <a:endParaRPr lang="en-US" sz="1800"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51</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FontTx/>
              <a:buNone/>
            </a:pPr>
            <a:r>
              <a:rPr lang="en-US" sz="2400" b="1" u="sng" dirty="0" smtClean="0"/>
              <a:t>Axioms of Probability</a:t>
            </a:r>
            <a:endParaRPr lang="en-US" sz="2400" u="sng" dirty="0" smtClean="0"/>
          </a:p>
          <a:p>
            <a:pPr>
              <a:buFontTx/>
              <a:buNone/>
            </a:pPr>
            <a:r>
              <a:rPr lang="en-US" sz="2400" b="1" dirty="0" smtClean="0"/>
              <a:t>Below are verbal explanations of each of the axioms above, which may assist in understanding exactly what they mean:</a:t>
            </a:r>
          </a:p>
          <a:p>
            <a:pPr lvl="1">
              <a:buFontTx/>
              <a:buAutoNum type="arabicPeriod"/>
            </a:pPr>
            <a:r>
              <a:rPr lang="en-US" sz="2400" dirty="0" smtClean="0"/>
              <a:t>The sample space </a:t>
            </a:r>
            <a:r>
              <a:rPr lang="en-US" sz="2400" b="1" i="1" dirty="0" smtClean="0"/>
              <a:t>S</a:t>
            </a:r>
            <a:r>
              <a:rPr lang="en-US" sz="2400" dirty="0" smtClean="0"/>
              <a:t> of an experiment is the set of all possible outcomes.  One of the outcomes in the sample space will </a:t>
            </a:r>
            <a:r>
              <a:rPr lang="en-US" sz="2400" b="1" dirty="0" smtClean="0"/>
              <a:t>definitely</a:t>
            </a:r>
            <a:r>
              <a:rPr lang="en-US" sz="2400" dirty="0" smtClean="0"/>
              <a:t> occur.</a:t>
            </a:r>
          </a:p>
          <a:p>
            <a:pPr lvl="1">
              <a:buFontTx/>
              <a:buAutoNum type="arabicPeriod"/>
            </a:pPr>
            <a:r>
              <a:rPr lang="en-US" sz="2400" dirty="0" smtClean="0"/>
              <a:t>The likelihood of a particular event ranges from impossible to absolutely definite.  (Probabilities are usually expressed as fractions, or more commonly, decimals, ranging from 0, or 0% likely, to 1, or 100% likely.)</a:t>
            </a:r>
          </a:p>
          <a:p>
            <a:pPr lvl="1">
              <a:buFontTx/>
              <a:buAutoNum type="arabicPeriod"/>
            </a:pPr>
            <a:r>
              <a:rPr lang="en-US" sz="2400" dirty="0" smtClean="0"/>
              <a:t>If an outcome can be one of two alternatives (but not both), the probability of either event occurring is equal to the sum of the likelihood of each event’s occurrence.</a:t>
            </a:r>
          </a:p>
          <a:p>
            <a:pPr>
              <a:buFontTx/>
              <a:buNone/>
            </a:pPr>
            <a:endParaRPr lang="en-US" sz="2400" b="1" dirty="0" smtClean="0"/>
          </a:p>
          <a:p>
            <a:pPr>
              <a:buFont typeface="Wingdings" pitchFamily="2" charset="2"/>
              <a:buChar char="q"/>
            </a:pPr>
            <a:endParaRPr lang="en-US" sz="2400" dirty="0" smtClean="0"/>
          </a:p>
          <a:p>
            <a:pPr eaLnBrk="1" hangingPunct="1">
              <a:lnSpc>
                <a:spcPct val="80000"/>
              </a:lnSpc>
              <a:buFont typeface="Wingdings" pitchFamily="2" charset="2"/>
              <a:buChar char="q"/>
            </a:pPr>
            <a:endParaRPr lang="en-US" sz="24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52</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Font typeface="Wingdings" pitchFamily="2" charset="2"/>
              <a:buChar char="q"/>
            </a:pPr>
            <a:r>
              <a:rPr lang="en-US" sz="2400" dirty="0" smtClean="0">
                <a:solidFill>
                  <a:schemeClr val="tx1"/>
                </a:solidFill>
                <a:latin typeface="+mn-lt"/>
                <a:ea typeface="+mn-ea"/>
                <a:cs typeface="+mn-cs"/>
              </a:rPr>
              <a:t>A couple of very useful rules follow directly from the axioms of probability.</a:t>
            </a:r>
          </a:p>
          <a:p>
            <a:pPr>
              <a:buFont typeface="Wingdings" pitchFamily="2" charset="2"/>
              <a:buChar char="q"/>
            </a:pPr>
            <a:r>
              <a:rPr lang="en-US" sz="2400" b="1" u="sng" dirty="0" smtClean="0">
                <a:solidFill>
                  <a:schemeClr val="tx1"/>
                </a:solidFill>
                <a:latin typeface="+mn-lt"/>
                <a:ea typeface="+mn-ea"/>
                <a:cs typeface="+mn-cs"/>
              </a:rPr>
              <a:t>Rule 1</a:t>
            </a:r>
            <a:r>
              <a:rPr lang="en-US" sz="2400" b="1" dirty="0" smtClean="0">
                <a:solidFill>
                  <a:schemeClr val="tx1"/>
                </a:solidFill>
                <a:latin typeface="+mn-lt"/>
                <a:ea typeface="+mn-ea"/>
                <a:cs typeface="+mn-cs"/>
              </a:rPr>
              <a:t>: </a:t>
            </a:r>
            <a:r>
              <a:rPr lang="en-US" sz="2400" dirty="0" smtClean="0">
                <a:solidFill>
                  <a:schemeClr val="tx1"/>
                </a:solidFill>
                <a:latin typeface="+mn-lt"/>
                <a:ea typeface="+mn-ea"/>
                <a:cs typeface="+mn-cs"/>
              </a:rPr>
              <a:t>If all of the outcomes in the sample space are equally likely to occur, then the probability that any specific event, </a:t>
            </a:r>
            <a:r>
              <a:rPr lang="en-US" sz="2400" b="1" i="1" dirty="0" smtClean="0">
                <a:solidFill>
                  <a:schemeClr val="tx1"/>
                </a:solidFill>
                <a:latin typeface="+mn-lt"/>
                <a:ea typeface="+mn-ea"/>
                <a:cs typeface="+mn-cs"/>
              </a:rPr>
              <a:t>E</a:t>
            </a:r>
            <a:r>
              <a:rPr lang="en-US" sz="2400" dirty="0" smtClean="0">
                <a:solidFill>
                  <a:schemeClr val="tx1"/>
                </a:solidFill>
                <a:latin typeface="+mn-lt"/>
                <a:ea typeface="+mn-ea"/>
                <a:cs typeface="+mn-cs"/>
              </a:rPr>
              <a:t>, occurs is the ratio of the number of outcomes that belong to  </a:t>
            </a:r>
            <a:r>
              <a:rPr lang="en-US" sz="2400" b="1" i="1" dirty="0" smtClean="0">
                <a:solidFill>
                  <a:schemeClr val="tx1"/>
                </a:solidFill>
                <a:latin typeface="+mn-lt"/>
                <a:ea typeface="+mn-ea"/>
                <a:cs typeface="+mn-cs"/>
              </a:rPr>
              <a:t>E </a:t>
            </a:r>
            <a:r>
              <a:rPr lang="en-US" sz="2400" dirty="0" smtClean="0">
                <a:solidFill>
                  <a:schemeClr val="tx1"/>
                </a:solidFill>
                <a:latin typeface="+mn-lt"/>
                <a:ea typeface="+mn-ea"/>
                <a:cs typeface="+mn-cs"/>
              </a:rPr>
              <a:t>divided by the total number of outcomes in the sample space.    </a:t>
            </a:r>
          </a:p>
          <a:p>
            <a:pPr lvl="1">
              <a:buFont typeface="Wingdings" pitchFamily="2" charset="2"/>
              <a:buChar char="q"/>
            </a:pPr>
            <a:r>
              <a:rPr lang="en-US" sz="2400" dirty="0" smtClean="0">
                <a:solidFill>
                  <a:schemeClr val="tx1"/>
                </a:solidFill>
                <a:latin typeface="+mn-lt"/>
                <a:ea typeface="+mn-ea"/>
                <a:cs typeface="+mn-cs"/>
              </a:rPr>
              <a:t>For example, suppose that you roll a fair six-sided die.  Since the die is equally likely to land on any of its sides, we can use Rule 1 to find the probability that any event occurs.  The probability that the event  </a:t>
            </a:r>
            <a:r>
              <a:rPr lang="en-US" sz="2400" b="1" i="1" dirty="0" smtClean="0">
                <a:solidFill>
                  <a:schemeClr val="tx1"/>
                </a:solidFill>
                <a:latin typeface="+mn-lt"/>
                <a:ea typeface="+mn-ea"/>
                <a:cs typeface="+mn-cs"/>
              </a:rPr>
              <a:t>B = </a:t>
            </a:r>
            <a:r>
              <a:rPr lang="en-US" sz="2400" b="1" dirty="0" smtClean="0">
                <a:solidFill>
                  <a:schemeClr val="tx1"/>
                </a:solidFill>
                <a:latin typeface="+mn-lt"/>
                <a:ea typeface="+mn-ea"/>
                <a:cs typeface="+mn-cs"/>
              </a:rPr>
              <a:t>{1, 4, 6}</a:t>
            </a:r>
            <a:r>
              <a:rPr lang="en-US" sz="2400" dirty="0" smtClean="0">
                <a:solidFill>
                  <a:schemeClr val="tx1"/>
                </a:solidFill>
                <a:latin typeface="+mn-lt"/>
                <a:ea typeface="+mn-ea"/>
                <a:cs typeface="+mn-cs"/>
              </a:rPr>
              <a:t> occurs is</a:t>
            </a:r>
          </a:p>
          <a:p>
            <a:pPr>
              <a:buFontTx/>
              <a:buNone/>
            </a:pPr>
            <a:endParaRPr lang="en-US" sz="1800" b="1" dirty="0" smtClean="0"/>
          </a:p>
          <a:p>
            <a:pPr>
              <a:buFont typeface="Wingdings" pitchFamily="2" charset="2"/>
              <a:buChar char="q"/>
            </a:pPr>
            <a:endParaRPr lang="en-US" sz="2400" dirty="0" smtClean="0"/>
          </a:p>
          <a:p>
            <a:pPr eaLnBrk="1" hangingPunct="1">
              <a:lnSpc>
                <a:spcPct val="80000"/>
              </a:lnSpc>
              <a:buFont typeface="Wingdings" pitchFamily="2" charset="2"/>
              <a:buChar char="q"/>
            </a:pPr>
            <a:endParaRPr lang="en-US" sz="20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2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5486400"/>
            <a:ext cx="7546232" cy="828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94209"/>
                                        </p:tgtEl>
                                        <p:attrNameLst>
                                          <p:attrName>style.visibility</p:attrName>
                                        </p:attrNameLst>
                                      </p:cBhvr>
                                      <p:to>
                                        <p:strVal val="visible"/>
                                      </p:to>
                                    </p:set>
                                    <p:animEffect transition="in" filter="fade">
                                      <p:cBhvr>
                                        <p:cTn id="19" dur="500"/>
                                        <p:tgtEl>
                                          <p:spTgt spid="94209"/>
                                        </p:tgtEl>
                                      </p:cBhvr>
                                    </p:animEffect>
                                    <p:anim calcmode="lin" valueType="num">
                                      <p:cBhvr>
                                        <p:cTn id="20" dur="500" fill="hold"/>
                                        <p:tgtEl>
                                          <p:spTgt spid="94209"/>
                                        </p:tgtEl>
                                        <p:attrNameLst>
                                          <p:attrName>style.rotation</p:attrName>
                                        </p:attrNameLst>
                                      </p:cBhvr>
                                      <p:tavLst>
                                        <p:tav tm="0">
                                          <p:val>
                                            <p:fltVal val="720"/>
                                          </p:val>
                                        </p:tav>
                                        <p:tav tm="100000">
                                          <p:val>
                                            <p:fltVal val="0"/>
                                          </p:val>
                                        </p:tav>
                                      </p:tavLst>
                                    </p:anim>
                                    <p:anim calcmode="lin" valueType="num">
                                      <p:cBhvr>
                                        <p:cTn id="21" dur="500" fill="hold"/>
                                        <p:tgtEl>
                                          <p:spTgt spid="94209"/>
                                        </p:tgtEl>
                                        <p:attrNameLst>
                                          <p:attrName>ppt_h</p:attrName>
                                        </p:attrNameLst>
                                      </p:cBhvr>
                                      <p:tavLst>
                                        <p:tav tm="0">
                                          <p:val>
                                            <p:fltVal val="0"/>
                                          </p:val>
                                        </p:tav>
                                        <p:tav tm="100000">
                                          <p:val>
                                            <p:strVal val="#ppt_h"/>
                                          </p:val>
                                        </p:tav>
                                      </p:tavLst>
                                    </p:anim>
                                    <p:anim calcmode="lin" valueType="num">
                                      <p:cBhvr>
                                        <p:cTn id="22" dur="500" fill="hold"/>
                                        <p:tgtEl>
                                          <p:spTgt spid="9420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solidFill>
                  <a:schemeClr val="bg1"/>
                </a:solidFill>
              </a:rPr>
              <a:pPr>
                <a:defRPr/>
              </a:pPr>
              <a:t>53</a:t>
            </a:fld>
            <a:endParaRPr lang="en-US" dirty="0">
              <a:solidFill>
                <a:schemeClr val="bg1"/>
              </a:solidFill>
            </a:endParaRPr>
          </a:p>
        </p:txBody>
      </p:sp>
      <p:sp>
        <p:nvSpPr>
          <p:cNvPr id="4403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dirty="0" smtClean="0">
                <a:solidFill>
                  <a:schemeClr val="bg1"/>
                </a:solidFill>
              </a:rPr>
              <a:t>Exercise 2a. Basic Probability</a:t>
            </a:r>
            <a:endParaRPr lang="en-US" sz="2800" b="1" dirty="0" smtClean="0"/>
          </a:p>
        </p:txBody>
      </p:sp>
      <p:sp>
        <p:nvSpPr>
          <p:cNvPr id="2" name="Rectangle 3"/>
          <p:cNvSpPr>
            <a:spLocks noGrp="1" noChangeArrowheads="1"/>
          </p:cNvSpPr>
          <p:nvPr>
            <p:ph type="body" idx="1"/>
          </p:nvPr>
        </p:nvSpPr>
        <p:spPr>
          <a:xfrm>
            <a:off x="152400" y="609600"/>
            <a:ext cx="8763000" cy="4343400"/>
          </a:xfrm>
          <a:solidFill>
            <a:schemeClr val="bg1"/>
          </a:solidFill>
        </p:spPr>
        <p:txBody>
          <a:bodyPr/>
          <a:lstStyle/>
          <a:p>
            <a:pPr>
              <a:buNone/>
            </a:pPr>
            <a:r>
              <a:rPr lang="en-US" b="1" dirty="0" smtClean="0">
                <a:solidFill>
                  <a:schemeClr val="tx1"/>
                </a:solidFill>
                <a:latin typeface="+mn-lt"/>
                <a:ea typeface="+mn-ea"/>
                <a:cs typeface="+mn-cs"/>
              </a:rPr>
              <a:t>Q9.  </a:t>
            </a:r>
            <a:r>
              <a:rPr lang="en-US" dirty="0" smtClean="0">
                <a:solidFill>
                  <a:schemeClr val="tx1"/>
                </a:solidFill>
                <a:latin typeface="+mn-lt"/>
                <a:ea typeface="+mn-ea"/>
                <a:cs typeface="+mn-cs"/>
              </a:rPr>
              <a:t>Suppose you have three pennies in your pocket.  One was made in 1991, another was made in 1985, and the third was made in 2006.  Suppose that you pull one penny from your pocket without looking.  Are you equally likely to pick any of the pennies?  Explain why or why not.  </a:t>
            </a:r>
            <a:r>
              <a:rPr lang="en-US" b="1" dirty="0" smtClean="0">
                <a:solidFill>
                  <a:srgbClr val="C64EA4"/>
                </a:solidFill>
              </a:rPr>
              <a:t>Click for the answer!</a:t>
            </a:r>
          </a:p>
          <a:p>
            <a:pPr>
              <a:buNone/>
            </a:pPr>
            <a:endParaRPr lang="en-US" b="1" dirty="0" smtClean="0">
              <a:solidFill>
                <a:srgbClr val="C64EA4"/>
              </a:solidFill>
            </a:endParaRPr>
          </a:p>
          <a:p>
            <a:pPr>
              <a:buNone/>
            </a:pPr>
            <a:r>
              <a:rPr lang="en-US" b="1" dirty="0" smtClean="0"/>
              <a:t>Yes, you are equally likely to pick any of the pennies, because they all have the same size and shape.</a:t>
            </a:r>
          </a:p>
          <a:p>
            <a:pPr>
              <a:buNone/>
            </a:pPr>
            <a:endParaRPr lang="en-US" sz="2200" dirty="0" smtClean="0">
              <a:solidFill>
                <a:schemeClr val="tx1"/>
              </a:solidFill>
              <a:latin typeface="+mn-lt"/>
              <a:ea typeface="+mn-ea"/>
              <a:cs typeface="+mn-cs"/>
            </a:endParaRPr>
          </a:p>
          <a:p>
            <a:pPr>
              <a:buFontTx/>
              <a:buNone/>
            </a:pPr>
            <a:endParaRPr lang="en-US" sz="2200" dirty="0" smtClean="0"/>
          </a:p>
          <a:p>
            <a:pPr>
              <a:buFontTx/>
              <a:buNone/>
            </a:pPr>
            <a:endParaRPr lang="en-US" sz="2200" b="1" dirty="0" smtClean="0"/>
          </a:p>
          <a:p>
            <a:pPr>
              <a:buFont typeface="Wingdings" pitchFamily="2" charset="2"/>
              <a:buChar char="q"/>
            </a:pPr>
            <a:endParaRPr lang="en-US" sz="2200" dirty="0" smtClean="0"/>
          </a:p>
          <a:p>
            <a:pPr eaLnBrk="1" hangingPunct="1">
              <a:lnSpc>
                <a:spcPct val="80000"/>
              </a:lnSpc>
              <a:buFont typeface="Wingdings" pitchFamily="2" charset="2"/>
              <a:buChar char="q"/>
            </a:pPr>
            <a:endParaRPr lang="en-US" sz="22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solidFill>
                  <a:schemeClr val="bg1"/>
                </a:solidFill>
              </a:rPr>
              <a:pPr>
                <a:defRPr/>
              </a:pPr>
              <a:t>54</a:t>
            </a:fld>
            <a:endParaRPr lang="en-US" dirty="0">
              <a:solidFill>
                <a:schemeClr val="bg1"/>
              </a:solidFill>
            </a:endParaRPr>
          </a:p>
        </p:txBody>
      </p:sp>
      <p:sp>
        <p:nvSpPr>
          <p:cNvPr id="4403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dirty="0" smtClean="0">
                <a:solidFill>
                  <a:schemeClr val="bg1"/>
                </a:solidFill>
              </a:rPr>
              <a:t>Exercise 2a. Basic Probability</a:t>
            </a:r>
            <a:endParaRPr lang="en-US" sz="2800" b="1" dirty="0" smtClean="0"/>
          </a:p>
        </p:txBody>
      </p:sp>
      <p:sp>
        <p:nvSpPr>
          <p:cNvPr id="2" name="Rectangle 3"/>
          <p:cNvSpPr>
            <a:spLocks noGrp="1" noChangeArrowheads="1"/>
          </p:cNvSpPr>
          <p:nvPr>
            <p:ph type="body" idx="1"/>
          </p:nvPr>
        </p:nvSpPr>
        <p:spPr>
          <a:xfrm>
            <a:off x="152400" y="609600"/>
            <a:ext cx="8763000" cy="4343400"/>
          </a:xfrm>
          <a:solidFill>
            <a:schemeClr val="bg1"/>
          </a:solidFill>
        </p:spPr>
        <p:txBody>
          <a:bodyPr/>
          <a:lstStyle/>
          <a:p>
            <a:pPr>
              <a:buNone/>
            </a:pPr>
            <a:r>
              <a:rPr lang="en-US" b="1" dirty="0" smtClean="0">
                <a:solidFill>
                  <a:schemeClr val="tx1"/>
                </a:solidFill>
                <a:latin typeface="+mn-lt"/>
                <a:ea typeface="+mn-ea"/>
                <a:cs typeface="+mn-cs"/>
              </a:rPr>
              <a:t>Q10.  </a:t>
            </a:r>
            <a:r>
              <a:rPr lang="en-US" dirty="0" smtClean="0">
                <a:solidFill>
                  <a:schemeClr val="tx1"/>
                </a:solidFill>
                <a:latin typeface="+mn-lt"/>
                <a:ea typeface="+mn-ea"/>
                <a:cs typeface="+mn-cs"/>
              </a:rPr>
              <a:t>What is the probability that you pick the penny from 1985?  What is the probability that you don’t pick the penny from 1985?</a:t>
            </a:r>
          </a:p>
          <a:p>
            <a:pPr algn="ctr">
              <a:buNone/>
            </a:pPr>
            <a:r>
              <a:rPr lang="en-US" b="1" dirty="0" smtClean="0">
                <a:solidFill>
                  <a:srgbClr val="C64EA4"/>
                </a:solidFill>
              </a:rPr>
              <a:t>Click for the answer!</a:t>
            </a:r>
          </a:p>
          <a:p>
            <a:pPr marL="0" indent="0">
              <a:buNone/>
            </a:pPr>
            <a:r>
              <a:rPr lang="en-US" b="1" dirty="0" smtClean="0">
                <a:solidFill>
                  <a:schemeClr val="tx1"/>
                </a:solidFill>
                <a:latin typeface="+mn-lt"/>
                <a:ea typeface="+mn-ea"/>
                <a:cs typeface="+mn-cs"/>
              </a:rPr>
              <a:t>Since there is only one way of drawing the 1985 penny, and three possible outcomes, the probability that you pick the 1985 penny is 1/3.  The probability that you </a:t>
            </a:r>
            <a:r>
              <a:rPr lang="en-US" b="1" u="sng" dirty="0" smtClean="0">
                <a:solidFill>
                  <a:schemeClr val="tx1"/>
                </a:solidFill>
                <a:latin typeface="+mn-lt"/>
                <a:ea typeface="+mn-ea"/>
                <a:cs typeface="+mn-cs"/>
              </a:rPr>
              <a:t>don’t</a:t>
            </a:r>
            <a:r>
              <a:rPr lang="en-US" b="1" dirty="0" smtClean="0">
                <a:solidFill>
                  <a:schemeClr val="tx1"/>
                </a:solidFill>
                <a:latin typeface="+mn-lt"/>
                <a:ea typeface="+mn-ea"/>
                <a:cs typeface="+mn-cs"/>
              </a:rPr>
              <a:t> pick the penny from 1985 is 2/3, sinc</a:t>
            </a:r>
            <a:r>
              <a:rPr lang="en-US" b="1" dirty="0" smtClean="0"/>
              <a:t>e there are two outcomes out of the total 3 that don’t involve drawing the 1985 penny.</a:t>
            </a:r>
            <a:endParaRPr lang="en-US" b="1" dirty="0" smtClean="0">
              <a:solidFill>
                <a:schemeClr val="tx1"/>
              </a:solidFill>
              <a:latin typeface="+mn-lt"/>
              <a:ea typeface="+mn-ea"/>
              <a:cs typeface="+mn-cs"/>
            </a:endParaRPr>
          </a:p>
          <a:p>
            <a:pPr>
              <a:buFontTx/>
              <a:buNone/>
            </a:pPr>
            <a:endParaRPr lang="en-US" sz="2200" dirty="0" smtClean="0"/>
          </a:p>
          <a:p>
            <a:pPr>
              <a:buFontTx/>
              <a:buNone/>
            </a:pPr>
            <a:endParaRPr lang="en-US" sz="2200" b="1" dirty="0" smtClean="0"/>
          </a:p>
          <a:p>
            <a:pPr>
              <a:buFont typeface="Wingdings" pitchFamily="2" charset="2"/>
              <a:buChar char="q"/>
            </a:pPr>
            <a:endParaRPr lang="en-US" sz="2200" dirty="0" smtClean="0"/>
          </a:p>
          <a:p>
            <a:pPr eaLnBrk="1" hangingPunct="1">
              <a:lnSpc>
                <a:spcPct val="80000"/>
              </a:lnSpc>
              <a:buFont typeface="Wingdings" pitchFamily="2" charset="2"/>
              <a:buChar char="q"/>
            </a:pPr>
            <a:endParaRPr lang="en-US" sz="22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55</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Font typeface="Wingdings" pitchFamily="2" charset="2"/>
              <a:buChar char="q"/>
            </a:pPr>
            <a:r>
              <a:rPr lang="en-US" sz="2400" dirty="0" smtClean="0">
                <a:solidFill>
                  <a:schemeClr val="tx1"/>
                </a:solidFill>
                <a:latin typeface="+mn-lt"/>
                <a:ea typeface="+mn-ea"/>
                <a:cs typeface="+mn-cs"/>
              </a:rPr>
              <a:t>Remember, if a gene is located on an </a:t>
            </a:r>
            <a:r>
              <a:rPr lang="en-US" sz="2400" dirty="0" err="1" smtClean="0">
                <a:solidFill>
                  <a:schemeClr val="tx1"/>
                </a:solidFill>
                <a:latin typeface="+mn-lt"/>
                <a:ea typeface="+mn-ea"/>
                <a:cs typeface="+mn-cs"/>
              </a:rPr>
              <a:t>autosome</a:t>
            </a:r>
            <a:r>
              <a:rPr lang="en-US" sz="2400" dirty="0" smtClean="0">
                <a:solidFill>
                  <a:schemeClr val="tx1"/>
                </a:solidFill>
                <a:latin typeface="+mn-lt"/>
                <a:ea typeface="+mn-ea"/>
                <a:cs typeface="+mn-cs"/>
              </a:rPr>
              <a:t>, then an animal has two alleles of this gene.  </a:t>
            </a:r>
          </a:p>
          <a:p>
            <a:pPr>
              <a:buFont typeface="Wingdings" pitchFamily="2" charset="2"/>
              <a:buChar char="q"/>
            </a:pPr>
            <a:r>
              <a:rPr lang="en-US" sz="2400" dirty="0" smtClean="0">
                <a:solidFill>
                  <a:schemeClr val="tx1"/>
                </a:solidFill>
                <a:latin typeface="+mn-lt"/>
                <a:ea typeface="+mn-ea"/>
                <a:cs typeface="+mn-cs"/>
              </a:rPr>
              <a:t>Each parent gives only one of these alleles to its offspring.  </a:t>
            </a:r>
          </a:p>
          <a:p>
            <a:pPr>
              <a:buFont typeface="Wingdings" pitchFamily="2" charset="2"/>
              <a:buChar char="q"/>
            </a:pPr>
            <a:r>
              <a:rPr lang="en-US" sz="2400" dirty="0" smtClean="0">
                <a:solidFill>
                  <a:schemeClr val="tx1"/>
                </a:solidFill>
                <a:latin typeface="+mn-lt"/>
                <a:ea typeface="+mn-ea"/>
                <a:cs typeface="+mn-cs"/>
              </a:rPr>
              <a:t>In fact, a parent is </a:t>
            </a:r>
            <a:r>
              <a:rPr lang="en-US" sz="2400" b="1" dirty="0" smtClean="0">
                <a:solidFill>
                  <a:srgbClr val="C64EA4"/>
                </a:solidFill>
                <a:latin typeface="+mn-lt"/>
                <a:ea typeface="+mn-ea"/>
                <a:cs typeface="+mn-cs"/>
              </a:rPr>
              <a:t>equally likely </a:t>
            </a:r>
            <a:r>
              <a:rPr lang="en-US" sz="2400" dirty="0" smtClean="0">
                <a:solidFill>
                  <a:schemeClr val="tx1"/>
                </a:solidFill>
                <a:latin typeface="+mn-lt"/>
                <a:ea typeface="+mn-ea"/>
                <a:cs typeface="+mn-cs"/>
              </a:rPr>
              <a:t>to give either of these alleles to its offspring.  </a:t>
            </a:r>
          </a:p>
          <a:p>
            <a:pPr>
              <a:buFont typeface="Wingdings" pitchFamily="2" charset="2"/>
              <a:buChar char="q"/>
            </a:pPr>
            <a:r>
              <a:rPr lang="en-US" sz="2400" dirty="0" smtClean="0">
                <a:solidFill>
                  <a:schemeClr val="tx1"/>
                </a:solidFill>
                <a:latin typeface="+mn-lt"/>
                <a:ea typeface="+mn-ea"/>
                <a:cs typeface="+mn-cs"/>
              </a:rPr>
              <a:t>As a result, when we draw a </a:t>
            </a:r>
            <a:r>
              <a:rPr lang="en-US" sz="2400" dirty="0" err="1" smtClean="0">
                <a:solidFill>
                  <a:schemeClr val="tx1"/>
                </a:solidFill>
                <a:latin typeface="+mn-lt"/>
                <a:ea typeface="+mn-ea"/>
                <a:cs typeface="+mn-cs"/>
              </a:rPr>
              <a:t>Punnett</a:t>
            </a:r>
            <a:r>
              <a:rPr lang="en-US" sz="2400" dirty="0" smtClean="0">
                <a:solidFill>
                  <a:schemeClr val="tx1"/>
                </a:solidFill>
                <a:latin typeface="+mn-lt"/>
                <a:ea typeface="+mn-ea"/>
                <a:cs typeface="+mn-cs"/>
              </a:rPr>
              <a:t> square, each cell of the square is equally likely to happen.  </a:t>
            </a:r>
          </a:p>
          <a:p>
            <a:pPr>
              <a:buFont typeface="Wingdings" pitchFamily="2" charset="2"/>
              <a:buChar char="q"/>
            </a:pPr>
            <a:r>
              <a:rPr lang="en-US" sz="2400" dirty="0" smtClean="0">
                <a:solidFill>
                  <a:schemeClr val="tx1"/>
                </a:solidFill>
                <a:latin typeface="+mn-lt"/>
                <a:ea typeface="+mn-ea"/>
                <a:cs typeface="+mn-cs"/>
              </a:rPr>
              <a:t>Therefore, we can determine the probability that the offspring has a specific genotype by completing a three step procedure:</a:t>
            </a:r>
          </a:p>
          <a:p>
            <a:pPr marL="857250" lvl="1" indent="-457200">
              <a:buFont typeface="+mj-lt"/>
              <a:buAutoNum type="arabicPeriod"/>
            </a:pPr>
            <a:r>
              <a:rPr lang="en-US" sz="2400" dirty="0" smtClean="0">
                <a:solidFill>
                  <a:schemeClr val="tx1"/>
                </a:solidFill>
                <a:latin typeface="+mn-lt"/>
                <a:ea typeface="+mn-ea"/>
                <a:cs typeface="+mn-cs"/>
              </a:rPr>
              <a:t>Draw the </a:t>
            </a:r>
            <a:r>
              <a:rPr lang="en-US" sz="2400" dirty="0" err="1" smtClean="0">
                <a:solidFill>
                  <a:schemeClr val="tx1"/>
                </a:solidFill>
                <a:latin typeface="+mn-lt"/>
                <a:ea typeface="+mn-ea"/>
                <a:cs typeface="+mn-cs"/>
              </a:rPr>
              <a:t>Punnett</a:t>
            </a:r>
            <a:r>
              <a:rPr lang="en-US" sz="2400" dirty="0" smtClean="0">
                <a:solidFill>
                  <a:schemeClr val="tx1"/>
                </a:solidFill>
                <a:latin typeface="+mn-lt"/>
                <a:ea typeface="+mn-ea"/>
                <a:cs typeface="+mn-cs"/>
              </a:rPr>
              <a:t> square.</a:t>
            </a:r>
          </a:p>
          <a:p>
            <a:pPr marL="857250" lvl="1" indent="-457200">
              <a:buFont typeface="+mj-lt"/>
              <a:buAutoNum type="arabicPeriod"/>
            </a:pPr>
            <a:r>
              <a:rPr lang="en-US" sz="2400" dirty="0" smtClean="0">
                <a:solidFill>
                  <a:schemeClr val="tx1"/>
                </a:solidFill>
                <a:latin typeface="+mn-lt"/>
                <a:ea typeface="+mn-ea"/>
                <a:cs typeface="+mn-cs"/>
              </a:rPr>
              <a:t>Count the number of cells in which the genotype of interest appears.</a:t>
            </a:r>
          </a:p>
          <a:p>
            <a:pPr marL="857250" lvl="1" indent="-457200">
              <a:buFont typeface="+mj-lt"/>
              <a:buAutoNum type="arabicPeriod"/>
            </a:pPr>
            <a:r>
              <a:rPr lang="en-US" sz="2400" dirty="0" smtClean="0">
                <a:solidFill>
                  <a:schemeClr val="tx1"/>
                </a:solidFill>
                <a:latin typeface="+mn-lt"/>
                <a:ea typeface="+mn-ea"/>
                <a:cs typeface="+mn-cs"/>
              </a:rPr>
              <a:t>Divide the number from Step 2 by the total number of cells in the </a:t>
            </a:r>
            <a:r>
              <a:rPr lang="en-US" sz="2400" dirty="0" err="1" smtClean="0">
                <a:solidFill>
                  <a:schemeClr val="tx1"/>
                </a:solidFill>
                <a:latin typeface="+mn-lt"/>
                <a:ea typeface="+mn-ea"/>
                <a:cs typeface="+mn-cs"/>
              </a:rPr>
              <a:t>Punnett</a:t>
            </a:r>
            <a:r>
              <a:rPr lang="en-US" sz="2400" dirty="0" smtClean="0">
                <a:solidFill>
                  <a:schemeClr val="tx1"/>
                </a:solidFill>
                <a:latin typeface="+mn-lt"/>
                <a:ea typeface="+mn-ea"/>
                <a:cs typeface="+mn-cs"/>
              </a:rPr>
              <a:t> square.     </a:t>
            </a:r>
          </a:p>
          <a:p>
            <a:pPr>
              <a:buFontTx/>
              <a:buNone/>
            </a:pPr>
            <a:endParaRPr lang="en-US" sz="1800" b="1" dirty="0" smtClean="0"/>
          </a:p>
          <a:p>
            <a:pPr>
              <a:buFont typeface="Wingdings" pitchFamily="2" charset="2"/>
              <a:buChar char="q"/>
            </a:pPr>
            <a:endParaRPr lang="en-US" sz="2400" dirty="0" smtClean="0"/>
          </a:p>
          <a:p>
            <a:pPr eaLnBrk="1" hangingPunct="1">
              <a:lnSpc>
                <a:spcPct val="80000"/>
              </a:lnSpc>
              <a:buFont typeface="Wingdings" pitchFamily="2" charset="2"/>
              <a:buChar char="q"/>
            </a:pPr>
            <a:endParaRPr lang="en-US" sz="20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56</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r>
              <a:rPr lang="en-US" sz="2400" b="1" dirty="0" smtClean="0">
                <a:solidFill>
                  <a:schemeClr val="tx1"/>
                </a:solidFill>
                <a:latin typeface="+mn-lt"/>
                <a:ea typeface="+mn-ea"/>
                <a:cs typeface="+mn-cs"/>
              </a:rPr>
              <a:t>Example:</a:t>
            </a:r>
            <a:r>
              <a:rPr lang="en-US" sz="2400" dirty="0" smtClean="0">
                <a:solidFill>
                  <a:schemeClr val="tx1"/>
                </a:solidFill>
                <a:latin typeface="+mn-lt"/>
                <a:ea typeface="+mn-ea"/>
                <a:cs typeface="+mn-cs"/>
              </a:rPr>
              <a:t> Suppose that a woman and a man with genotypes  and  reproduce.  What is the probability that their child has genotype </a:t>
            </a:r>
            <a:r>
              <a:rPr lang="en-US" sz="2400" b="1" i="1" dirty="0" smtClean="0">
                <a:solidFill>
                  <a:schemeClr val="tx1"/>
                </a:solidFill>
                <a:latin typeface="+mn-lt"/>
                <a:ea typeface="+mn-ea"/>
                <a:cs typeface="+mn-cs"/>
              </a:rPr>
              <a:t>Bb</a:t>
            </a:r>
            <a:r>
              <a:rPr lang="en-US" sz="2400" dirty="0" smtClean="0">
                <a:solidFill>
                  <a:schemeClr val="tx1"/>
                </a:solidFill>
                <a:latin typeface="+mn-lt"/>
                <a:ea typeface="+mn-ea"/>
                <a:cs typeface="+mn-cs"/>
              </a:rPr>
              <a:t>?</a:t>
            </a:r>
          </a:p>
          <a:p>
            <a:r>
              <a:rPr lang="en-US" sz="2400" dirty="0" smtClean="0">
                <a:solidFill>
                  <a:schemeClr val="tx1"/>
                </a:solidFill>
                <a:latin typeface="+mn-lt"/>
                <a:ea typeface="+mn-ea"/>
                <a:cs typeface="+mn-cs"/>
              </a:rPr>
              <a:t> First we draw the </a:t>
            </a:r>
            <a:r>
              <a:rPr lang="en-US" sz="2400" dirty="0" err="1" smtClean="0">
                <a:solidFill>
                  <a:schemeClr val="tx1"/>
                </a:solidFill>
                <a:latin typeface="+mn-lt"/>
                <a:ea typeface="+mn-ea"/>
                <a:cs typeface="+mn-cs"/>
              </a:rPr>
              <a:t>Punnett</a:t>
            </a:r>
            <a:r>
              <a:rPr lang="en-US" sz="2400" dirty="0" smtClean="0">
                <a:solidFill>
                  <a:schemeClr val="tx1"/>
                </a:solidFill>
                <a:latin typeface="+mn-lt"/>
                <a:ea typeface="+mn-ea"/>
                <a:cs typeface="+mn-cs"/>
              </a:rPr>
              <a:t> square.</a:t>
            </a:r>
          </a:p>
          <a:p>
            <a:endParaRPr lang="en-US" sz="2400" dirty="0" smtClean="0"/>
          </a:p>
          <a:p>
            <a:endParaRPr lang="en-US" sz="2400" dirty="0" smtClean="0">
              <a:solidFill>
                <a:schemeClr val="tx1"/>
              </a:solidFill>
              <a:latin typeface="+mn-lt"/>
              <a:ea typeface="+mn-ea"/>
              <a:cs typeface="+mn-cs"/>
            </a:endParaRPr>
          </a:p>
          <a:p>
            <a:endParaRPr lang="en-US" sz="2400" dirty="0" smtClean="0"/>
          </a:p>
          <a:p>
            <a:endParaRPr lang="en-US" sz="2400" dirty="0" smtClean="0">
              <a:solidFill>
                <a:schemeClr val="tx1"/>
              </a:solidFill>
              <a:latin typeface="+mn-lt"/>
              <a:ea typeface="+mn-ea"/>
              <a:cs typeface="+mn-cs"/>
            </a:endParaRPr>
          </a:p>
          <a:p>
            <a:r>
              <a:rPr lang="en-US" sz="2400" dirty="0" smtClean="0">
                <a:solidFill>
                  <a:schemeClr val="tx1"/>
                </a:solidFill>
                <a:latin typeface="+mn-lt"/>
                <a:ea typeface="+mn-ea"/>
                <a:cs typeface="+mn-cs"/>
              </a:rPr>
              <a:t>Next we count that the genotype  </a:t>
            </a:r>
            <a:r>
              <a:rPr lang="en-US" sz="2400" b="1" i="1" dirty="0" smtClean="0">
                <a:solidFill>
                  <a:schemeClr val="tx1"/>
                </a:solidFill>
                <a:latin typeface="+mn-lt"/>
                <a:ea typeface="+mn-ea"/>
                <a:cs typeface="+mn-cs"/>
              </a:rPr>
              <a:t>Bb </a:t>
            </a:r>
            <a:r>
              <a:rPr lang="en-US" sz="2400" dirty="0" smtClean="0">
                <a:solidFill>
                  <a:schemeClr val="tx1"/>
                </a:solidFill>
                <a:latin typeface="+mn-lt"/>
                <a:ea typeface="+mn-ea"/>
                <a:cs typeface="+mn-cs"/>
              </a:rPr>
              <a:t>appears in 2 cells.  (Note that the order in which the alleles are listed does not affect the genotype, that is, the genotype </a:t>
            </a:r>
            <a:r>
              <a:rPr lang="en-US" sz="2400" b="1" i="1" dirty="0" smtClean="0">
                <a:solidFill>
                  <a:schemeClr val="tx1"/>
                </a:solidFill>
                <a:latin typeface="+mn-lt"/>
                <a:ea typeface="+mn-ea"/>
                <a:cs typeface="+mn-cs"/>
              </a:rPr>
              <a:t>Bb</a:t>
            </a:r>
            <a:r>
              <a:rPr lang="en-US" sz="2400" dirty="0" smtClean="0">
                <a:solidFill>
                  <a:schemeClr val="tx1"/>
                </a:solidFill>
                <a:latin typeface="+mn-lt"/>
                <a:ea typeface="+mn-ea"/>
                <a:cs typeface="+mn-cs"/>
              </a:rPr>
              <a:t> is the same as </a:t>
            </a:r>
            <a:r>
              <a:rPr lang="en-US" sz="2400" b="1" i="1" dirty="0" err="1" smtClean="0">
                <a:solidFill>
                  <a:schemeClr val="tx1"/>
                </a:solidFill>
                <a:latin typeface="+mn-lt"/>
                <a:ea typeface="+mn-ea"/>
                <a:cs typeface="+mn-cs"/>
              </a:rPr>
              <a:t>bB</a:t>
            </a:r>
            <a:r>
              <a:rPr lang="en-US" sz="2400" dirty="0" smtClean="0">
                <a:solidFill>
                  <a:schemeClr val="tx1"/>
                </a:solidFill>
                <a:latin typeface="+mn-lt"/>
                <a:ea typeface="+mn-ea"/>
                <a:cs typeface="+mn-cs"/>
              </a:rPr>
              <a:t>.)</a:t>
            </a:r>
          </a:p>
          <a:p>
            <a:r>
              <a:rPr lang="en-US" sz="2400" dirty="0" smtClean="0"/>
              <a:t>Thus, the probability that their child has the genotype </a:t>
            </a:r>
            <a:r>
              <a:rPr lang="en-US" sz="2400" b="1" i="1" dirty="0" smtClean="0"/>
              <a:t>Bb</a:t>
            </a:r>
            <a:r>
              <a:rPr lang="en-US" sz="2400" dirty="0" smtClean="0"/>
              <a:t> is equal to 2/4, which is equal to ½.</a:t>
            </a:r>
            <a:endParaRPr lang="en-US" sz="2400" dirty="0" smtClean="0">
              <a:solidFill>
                <a:schemeClr val="tx1"/>
              </a:solidFill>
              <a:latin typeface="+mn-lt"/>
              <a:ea typeface="+mn-ea"/>
              <a:cs typeface="+mn-cs"/>
            </a:endParaRPr>
          </a:p>
          <a:p>
            <a:endParaRPr lang="en-US" sz="2400" dirty="0" smtClean="0">
              <a:solidFill>
                <a:schemeClr val="tx1"/>
              </a:solidFill>
              <a:latin typeface="+mn-lt"/>
              <a:ea typeface="+mn-ea"/>
              <a:cs typeface="+mn-cs"/>
            </a:endParaRPr>
          </a:p>
          <a:p>
            <a:pPr>
              <a:buFontTx/>
              <a:buNone/>
            </a:pPr>
            <a:endParaRPr lang="en-US" sz="1800" b="1" dirty="0" smtClean="0"/>
          </a:p>
          <a:p>
            <a:pPr>
              <a:buFont typeface="Wingdings" pitchFamily="2" charset="2"/>
              <a:buChar char="q"/>
            </a:pPr>
            <a:endParaRPr lang="en-US" sz="2400" dirty="0" smtClean="0"/>
          </a:p>
          <a:p>
            <a:pPr eaLnBrk="1" hangingPunct="1">
              <a:lnSpc>
                <a:spcPct val="80000"/>
              </a:lnSpc>
              <a:buFont typeface="Wingdings" pitchFamily="2" charset="2"/>
              <a:buChar char="q"/>
            </a:pPr>
            <a:endParaRPr lang="en-US" sz="20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 name="Table 5"/>
          <p:cNvGraphicFramePr>
            <a:graphicFrameLocks noGrp="1"/>
          </p:cNvGraphicFramePr>
          <p:nvPr/>
        </p:nvGraphicFramePr>
        <p:xfrm>
          <a:off x="2438400" y="2438400"/>
          <a:ext cx="3962400" cy="1371600"/>
        </p:xfrm>
        <a:graphic>
          <a:graphicData uri="http://schemas.openxmlformats.org/drawingml/2006/table">
            <a:tbl>
              <a:tblPr firstRow="1" bandRow="1">
                <a:tableStyleId>{5C22544A-7EE6-4342-B048-85BDC9FD1C3A}</a:tableStyleId>
              </a:tblPr>
              <a:tblGrid>
                <a:gridCol w="1651000"/>
                <a:gridCol w="1073150"/>
                <a:gridCol w="1238250"/>
              </a:tblGrid>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b</a:t>
                      </a:r>
                      <a:endParaRPr 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2400" b="1" dirty="0" smtClean="0"/>
                        <a:t>b</a:t>
                      </a:r>
                      <a:endParaRPr lang="en-US" sz="24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err="1"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bb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style.rotation</p:attrName>
                                        </p:attrNameLst>
                                      </p:cBhvr>
                                      <p:tavLst>
                                        <p:tav tm="0">
                                          <p:val>
                                            <p:fltVal val="720"/>
                                          </p:val>
                                        </p:tav>
                                        <p:tav tm="100000">
                                          <p:val>
                                            <p:fltVal val="0"/>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57</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None/>
            </a:pPr>
            <a:r>
              <a:rPr lang="en-US" sz="2400" b="1" dirty="0" smtClean="0">
                <a:solidFill>
                  <a:schemeClr val="tx1"/>
                </a:solidFill>
                <a:latin typeface="+mn-lt"/>
                <a:ea typeface="+mn-ea"/>
                <a:cs typeface="+mn-cs"/>
              </a:rPr>
              <a:t>Q11.</a:t>
            </a:r>
            <a:r>
              <a:rPr lang="en-US" sz="2400" dirty="0" smtClean="0">
                <a:solidFill>
                  <a:schemeClr val="tx1"/>
                </a:solidFill>
                <a:latin typeface="+mn-lt"/>
                <a:ea typeface="+mn-ea"/>
                <a:cs typeface="+mn-cs"/>
              </a:rPr>
              <a:t> Suppose that a woman and a man with genotypes </a:t>
            </a:r>
            <a:r>
              <a:rPr lang="en-US" sz="2400" b="1" i="1" dirty="0" smtClean="0">
                <a:solidFill>
                  <a:schemeClr val="tx1"/>
                </a:solidFill>
                <a:latin typeface="+mn-lt"/>
                <a:ea typeface="+mn-ea"/>
                <a:cs typeface="+mn-cs"/>
              </a:rPr>
              <a:t>Bb </a:t>
            </a:r>
            <a:r>
              <a:rPr lang="en-US" sz="2400" dirty="0" smtClean="0">
                <a:solidFill>
                  <a:schemeClr val="tx1"/>
                </a:solidFill>
                <a:latin typeface="+mn-lt"/>
                <a:ea typeface="+mn-ea"/>
                <a:cs typeface="+mn-cs"/>
              </a:rPr>
              <a:t>and  </a:t>
            </a:r>
            <a:r>
              <a:rPr lang="en-US" sz="2400" b="1" i="1" dirty="0" smtClean="0">
                <a:solidFill>
                  <a:schemeClr val="tx1"/>
                </a:solidFill>
                <a:latin typeface="+mn-lt"/>
                <a:ea typeface="+mn-ea"/>
                <a:cs typeface="+mn-cs"/>
              </a:rPr>
              <a:t>BB </a:t>
            </a:r>
            <a:r>
              <a:rPr lang="en-US" sz="2400" dirty="0" smtClean="0">
                <a:solidFill>
                  <a:schemeClr val="tx1"/>
                </a:solidFill>
                <a:latin typeface="+mn-lt"/>
                <a:ea typeface="+mn-ea"/>
                <a:cs typeface="+mn-cs"/>
              </a:rPr>
              <a:t>reproduce.  What is the probability that their child has genotype </a:t>
            </a:r>
            <a:r>
              <a:rPr lang="en-US" sz="2400" b="1" i="1" dirty="0" smtClean="0">
                <a:solidFill>
                  <a:schemeClr val="tx1"/>
                </a:solidFill>
                <a:latin typeface="+mn-lt"/>
                <a:ea typeface="+mn-ea"/>
                <a:cs typeface="+mn-cs"/>
              </a:rPr>
              <a:t>BB</a:t>
            </a:r>
            <a:r>
              <a:rPr lang="en-US" sz="2400" dirty="0" smtClean="0">
                <a:solidFill>
                  <a:schemeClr val="tx1"/>
                </a:solidFill>
                <a:latin typeface="+mn-lt"/>
                <a:ea typeface="+mn-ea"/>
                <a:cs typeface="+mn-cs"/>
              </a:rPr>
              <a:t>?</a:t>
            </a:r>
          </a:p>
          <a:p>
            <a:pPr algn="ctr">
              <a:buNone/>
            </a:pPr>
            <a:r>
              <a:rPr lang="en-US" sz="2400" b="1" dirty="0" smtClean="0">
                <a:solidFill>
                  <a:srgbClr val="C64EA4"/>
                </a:solidFill>
              </a:rPr>
              <a:t>Stop!  The answer is next!!!</a:t>
            </a:r>
          </a:p>
          <a:p>
            <a:pPr>
              <a:buNone/>
            </a:pPr>
            <a:endParaRPr lang="en-US" sz="2400" b="1" dirty="0" smtClean="0"/>
          </a:p>
          <a:p>
            <a:pPr>
              <a:buNone/>
            </a:pPr>
            <a:r>
              <a:rPr lang="en-US" sz="2400" b="1" dirty="0" smtClean="0"/>
              <a:t>First, again, we draw the </a:t>
            </a:r>
            <a:r>
              <a:rPr lang="en-US" sz="2400" b="1" dirty="0" err="1" smtClean="0"/>
              <a:t>Punnett</a:t>
            </a:r>
            <a:r>
              <a:rPr lang="en-US" sz="2400" b="1" dirty="0" smtClean="0"/>
              <a:t> square.</a:t>
            </a:r>
          </a:p>
          <a:p>
            <a:pPr>
              <a:buNone/>
            </a:pPr>
            <a:endParaRPr lang="en-US" sz="2400" dirty="0" smtClean="0">
              <a:solidFill>
                <a:schemeClr val="tx1"/>
              </a:solidFill>
              <a:latin typeface="+mn-lt"/>
              <a:ea typeface="+mn-ea"/>
              <a:cs typeface="+mn-cs"/>
            </a:endParaRPr>
          </a:p>
          <a:p>
            <a:pPr>
              <a:buNone/>
            </a:pPr>
            <a:endParaRPr lang="en-US" sz="2400" dirty="0" smtClean="0"/>
          </a:p>
          <a:p>
            <a:pPr>
              <a:buNone/>
            </a:pPr>
            <a:endParaRPr lang="en-US" sz="2400" dirty="0" smtClean="0">
              <a:solidFill>
                <a:schemeClr val="tx1"/>
              </a:solidFill>
              <a:latin typeface="+mn-lt"/>
              <a:ea typeface="+mn-ea"/>
              <a:cs typeface="+mn-cs"/>
            </a:endParaRPr>
          </a:p>
          <a:p>
            <a:pPr>
              <a:buNone/>
            </a:pPr>
            <a:endParaRPr lang="en-US" sz="2400" dirty="0" smtClean="0">
              <a:solidFill>
                <a:schemeClr val="tx1"/>
              </a:solidFill>
              <a:latin typeface="+mn-lt"/>
              <a:ea typeface="+mn-ea"/>
              <a:cs typeface="+mn-cs"/>
            </a:endParaRPr>
          </a:p>
          <a:p>
            <a:pPr>
              <a:buNone/>
            </a:pPr>
            <a:r>
              <a:rPr lang="en-US" sz="2400" dirty="0" smtClean="0">
                <a:solidFill>
                  <a:schemeClr val="tx1"/>
                </a:solidFill>
                <a:latin typeface="+mn-lt"/>
                <a:ea typeface="+mn-ea"/>
                <a:cs typeface="+mn-cs"/>
              </a:rPr>
              <a:t>In this case, the genotype  </a:t>
            </a:r>
            <a:r>
              <a:rPr lang="en-US" sz="2400" b="1" i="1" dirty="0" smtClean="0">
                <a:solidFill>
                  <a:schemeClr val="tx1"/>
                </a:solidFill>
                <a:latin typeface="+mn-lt"/>
                <a:ea typeface="+mn-ea"/>
                <a:cs typeface="+mn-cs"/>
              </a:rPr>
              <a:t>BB </a:t>
            </a:r>
            <a:r>
              <a:rPr lang="en-US" sz="2400" dirty="0" smtClean="0">
                <a:solidFill>
                  <a:schemeClr val="tx1"/>
                </a:solidFill>
                <a:latin typeface="+mn-lt"/>
                <a:ea typeface="+mn-ea"/>
                <a:cs typeface="+mn-cs"/>
              </a:rPr>
              <a:t>appears in 2 cells.  </a:t>
            </a:r>
          </a:p>
          <a:p>
            <a:pPr>
              <a:buNone/>
            </a:pPr>
            <a:r>
              <a:rPr lang="en-US" sz="2400" dirty="0" smtClean="0"/>
              <a:t>Thus, the probability that their child has the genotype </a:t>
            </a:r>
            <a:r>
              <a:rPr lang="en-US" sz="2400" b="1" i="1" dirty="0" smtClean="0"/>
              <a:t>BB</a:t>
            </a:r>
            <a:r>
              <a:rPr lang="en-US" sz="2400" dirty="0" smtClean="0"/>
              <a:t> is equal to 2/4, which is equal to ½.</a:t>
            </a:r>
            <a:endParaRPr lang="en-US" sz="2400" dirty="0" smtClean="0">
              <a:solidFill>
                <a:schemeClr val="tx1"/>
              </a:solidFill>
              <a:latin typeface="+mn-lt"/>
              <a:ea typeface="+mn-ea"/>
              <a:cs typeface="+mn-cs"/>
            </a:endParaRPr>
          </a:p>
          <a:p>
            <a:endParaRPr lang="en-US" sz="2400" dirty="0" smtClean="0">
              <a:solidFill>
                <a:schemeClr val="tx1"/>
              </a:solidFill>
              <a:latin typeface="+mn-lt"/>
              <a:ea typeface="+mn-ea"/>
              <a:cs typeface="+mn-cs"/>
            </a:endParaRPr>
          </a:p>
          <a:p>
            <a:pPr>
              <a:buFontTx/>
              <a:buNone/>
            </a:pPr>
            <a:endParaRPr lang="en-US" sz="1800" b="1" dirty="0" smtClean="0"/>
          </a:p>
          <a:p>
            <a:pPr>
              <a:buFont typeface="Wingdings" pitchFamily="2" charset="2"/>
              <a:buChar char="q"/>
            </a:pPr>
            <a:endParaRPr lang="en-US" sz="2400" dirty="0" smtClean="0"/>
          </a:p>
          <a:p>
            <a:pPr eaLnBrk="1" hangingPunct="1">
              <a:lnSpc>
                <a:spcPct val="80000"/>
              </a:lnSpc>
              <a:buFont typeface="Wingdings" pitchFamily="2" charset="2"/>
              <a:buChar char="q"/>
            </a:pPr>
            <a:endParaRPr lang="en-US" sz="20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 name="Table 5"/>
          <p:cNvGraphicFramePr>
            <a:graphicFrameLocks noGrp="1"/>
          </p:cNvGraphicFramePr>
          <p:nvPr/>
        </p:nvGraphicFramePr>
        <p:xfrm>
          <a:off x="2438400" y="3505200"/>
          <a:ext cx="3962400" cy="1188720"/>
        </p:xfrm>
        <a:graphic>
          <a:graphicData uri="http://schemas.openxmlformats.org/drawingml/2006/table">
            <a:tbl>
              <a:tblPr firstRow="1" bandRow="1">
                <a:tableStyleId>{5C22544A-7EE6-4342-B048-85BDC9FD1C3A}</a:tableStyleId>
              </a:tblPr>
              <a:tblGrid>
                <a:gridCol w="1651000"/>
                <a:gridCol w="1073150"/>
                <a:gridCol w="1238250"/>
              </a:tblGrid>
              <a:tr h="370840">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B</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b</a:t>
                      </a:r>
                      <a:endParaRPr 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r"/>
                      <a:r>
                        <a:rPr lang="en-US" sz="2000" b="1" dirty="0" smtClean="0"/>
                        <a:t>B</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t>BB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Bb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r"/>
                      <a:r>
                        <a:rPr lang="en-US" sz="2000" b="1" dirty="0" smtClean="0"/>
                        <a:t>B</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t>BB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Bb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style.rotation</p:attrName>
                                        </p:attrNameLst>
                                      </p:cBhvr>
                                      <p:tavLst>
                                        <p:tav tm="0">
                                          <p:val>
                                            <p:fltVal val="720"/>
                                          </p:val>
                                        </p:tav>
                                        <p:tav tm="100000">
                                          <p:val>
                                            <p:fltVal val="0"/>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58</a:t>
            </a:fld>
            <a:endParaRPr lang="en-US"/>
          </a:p>
        </p:txBody>
      </p:sp>
      <p:sp>
        <p:nvSpPr>
          <p:cNvPr id="44035" name="Rectangle 2"/>
          <p:cNvSpPr>
            <a:spLocks noGrp="1" noChangeArrowheads="1"/>
          </p:cNvSpPr>
          <p:nvPr>
            <p:ph type="title"/>
          </p:nvPr>
        </p:nvSpPr>
        <p:spPr>
          <a:xfrm>
            <a:off x="0" y="0"/>
            <a:ext cx="9144000" cy="685800"/>
          </a:xfrm>
          <a:solidFill>
            <a:srgbClr val="C64EA4"/>
          </a:solidFill>
          <a:ln w="38100">
            <a:solidFill>
              <a:schemeClr val="tx1"/>
            </a:solidFill>
          </a:ln>
        </p:spPr>
        <p:txBody>
          <a:bodyPr/>
          <a:lstStyle/>
          <a:p>
            <a:pPr eaLnBrk="1" hangingPunct="1"/>
            <a:r>
              <a:rPr lang="en-US" sz="2800" b="1" smtClean="0">
                <a:solidFill>
                  <a:schemeClr val="bg1"/>
                </a:solidFill>
              </a:rPr>
              <a:t>Exercise 2a. Basic Probability</a:t>
            </a:r>
            <a:endParaRPr lang="en-US" sz="2800" b="1" smtClean="0"/>
          </a:p>
        </p:txBody>
      </p:sp>
      <p:sp>
        <p:nvSpPr>
          <p:cNvPr id="2" name="Rectangle 3"/>
          <p:cNvSpPr>
            <a:spLocks noGrp="1" noChangeArrowheads="1"/>
          </p:cNvSpPr>
          <p:nvPr>
            <p:ph type="body" idx="1"/>
          </p:nvPr>
        </p:nvSpPr>
        <p:spPr>
          <a:xfrm>
            <a:off x="152400" y="762000"/>
            <a:ext cx="8763000" cy="4343400"/>
          </a:xfrm>
        </p:spPr>
        <p:txBody>
          <a:bodyPr/>
          <a:lstStyle/>
          <a:p>
            <a:pPr>
              <a:buFont typeface="Wingdings" pitchFamily="2" charset="2"/>
              <a:buChar char="q"/>
            </a:pPr>
            <a:r>
              <a:rPr lang="en-US" sz="2400" dirty="0" smtClean="0">
                <a:solidFill>
                  <a:schemeClr val="tx1"/>
                </a:solidFill>
                <a:latin typeface="+mn-lt"/>
                <a:ea typeface="+mn-ea"/>
                <a:cs typeface="+mn-cs"/>
              </a:rPr>
              <a:t>Suppose that  </a:t>
            </a:r>
            <a:r>
              <a:rPr lang="en-US" sz="2400" b="1" i="1" dirty="0" smtClean="0">
                <a:solidFill>
                  <a:schemeClr val="tx1"/>
                </a:solidFill>
                <a:latin typeface="+mn-lt"/>
                <a:ea typeface="+mn-ea"/>
                <a:cs typeface="+mn-cs"/>
              </a:rPr>
              <a:t>E </a:t>
            </a:r>
            <a:r>
              <a:rPr lang="en-US" sz="2400" dirty="0" smtClean="0">
                <a:solidFill>
                  <a:schemeClr val="tx1"/>
                </a:solidFill>
                <a:latin typeface="+mn-lt"/>
                <a:ea typeface="+mn-ea"/>
                <a:cs typeface="+mn-cs"/>
              </a:rPr>
              <a:t>is an event.  The event that </a:t>
            </a:r>
            <a:r>
              <a:rPr lang="en-US" sz="2400" b="1" i="1" dirty="0" smtClean="0">
                <a:solidFill>
                  <a:schemeClr val="tx1"/>
                </a:solidFill>
                <a:latin typeface="+mn-lt"/>
                <a:ea typeface="+mn-ea"/>
                <a:cs typeface="+mn-cs"/>
              </a:rPr>
              <a:t>E </a:t>
            </a:r>
            <a:r>
              <a:rPr lang="en-US" sz="2400" dirty="0" smtClean="0">
                <a:solidFill>
                  <a:schemeClr val="tx1"/>
                </a:solidFill>
                <a:latin typeface="+mn-lt"/>
                <a:ea typeface="+mn-ea"/>
                <a:cs typeface="+mn-cs"/>
              </a:rPr>
              <a:t>does not occur is denoted by </a:t>
            </a:r>
            <a:r>
              <a:rPr lang="en-US" sz="2400" b="1" i="1" dirty="0" smtClean="0"/>
              <a:t>Ē</a:t>
            </a:r>
            <a:r>
              <a:rPr lang="en-US" sz="2400" dirty="0" smtClean="0">
                <a:solidFill>
                  <a:schemeClr val="tx1"/>
                </a:solidFill>
                <a:latin typeface="+mn-lt"/>
                <a:ea typeface="+mn-ea"/>
                <a:cs typeface="+mn-cs"/>
              </a:rPr>
              <a:t>.</a:t>
            </a:r>
          </a:p>
          <a:p>
            <a:pPr>
              <a:buFont typeface="Wingdings" pitchFamily="2" charset="2"/>
              <a:buChar char="q"/>
            </a:pPr>
            <a:r>
              <a:rPr lang="en-US" sz="2400" dirty="0" smtClean="0">
                <a:solidFill>
                  <a:schemeClr val="tx1"/>
                </a:solidFill>
                <a:latin typeface="+mn-lt"/>
                <a:ea typeface="+mn-ea"/>
                <a:cs typeface="+mn-cs"/>
              </a:rPr>
              <a:t> </a:t>
            </a:r>
            <a:r>
              <a:rPr lang="en-US" sz="2400" b="1" u="sng" dirty="0" smtClean="0">
                <a:solidFill>
                  <a:schemeClr val="tx1"/>
                </a:solidFill>
                <a:latin typeface="+mn-lt"/>
                <a:ea typeface="+mn-ea"/>
                <a:cs typeface="+mn-cs"/>
              </a:rPr>
              <a:t>Rule 2</a:t>
            </a:r>
            <a:r>
              <a:rPr lang="en-US" sz="2400" b="1" dirty="0" smtClean="0">
                <a:solidFill>
                  <a:schemeClr val="tx1"/>
                </a:solidFill>
                <a:latin typeface="+mn-lt"/>
                <a:ea typeface="+mn-ea"/>
                <a:cs typeface="+mn-cs"/>
              </a:rPr>
              <a:t>:  </a:t>
            </a:r>
            <a:r>
              <a:rPr lang="en-US" sz="2400" dirty="0" smtClean="0">
                <a:solidFill>
                  <a:schemeClr val="tx1"/>
                </a:solidFill>
                <a:latin typeface="+mn-lt"/>
                <a:ea typeface="+mn-ea"/>
                <a:cs typeface="+mn-cs"/>
              </a:rPr>
              <a:t>If  </a:t>
            </a:r>
            <a:r>
              <a:rPr lang="en-US" sz="2400" b="1" i="1" dirty="0" smtClean="0">
                <a:solidFill>
                  <a:schemeClr val="tx1"/>
                </a:solidFill>
                <a:latin typeface="+mn-lt"/>
                <a:ea typeface="+mn-ea"/>
                <a:cs typeface="+mn-cs"/>
              </a:rPr>
              <a:t>E </a:t>
            </a:r>
            <a:r>
              <a:rPr lang="en-US" sz="2400" dirty="0" smtClean="0">
                <a:solidFill>
                  <a:schemeClr val="tx1"/>
                </a:solidFill>
                <a:latin typeface="+mn-lt"/>
                <a:ea typeface="+mn-ea"/>
                <a:cs typeface="+mn-cs"/>
              </a:rPr>
              <a:t>is an event then </a:t>
            </a:r>
            <a:r>
              <a:rPr lang="en-US" sz="2400" b="1" i="1" dirty="0" smtClean="0">
                <a:solidFill>
                  <a:schemeClr val="tx1"/>
                </a:solidFill>
                <a:latin typeface="+mn-lt"/>
                <a:ea typeface="+mn-ea"/>
                <a:cs typeface="+mn-cs"/>
              </a:rPr>
              <a:t>P(</a:t>
            </a:r>
            <a:r>
              <a:rPr lang="en-US" sz="2400" b="1" i="1" dirty="0" smtClean="0"/>
              <a:t>Ē) = </a:t>
            </a:r>
            <a:r>
              <a:rPr lang="en-US" sz="2400" b="1" dirty="0" smtClean="0"/>
              <a:t>1 – </a:t>
            </a:r>
            <a:r>
              <a:rPr lang="en-US" sz="2400" b="1" i="1" dirty="0" smtClean="0"/>
              <a:t>P(E)</a:t>
            </a:r>
            <a:r>
              <a:rPr lang="en-US" sz="2400" dirty="0" smtClean="0">
                <a:solidFill>
                  <a:schemeClr val="tx1"/>
                </a:solidFill>
                <a:latin typeface="+mn-lt"/>
                <a:ea typeface="+mn-ea"/>
                <a:cs typeface="+mn-cs"/>
              </a:rPr>
              <a:t>.</a:t>
            </a:r>
          </a:p>
          <a:p>
            <a:pPr>
              <a:buFont typeface="Wingdings" pitchFamily="2" charset="2"/>
              <a:buChar char="q"/>
            </a:pPr>
            <a:r>
              <a:rPr lang="en-US" sz="2400" dirty="0" smtClean="0">
                <a:solidFill>
                  <a:schemeClr val="tx1"/>
                </a:solidFill>
                <a:latin typeface="+mn-lt"/>
                <a:ea typeface="+mn-ea"/>
                <a:cs typeface="+mn-cs"/>
              </a:rPr>
              <a:t>In other words, the likelihood that an event does </a:t>
            </a:r>
            <a:r>
              <a:rPr lang="en-US" sz="2400" b="1" dirty="0" smtClean="0">
                <a:solidFill>
                  <a:schemeClr val="tx1"/>
                </a:solidFill>
                <a:latin typeface="+mn-lt"/>
                <a:ea typeface="+mn-ea"/>
                <a:cs typeface="+mn-cs"/>
              </a:rPr>
              <a:t>not</a:t>
            </a:r>
            <a:r>
              <a:rPr lang="en-US" sz="2400" dirty="0" smtClean="0">
                <a:solidFill>
                  <a:schemeClr val="tx1"/>
                </a:solidFill>
                <a:latin typeface="+mn-lt"/>
                <a:ea typeface="+mn-ea"/>
                <a:cs typeface="+mn-cs"/>
              </a:rPr>
              <a:t> occur is equal to 1 (100%) minus the chance that the event </a:t>
            </a:r>
            <a:r>
              <a:rPr lang="en-US" sz="2400" b="1" dirty="0" smtClean="0">
                <a:solidFill>
                  <a:schemeClr val="tx1"/>
                </a:solidFill>
                <a:latin typeface="+mn-lt"/>
                <a:ea typeface="+mn-ea"/>
                <a:cs typeface="+mn-cs"/>
              </a:rPr>
              <a:t>does</a:t>
            </a:r>
            <a:r>
              <a:rPr lang="en-US" sz="2400" dirty="0" smtClean="0">
                <a:solidFill>
                  <a:schemeClr val="tx1"/>
                </a:solidFill>
                <a:latin typeface="+mn-lt"/>
                <a:ea typeface="+mn-ea"/>
                <a:cs typeface="+mn-cs"/>
              </a:rPr>
              <a:t> occur.</a:t>
            </a:r>
          </a:p>
          <a:p>
            <a:endParaRPr lang="en-US" sz="2400" dirty="0" smtClean="0">
              <a:solidFill>
                <a:schemeClr val="tx1"/>
              </a:solidFill>
              <a:latin typeface="+mn-lt"/>
              <a:ea typeface="+mn-ea"/>
              <a:cs typeface="+mn-cs"/>
            </a:endParaRPr>
          </a:p>
          <a:p>
            <a:pPr>
              <a:buNone/>
            </a:pPr>
            <a:r>
              <a:rPr lang="en-US" sz="2400" b="1" dirty="0" smtClean="0"/>
              <a:t>Q12.</a:t>
            </a:r>
            <a:r>
              <a:rPr lang="en-US" sz="2400" dirty="0" smtClean="0"/>
              <a:t> Remember the couple (</a:t>
            </a:r>
            <a:r>
              <a:rPr lang="en-US" sz="2400" dirty="0" smtClean="0">
                <a:solidFill>
                  <a:schemeClr val="tx1"/>
                </a:solidFill>
                <a:latin typeface="+mn-lt"/>
                <a:ea typeface="+mn-ea"/>
                <a:cs typeface="+mn-cs"/>
              </a:rPr>
              <a:t>with genotypes </a:t>
            </a:r>
            <a:r>
              <a:rPr lang="en-US" sz="2400" b="1" i="1" dirty="0" smtClean="0">
                <a:solidFill>
                  <a:schemeClr val="tx1"/>
                </a:solidFill>
                <a:latin typeface="+mn-lt"/>
                <a:ea typeface="+mn-ea"/>
                <a:cs typeface="+mn-cs"/>
              </a:rPr>
              <a:t>Bb </a:t>
            </a:r>
            <a:r>
              <a:rPr lang="en-US" sz="2400" dirty="0" smtClean="0">
                <a:solidFill>
                  <a:schemeClr val="tx1"/>
                </a:solidFill>
                <a:latin typeface="+mn-lt"/>
                <a:ea typeface="+mn-ea"/>
                <a:cs typeface="+mn-cs"/>
              </a:rPr>
              <a:t>and </a:t>
            </a:r>
            <a:r>
              <a:rPr lang="en-US" sz="2400" b="1" i="1" dirty="0" smtClean="0">
                <a:solidFill>
                  <a:schemeClr val="tx1"/>
                </a:solidFill>
                <a:latin typeface="+mn-lt"/>
                <a:ea typeface="+mn-ea"/>
                <a:cs typeface="+mn-cs"/>
              </a:rPr>
              <a:t>BB</a:t>
            </a:r>
            <a:r>
              <a:rPr lang="en-US" sz="2400" dirty="0" smtClean="0">
                <a:solidFill>
                  <a:schemeClr val="tx1"/>
                </a:solidFill>
                <a:latin typeface="+mn-lt"/>
                <a:ea typeface="+mn-ea"/>
                <a:cs typeface="+mn-cs"/>
              </a:rPr>
              <a:t>) from </a:t>
            </a:r>
            <a:r>
              <a:rPr lang="en-US" sz="2400" b="1" dirty="0" smtClean="0">
                <a:solidFill>
                  <a:schemeClr val="tx1"/>
                </a:solidFill>
                <a:latin typeface="+mn-lt"/>
                <a:ea typeface="+mn-ea"/>
                <a:cs typeface="+mn-cs"/>
              </a:rPr>
              <a:t>Q11?</a:t>
            </a:r>
            <a:r>
              <a:rPr lang="en-US" sz="2400" b="1" i="1" dirty="0" smtClean="0">
                <a:solidFill>
                  <a:schemeClr val="tx1"/>
                </a:solidFill>
                <a:latin typeface="+mn-lt"/>
                <a:ea typeface="+mn-ea"/>
                <a:cs typeface="+mn-cs"/>
              </a:rPr>
              <a:t> </a:t>
            </a:r>
            <a:r>
              <a:rPr lang="en-US" sz="2400" dirty="0" smtClean="0">
                <a:solidFill>
                  <a:schemeClr val="tx1"/>
                </a:solidFill>
                <a:latin typeface="+mn-lt"/>
                <a:ea typeface="+mn-ea"/>
                <a:cs typeface="+mn-cs"/>
              </a:rPr>
              <a:t>Use Rule 2 to find the probability that their child does </a:t>
            </a:r>
            <a:r>
              <a:rPr lang="en-US" sz="2400" b="1" dirty="0" smtClean="0">
                <a:solidFill>
                  <a:schemeClr val="tx1"/>
                </a:solidFill>
                <a:latin typeface="+mn-lt"/>
                <a:ea typeface="+mn-ea"/>
                <a:cs typeface="+mn-cs"/>
              </a:rPr>
              <a:t>NOT</a:t>
            </a:r>
            <a:r>
              <a:rPr lang="en-US" sz="2400" dirty="0" smtClean="0">
                <a:solidFill>
                  <a:schemeClr val="tx1"/>
                </a:solidFill>
                <a:latin typeface="+mn-lt"/>
                <a:ea typeface="+mn-ea"/>
                <a:cs typeface="+mn-cs"/>
              </a:rPr>
              <a:t> have genotype </a:t>
            </a:r>
            <a:r>
              <a:rPr lang="en-US" sz="2400" b="1" i="1" dirty="0" smtClean="0">
                <a:solidFill>
                  <a:schemeClr val="tx1"/>
                </a:solidFill>
                <a:latin typeface="+mn-lt"/>
                <a:ea typeface="+mn-ea"/>
                <a:cs typeface="+mn-cs"/>
              </a:rPr>
              <a:t>BB</a:t>
            </a:r>
            <a:r>
              <a:rPr lang="en-US" sz="2400" dirty="0" smtClean="0">
                <a:solidFill>
                  <a:schemeClr val="tx1"/>
                </a:solidFill>
                <a:latin typeface="+mn-lt"/>
                <a:ea typeface="+mn-ea"/>
                <a:cs typeface="+mn-cs"/>
              </a:rPr>
              <a:t>.</a:t>
            </a:r>
          </a:p>
          <a:p>
            <a:pPr algn="ctr">
              <a:buNone/>
            </a:pPr>
            <a:r>
              <a:rPr lang="en-US" sz="2400" b="1" dirty="0" smtClean="0">
                <a:solidFill>
                  <a:srgbClr val="C64EA4"/>
                </a:solidFill>
              </a:rPr>
              <a:t>Stop!  The answer is next!</a:t>
            </a:r>
          </a:p>
          <a:p>
            <a:pPr>
              <a:buNone/>
            </a:pPr>
            <a:r>
              <a:rPr lang="en-US" sz="2400" b="1" dirty="0" smtClean="0">
                <a:solidFill>
                  <a:schemeClr val="tx1"/>
                </a:solidFill>
                <a:latin typeface="+mn-lt"/>
                <a:ea typeface="+mn-ea"/>
                <a:cs typeface="+mn-cs"/>
              </a:rPr>
              <a:t>Since the probability that their child has the genotype </a:t>
            </a:r>
            <a:r>
              <a:rPr lang="en-US" sz="2400" b="1" i="1" dirty="0" smtClean="0">
                <a:solidFill>
                  <a:schemeClr val="tx1"/>
                </a:solidFill>
                <a:latin typeface="+mn-lt"/>
                <a:ea typeface="+mn-ea"/>
                <a:cs typeface="+mn-cs"/>
              </a:rPr>
              <a:t>BB</a:t>
            </a:r>
            <a:r>
              <a:rPr lang="en-US" sz="2400" b="1" dirty="0" smtClean="0">
                <a:solidFill>
                  <a:schemeClr val="tx1"/>
                </a:solidFill>
                <a:latin typeface="+mn-lt"/>
                <a:ea typeface="+mn-ea"/>
                <a:cs typeface="+mn-cs"/>
              </a:rPr>
              <a:t> is equal to ½ , the probability that their child does NOT have the genotype </a:t>
            </a:r>
            <a:r>
              <a:rPr lang="en-US" sz="2400" b="1" i="1" dirty="0" smtClean="0">
                <a:solidFill>
                  <a:schemeClr val="tx1"/>
                </a:solidFill>
                <a:latin typeface="+mn-lt"/>
                <a:ea typeface="+mn-ea"/>
                <a:cs typeface="+mn-cs"/>
              </a:rPr>
              <a:t>BB</a:t>
            </a:r>
            <a:r>
              <a:rPr lang="en-US" sz="2400" b="1" dirty="0" smtClean="0">
                <a:solidFill>
                  <a:schemeClr val="tx1"/>
                </a:solidFill>
                <a:latin typeface="+mn-lt"/>
                <a:ea typeface="+mn-ea"/>
                <a:cs typeface="+mn-cs"/>
              </a:rPr>
              <a:t> is equal to 1 – ½ = ½.</a:t>
            </a:r>
          </a:p>
          <a:p>
            <a:pPr>
              <a:buFontTx/>
              <a:buNone/>
            </a:pPr>
            <a:endParaRPr lang="en-US" sz="2000" b="1" dirty="0" smtClean="0"/>
          </a:p>
          <a:p>
            <a:pPr>
              <a:buFont typeface="Wingdings" pitchFamily="2" charset="2"/>
              <a:buChar char="q"/>
            </a:pPr>
            <a:endParaRPr lang="en-US" sz="2800" dirty="0" smtClean="0"/>
          </a:p>
          <a:p>
            <a:pPr eaLnBrk="1" hangingPunct="1">
              <a:lnSpc>
                <a:spcPct val="80000"/>
              </a:lnSpc>
              <a:buFont typeface="Wingdings" pitchFamily="2" charset="2"/>
              <a:buChar char="q"/>
            </a:pPr>
            <a:endParaRPr lang="en-US" sz="24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59</a:t>
            </a:fld>
            <a:endParaRPr lang="en-US"/>
          </a:p>
        </p:txBody>
      </p:sp>
      <p:sp>
        <p:nvSpPr>
          <p:cNvPr id="4403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dirty="0" smtClean="0">
                <a:solidFill>
                  <a:schemeClr val="bg1"/>
                </a:solidFill>
              </a:rPr>
              <a:t>Exercise 2a. Basic Probability</a:t>
            </a:r>
            <a:endParaRPr lang="en-US" sz="2800" b="1" dirty="0" smtClean="0"/>
          </a:p>
        </p:txBody>
      </p:sp>
      <p:sp>
        <p:nvSpPr>
          <p:cNvPr id="2" name="Rectangle 3"/>
          <p:cNvSpPr>
            <a:spLocks noGrp="1" noChangeArrowheads="1"/>
          </p:cNvSpPr>
          <p:nvPr>
            <p:ph type="body" idx="1"/>
          </p:nvPr>
        </p:nvSpPr>
        <p:spPr>
          <a:xfrm>
            <a:off x="152400" y="609600"/>
            <a:ext cx="8763000" cy="4343400"/>
          </a:xfrm>
        </p:spPr>
        <p:txBody>
          <a:bodyPr/>
          <a:lstStyle/>
          <a:p>
            <a:pPr>
              <a:buFont typeface="Wingdings" pitchFamily="2" charset="2"/>
              <a:buChar char="q"/>
            </a:pPr>
            <a:r>
              <a:rPr lang="en-US" sz="2000" dirty="0" smtClean="0">
                <a:solidFill>
                  <a:schemeClr val="tx1"/>
                </a:solidFill>
                <a:latin typeface="+mn-lt"/>
                <a:ea typeface="+mn-ea"/>
                <a:cs typeface="+mn-cs"/>
              </a:rPr>
              <a:t>One more probability concept is very important to heredity.  </a:t>
            </a:r>
          </a:p>
          <a:p>
            <a:pPr>
              <a:buFont typeface="Wingdings" pitchFamily="2" charset="2"/>
              <a:buChar char="q"/>
            </a:pPr>
            <a:r>
              <a:rPr lang="en-US" sz="2000" dirty="0" smtClean="0">
                <a:solidFill>
                  <a:schemeClr val="tx1"/>
                </a:solidFill>
                <a:latin typeface="+mn-lt"/>
                <a:ea typeface="+mn-ea"/>
                <a:cs typeface="+mn-cs"/>
              </a:rPr>
              <a:t>This is the concept of </a:t>
            </a:r>
            <a:r>
              <a:rPr lang="en-US" sz="2000" b="1" dirty="0" smtClean="0">
                <a:solidFill>
                  <a:srgbClr val="C64EA4"/>
                </a:solidFill>
                <a:latin typeface="+mn-lt"/>
                <a:ea typeface="+mn-ea"/>
                <a:cs typeface="+mn-cs"/>
              </a:rPr>
              <a:t>independence</a:t>
            </a:r>
            <a:r>
              <a:rPr lang="en-US" sz="2000" dirty="0" smtClean="0">
                <a:solidFill>
                  <a:schemeClr val="tx1"/>
                </a:solidFill>
                <a:latin typeface="+mn-lt"/>
                <a:ea typeface="+mn-ea"/>
                <a:cs typeface="+mn-cs"/>
              </a:rPr>
              <a:t>.  </a:t>
            </a:r>
          </a:p>
          <a:p>
            <a:pPr>
              <a:buFont typeface="Wingdings" pitchFamily="2" charset="2"/>
              <a:buChar char="q"/>
            </a:pPr>
            <a:r>
              <a:rPr lang="en-US" sz="2000" dirty="0" smtClean="0">
                <a:solidFill>
                  <a:schemeClr val="tx1"/>
                </a:solidFill>
                <a:latin typeface="+mn-lt"/>
                <a:ea typeface="+mn-ea"/>
                <a:cs typeface="+mn-cs"/>
              </a:rPr>
              <a:t>Two events are </a:t>
            </a:r>
            <a:r>
              <a:rPr lang="en-US" sz="2000" b="1" dirty="0" smtClean="0">
                <a:solidFill>
                  <a:srgbClr val="C64EA4"/>
                </a:solidFill>
                <a:latin typeface="+mn-lt"/>
                <a:ea typeface="+mn-ea"/>
                <a:cs typeface="+mn-cs"/>
              </a:rPr>
              <a:t>independent</a:t>
            </a:r>
            <a:r>
              <a:rPr lang="en-US" sz="2000" dirty="0" smtClean="0">
                <a:solidFill>
                  <a:schemeClr val="tx1"/>
                </a:solidFill>
                <a:latin typeface="+mn-lt"/>
                <a:ea typeface="+mn-ea"/>
                <a:cs typeface="+mn-cs"/>
              </a:rPr>
              <a:t> if the occurrence of one event does not affect the probability that the other event will occur.  </a:t>
            </a:r>
          </a:p>
          <a:p>
            <a:pPr>
              <a:buFont typeface="Wingdings" pitchFamily="2" charset="2"/>
              <a:buChar char="q"/>
            </a:pPr>
            <a:r>
              <a:rPr lang="en-US" sz="2000" dirty="0" smtClean="0">
                <a:solidFill>
                  <a:schemeClr val="tx1"/>
                </a:solidFill>
                <a:latin typeface="+mn-lt"/>
                <a:ea typeface="+mn-ea"/>
                <a:cs typeface="+mn-cs"/>
              </a:rPr>
              <a:t> For example, if we roll two dice, the outcome of the first roll does not affect the outcome of the second roll.  </a:t>
            </a:r>
          </a:p>
          <a:p>
            <a:pPr>
              <a:buFont typeface="Wingdings" pitchFamily="2" charset="2"/>
              <a:buChar char="q"/>
            </a:pPr>
            <a:r>
              <a:rPr lang="en-US" sz="2000" dirty="0" smtClean="0">
                <a:solidFill>
                  <a:schemeClr val="tx1"/>
                </a:solidFill>
                <a:latin typeface="+mn-lt"/>
                <a:ea typeface="+mn-ea"/>
                <a:cs typeface="+mn-cs"/>
              </a:rPr>
              <a:t>Therefore, if we let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be the event that the first die lands on a 6, 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be the event that the second die lands on a 3, then the events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are independent.</a:t>
            </a:r>
          </a:p>
          <a:p>
            <a:pPr>
              <a:buFont typeface="Wingdings" pitchFamily="2" charset="2"/>
              <a:buChar char="q"/>
            </a:pPr>
            <a:r>
              <a:rPr lang="en-US" sz="2000" dirty="0" smtClean="0">
                <a:solidFill>
                  <a:schemeClr val="tx1"/>
                </a:solidFill>
                <a:latin typeface="+mn-lt"/>
                <a:ea typeface="+mn-ea"/>
                <a:cs typeface="+mn-cs"/>
              </a:rPr>
              <a:t>When two events are independent, the probability that both events occur is equal to the product of the probabilities that each event occurs.   </a:t>
            </a:r>
          </a:p>
          <a:p>
            <a:pPr>
              <a:buFont typeface="Wingdings" pitchFamily="2" charset="2"/>
              <a:buChar char="q"/>
            </a:pPr>
            <a:r>
              <a:rPr lang="en-US" sz="2000" dirty="0" smtClean="0"/>
              <a:t>In other words, if </a:t>
            </a:r>
            <a:r>
              <a:rPr lang="en-US" sz="2000" b="1" i="1" dirty="0" smtClean="0"/>
              <a:t>A</a:t>
            </a:r>
            <a:r>
              <a:rPr lang="en-US" sz="2000" dirty="0" smtClean="0"/>
              <a:t> and </a:t>
            </a:r>
            <a:r>
              <a:rPr lang="en-US" sz="2000" b="1" i="1" dirty="0" smtClean="0"/>
              <a:t>B</a:t>
            </a:r>
            <a:r>
              <a:rPr lang="en-US" sz="2000" dirty="0" smtClean="0"/>
              <a:t> are independent events, then </a:t>
            </a:r>
            <a:r>
              <a:rPr lang="en-US" sz="2000" b="1" i="1" dirty="0" smtClean="0"/>
              <a:t>P(A and B) = P(A)P(B)</a:t>
            </a:r>
            <a:endParaRPr lang="en-US" sz="2000" dirty="0" smtClean="0">
              <a:solidFill>
                <a:schemeClr val="tx1"/>
              </a:solidFill>
              <a:latin typeface="+mn-lt"/>
              <a:ea typeface="+mn-ea"/>
              <a:cs typeface="+mn-cs"/>
            </a:endParaRPr>
          </a:p>
          <a:p>
            <a:pPr>
              <a:buFont typeface="Wingdings" pitchFamily="2" charset="2"/>
              <a:buChar char="q"/>
            </a:pPr>
            <a:r>
              <a:rPr lang="en-US" sz="2000" dirty="0" smtClean="0">
                <a:solidFill>
                  <a:schemeClr val="tx1"/>
                </a:solidFill>
                <a:latin typeface="+mn-lt"/>
                <a:ea typeface="+mn-ea"/>
                <a:cs typeface="+mn-cs"/>
              </a:rPr>
              <a:t>The converse is also true.   That is, if the probability that both events occur is equal to the product of the probabilities that each event occurs, then the events are independent</a:t>
            </a:r>
            <a:r>
              <a:rPr lang="en-US" sz="2000" dirty="0" smtClean="0"/>
              <a:t>:</a:t>
            </a:r>
          </a:p>
          <a:p>
            <a:pPr>
              <a:buFont typeface="Wingdings" pitchFamily="2" charset="2"/>
              <a:buChar char="q"/>
            </a:pPr>
            <a:r>
              <a:rPr lang="en-US" sz="2000" dirty="0" smtClean="0">
                <a:solidFill>
                  <a:schemeClr val="tx1"/>
                </a:solidFill>
                <a:latin typeface="+mn-lt"/>
                <a:ea typeface="+mn-ea"/>
                <a:cs typeface="+mn-cs"/>
              </a:rPr>
              <a:t>If </a:t>
            </a:r>
            <a:r>
              <a:rPr lang="en-US" sz="2000" b="1" i="1" dirty="0" smtClean="0"/>
              <a:t>P(A and B) = P(A)P(B)</a:t>
            </a:r>
            <a:r>
              <a:rPr lang="en-US" sz="2000" dirty="0" smtClean="0"/>
              <a:t>, then </a:t>
            </a:r>
            <a:r>
              <a:rPr lang="en-US" sz="2000" b="1" i="1" dirty="0" smtClean="0"/>
              <a:t>A </a:t>
            </a:r>
            <a:r>
              <a:rPr lang="en-US" sz="2000" dirty="0" smtClean="0"/>
              <a:t>and </a:t>
            </a:r>
            <a:r>
              <a:rPr lang="en-US" sz="2000" b="1" i="1" dirty="0" smtClean="0"/>
              <a:t>B</a:t>
            </a:r>
            <a:r>
              <a:rPr lang="en-US" sz="2000" dirty="0" smtClean="0"/>
              <a:t> are independent events.</a:t>
            </a:r>
            <a:endParaRPr lang="en-US" sz="2000" dirty="0" smtClean="0">
              <a:solidFill>
                <a:schemeClr val="tx1"/>
              </a:solidFill>
              <a:latin typeface="+mn-lt"/>
              <a:ea typeface="+mn-ea"/>
              <a:cs typeface="+mn-cs"/>
            </a:endParaRPr>
          </a:p>
          <a:p>
            <a:pPr>
              <a:buFontTx/>
              <a:buNone/>
            </a:pPr>
            <a:endParaRPr lang="en-US" sz="2000" b="1" dirty="0" smtClean="0"/>
          </a:p>
          <a:p>
            <a:pPr>
              <a:buFont typeface="Wingdings" pitchFamily="2" charset="2"/>
              <a:buChar char="q"/>
            </a:pPr>
            <a:endParaRPr lang="en-US" sz="2000" dirty="0" smtClean="0"/>
          </a:p>
          <a:p>
            <a:pPr eaLnBrk="1" hangingPunct="1">
              <a:lnSpc>
                <a:spcPct val="80000"/>
              </a:lnSpc>
              <a:buFont typeface="Wingdings" pitchFamily="2" charset="2"/>
              <a:buChar char="q"/>
            </a:pPr>
            <a:endParaRPr lang="en-US" sz="20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0A6C29-10F7-493F-9F9B-392EE1D90583}" type="slidenum">
              <a:rPr lang="en-US"/>
              <a:pPr>
                <a:defRPr/>
              </a:pPr>
              <a:t>6</a:t>
            </a:fld>
            <a:endParaRPr lang="en-US"/>
          </a:p>
        </p:txBody>
      </p:sp>
      <p:sp>
        <p:nvSpPr>
          <p:cNvPr id="7171" name="Rectangle 2"/>
          <p:cNvSpPr>
            <a:spLocks noGrp="1" noChangeArrowheads="1"/>
          </p:cNvSpPr>
          <p:nvPr>
            <p:ph type="title"/>
          </p:nvPr>
        </p:nvSpPr>
        <p:spPr>
          <a:xfrm>
            <a:off x="457200" y="228600"/>
            <a:ext cx="8229600" cy="731838"/>
          </a:xfrm>
          <a:solidFill>
            <a:srgbClr val="F5A80F"/>
          </a:solidFill>
          <a:ln w="38100">
            <a:solidFill>
              <a:schemeClr val="tx1"/>
            </a:solidFill>
          </a:ln>
        </p:spPr>
        <p:txBody>
          <a:bodyPr/>
          <a:lstStyle/>
          <a:p>
            <a:pPr eaLnBrk="1" hangingPunct="1"/>
            <a:r>
              <a:rPr lang="en-US" sz="3200" b="1" smtClean="0"/>
              <a:t>The student will…</a:t>
            </a:r>
          </a:p>
        </p:txBody>
      </p:sp>
      <p:sp>
        <p:nvSpPr>
          <p:cNvPr id="7172" name="Rectangle 3"/>
          <p:cNvSpPr>
            <a:spLocks noGrp="1" noChangeArrowheads="1"/>
          </p:cNvSpPr>
          <p:nvPr>
            <p:ph type="body" idx="1"/>
          </p:nvPr>
        </p:nvSpPr>
        <p:spPr>
          <a:xfrm>
            <a:off x="457200" y="1219200"/>
            <a:ext cx="8229600" cy="5211763"/>
          </a:xfrm>
        </p:spPr>
        <p:txBody>
          <a:bodyPr/>
          <a:lstStyle/>
          <a:p>
            <a:pPr eaLnBrk="1" hangingPunct="1">
              <a:buFont typeface="Wingdings" pitchFamily="2" charset="2"/>
              <a:buNone/>
            </a:pPr>
            <a:r>
              <a:rPr lang="en-US" b="1" dirty="0" smtClean="0"/>
              <a:t>Understand the process of heredity </a:t>
            </a:r>
          </a:p>
          <a:p>
            <a:pPr eaLnBrk="1" hangingPunct="1">
              <a:buFont typeface="Wingdings" pitchFamily="2" charset="2"/>
              <a:buChar char="q"/>
            </a:pPr>
            <a:endParaRPr lang="en-US" b="1" dirty="0" smtClean="0"/>
          </a:p>
          <a:p>
            <a:pPr eaLnBrk="1" hangingPunct="1">
              <a:buFont typeface="Wingdings" pitchFamily="2" charset="2"/>
              <a:buChar char="q"/>
            </a:pPr>
            <a:r>
              <a:rPr lang="en-US" b="1" dirty="0" smtClean="0"/>
              <a:t>by covering the topic of genes as segments of DNA </a:t>
            </a:r>
          </a:p>
          <a:p>
            <a:pPr eaLnBrk="1" hangingPunct="1">
              <a:buFont typeface="Wingdings" pitchFamily="2" charset="2"/>
              <a:buChar char="q"/>
            </a:pPr>
            <a:endParaRPr lang="en-US" b="1" dirty="0" smtClean="0"/>
          </a:p>
          <a:p>
            <a:pPr eaLnBrk="1" hangingPunct="1">
              <a:buFont typeface="Wingdings" pitchFamily="2" charset="2"/>
              <a:buChar char="q"/>
            </a:pPr>
            <a:r>
              <a:rPr lang="en-US" b="1" dirty="0" smtClean="0"/>
              <a:t>by exploring the basics of </a:t>
            </a:r>
            <a:r>
              <a:rPr lang="en-US" b="1" dirty="0" err="1" smtClean="0"/>
              <a:t>Mendelian</a:t>
            </a:r>
            <a:r>
              <a:rPr lang="en-US" b="1" dirty="0" smtClean="0"/>
              <a:t> patterns of inheritance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60</a:t>
            </a:fld>
            <a:endParaRPr lang="en-US"/>
          </a:p>
        </p:txBody>
      </p:sp>
      <p:sp>
        <p:nvSpPr>
          <p:cNvPr id="4403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dirty="0" smtClean="0">
                <a:solidFill>
                  <a:schemeClr val="bg1"/>
                </a:solidFill>
              </a:rPr>
              <a:t>Exercise 2a. Basic Probability</a:t>
            </a:r>
            <a:endParaRPr lang="en-US" sz="2800" b="1" dirty="0" smtClean="0"/>
          </a:p>
        </p:txBody>
      </p:sp>
      <p:sp>
        <p:nvSpPr>
          <p:cNvPr id="2" name="Rectangle 3"/>
          <p:cNvSpPr>
            <a:spLocks noGrp="1" noChangeArrowheads="1"/>
          </p:cNvSpPr>
          <p:nvPr>
            <p:ph type="body" idx="1"/>
          </p:nvPr>
        </p:nvSpPr>
        <p:spPr>
          <a:xfrm>
            <a:off x="152400" y="609600"/>
            <a:ext cx="8763000" cy="4343400"/>
          </a:xfrm>
        </p:spPr>
        <p:txBody>
          <a:bodyPr/>
          <a:lstStyle/>
          <a:p>
            <a:pPr>
              <a:buNone/>
            </a:pPr>
            <a:r>
              <a:rPr lang="en-US" sz="2000" b="1" dirty="0" smtClean="0">
                <a:solidFill>
                  <a:schemeClr val="tx1"/>
                </a:solidFill>
                <a:latin typeface="+mn-lt"/>
                <a:ea typeface="+mn-ea"/>
                <a:cs typeface="+mn-cs"/>
              </a:rPr>
              <a:t>Q13. </a:t>
            </a:r>
            <a:r>
              <a:rPr lang="en-US" sz="2000" dirty="0" smtClean="0">
                <a:solidFill>
                  <a:schemeClr val="tx1"/>
                </a:solidFill>
                <a:latin typeface="+mn-lt"/>
                <a:ea typeface="+mn-ea"/>
                <a:cs typeface="+mn-cs"/>
              </a:rPr>
              <a:t>Suppose two coins are tossed.  Let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be the event that the first coin is heads, 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be the event that the second coin is heads.  Are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independent?</a:t>
            </a:r>
          </a:p>
          <a:p>
            <a:pPr algn="ctr">
              <a:buNone/>
            </a:pPr>
            <a:r>
              <a:rPr lang="en-US" sz="2000" b="1" dirty="0" smtClean="0">
                <a:solidFill>
                  <a:srgbClr val="C64EA4"/>
                </a:solidFill>
              </a:rPr>
              <a:t>Stop!  The answer is next!</a:t>
            </a:r>
          </a:p>
          <a:p>
            <a:pPr>
              <a:buNone/>
            </a:pPr>
            <a:r>
              <a:rPr lang="en-US" sz="2000" b="1" dirty="0" smtClean="0">
                <a:solidFill>
                  <a:schemeClr val="tx1"/>
                </a:solidFill>
                <a:latin typeface="+mn-lt"/>
                <a:ea typeface="+mn-ea"/>
                <a:cs typeface="+mn-cs"/>
              </a:rPr>
              <a:t>Yes, </a:t>
            </a:r>
            <a:r>
              <a:rPr lang="en-US" sz="2000" b="1" i="1" dirty="0" smtClean="0">
                <a:solidFill>
                  <a:schemeClr val="tx1"/>
                </a:solidFill>
                <a:latin typeface="+mn-lt"/>
                <a:ea typeface="+mn-ea"/>
                <a:cs typeface="+mn-cs"/>
              </a:rPr>
              <a:t>A</a:t>
            </a:r>
            <a:r>
              <a:rPr lang="en-US" sz="2000" b="1" dirty="0" smtClean="0">
                <a:solidFill>
                  <a:schemeClr val="tx1"/>
                </a:solidFill>
                <a:latin typeface="+mn-lt"/>
                <a:ea typeface="+mn-ea"/>
                <a:cs typeface="+mn-cs"/>
              </a:rPr>
              <a:t> and </a:t>
            </a:r>
            <a:r>
              <a:rPr lang="en-US" sz="2000" b="1" i="1" dirty="0" smtClean="0">
                <a:solidFill>
                  <a:schemeClr val="tx1"/>
                </a:solidFill>
                <a:latin typeface="+mn-lt"/>
                <a:ea typeface="+mn-ea"/>
                <a:cs typeface="+mn-cs"/>
              </a:rPr>
              <a:t>B</a:t>
            </a:r>
            <a:r>
              <a:rPr lang="en-US" sz="2000" b="1" dirty="0" smtClean="0">
                <a:solidFill>
                  <a:schemeClr val="tx1"/>
                </a:solidFill>
                <a:latin typeface="+mn-lt"/>
                <a:ea typeface="+mn-ea"/>
                <a:cs typeface="+mn-cs"/>
              </a:rPr>
              <a:t> are independent, because the outcome of the flip of the first coin does not affect the outcome of the flip of the second coin.  In mathematical terms, </a:t>
            </a:r>
          </a:p>
          <a:p>
            <a:pPr algn="ctr">
              <a:buNone/>
            </a:pPr>
            <a:r>
              <a:rPr lang="en-US" sz="2000" b="1" i="1" dirty="0" smtClean="0">
                <a:solidFill>
                  <a:schemeClr val="tx1"/>
                </a:solidFill>
                <a:latin typeface="+mn-lt"/>
                <a:ea typeface="+mn-ea"/>
                <a:cs typeface="+mn-cs"/>
              </a:rPr>
              <a:t>P(A and B) = P(A)P(B)</a:t>
            </a:r>
            <a:endParaRPr lang="en-US" sz="2000" b="1" dirty="0" smtClean="0">
              <a:solidFill>
                <a:schemeClr val="tx1"/>
              </a:solidFill>
              <a:latin typeface="+mn-lt"/>
              <a:ea typeface="+mn-ea"/>
              <a:cs typeface="+mn-cs"/>
            </a:endParaRPr>
          </a:p>
          <a:p>
            <a:pPr>
              <a:buNone/>
            </a:pPr>
            <a:r>
              <a:rPr lang="en-US" sz="2000" dirty="0" smtClean="0">
                <a:solidFill>
                  <a:schemeClr val="tx1"/>
                </a:solidFill>
                <a:latin typeface="+mn-lt"/>
                <a:ea typeface="+mn-ea"/>
                <a:cs typeface="+mn-cs"/>
              </a:rPr>
              <a:t> </a:t>
            </a:r>
          </a:p>
          <a:p>
            <a:pPr>
              <a:buNone/>
            </a:pPr>
            <a:r>
              <a:rPr lang="en-US" sz="2000" b="1" dirty="0" smtClean="0">
                <a:solidFill>
                  <a:schemeClr val="tx1"/>
                </a:solidFill>
                <a:latin typeface="+mn-lt"/>
                <a:ea typeface="+mn-ea"/>
                <a:cs typeface="+mn-cs"/>
              </a:rPr>
              <a:t>Q14. </a:t>
            </a:r>
            <a:r>
              <a:rPr lang="en-US" sz="2000" dirty="0" smtClean="0">
                <a:solidFill>
                  <a:schemeClr val="tx1"/>
                </a:solidFill>
                <a:latin typeface="+mn-lt"/>
                <a:ea typeface="+mn-ea"/>
                <a:cs typeface="+mn-cs"/>
              </a:rPr>
              <a:t>Suppose that two children attend the same daycare.  Let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be the event that the first child catches a cold 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be the event that the second child catches a cold.  Are the events </a:t>
            </a:r>
            <a:r>
              <a:rPr lang="en-US" sz="2000" b="1" i="1" dirty="0" smtClean="0">
                <a:solidFill>
                  <a:schemeClr val="tx1"/>
                </a:solidFill>
                <a:latin typeface="+mn-lt"/>
                <a:ea typeface="+mn-ea"/>
                <a:cs typeface="+mn-cs"/>
              </a:rPr>
              <a:t>A </a:t>
            </a:r>
            <a:r>
              <a:rPr lang="en-US" sz="2000" dirty="0" smtClean="0">
                <a:solidFill>
                  <a:schemeClr val="tx1"/>
                </a:solidFill>
                <a:latin typeface="+mn-lt"/>
                <a:ea typeface="+mn-ea"/>
                <a:cs typeface="+mn-cs"/>
              </a:rPr>
              <a:t>and </a:t>
            </a:r>
            <a:r>
              <a:rPr lang="en-US" sz="2000" b="1" i="1" dirty="0" smtClean="0">
                <a:solidFill>
                  <a:schemeClr val="tx1"/>
                </a:solidFill>
                <a:latin typeface="+mn-lt"/>
                <a:ea typeface="+mn-ea"/>
                <a:cs typeface="+mn-cs"/>
              </a:rPr>
              <a:t>B </a:t>
            </a:r>
            <a:r>
              <a:rPr lang="en-US" sz="2000" dirty="0" smtClean="0">
                <a:solidFill>
                  <a:schemeClr val="tx1"/>
                </a:solidFill>
                <a:latin typeface="+mn-lt"/>
                <a:ea typeface="+mn-ea"/>
                <a:cs typeface="+mn-cs"/>
              </a:rPr>
              <a:t>independent? </a:t>
            </a:r>
          </a:p>
          <a:p>
            <a:pPr algn="ctr">
              <a:buNone/>
            </a:pPr>
            <a:r>
              <a:rPr lang="en-US" sz="2000" dirty="0" smtClean="0">
                <a:solidFill>
                  <a:schemeClr val="tx1"/>
                </a:solidFill>
                <a:latin typeface="+mn-lt"/>
                <a:ea typeface="+mn-ea"/>
                <a:cs typeface="+mn-cs"/>
              </a:rPr>
              <a:t> </a:t>
            </a:r>
            <a:r>
              <a:rPr lang="en-US" sz="2000" b="1" dirty="0" smtClean="0">
                <a:solidFill>
                  <a:srgbClr val="C64EA4"/>
                </a:solidFill>
              </a:rPr>
              <a:t>Stop!  The answer is next!</a:t>
            </a:r>
          </a:p>
          <a:p>
            <a:pPr>
              <a:buNone/>
            </a:pPr>
            <a:r>
              <a:rPr lang="en-US" sz="2000" b="1" dirty="0" smtClean="0">
                <a:solidFill>
                  <a:schemeClr val="tx1"/>
                </a:solidFill>
                <a:latin typeface="+mn-lt"/>
                <a:ea typeface="+mn-ea"/>
                <a:cs typeface="+mn-cs"/>
              </a:rPr>
              <a:t>No, </a:t>
            </a:r>
            <a:r>
              <a:rPr lang="en-US" sz="2000" b="1" i="1" dirty="0" smtClean="0">
                <a:solidFill>
                  <a:schemeClr val="tx1"/>
                </a:solidFill>
                <a:latin typeface="+mn-lt"/>
                <a:ea typeface="+mn-ea"/>
                <a:cs typeface="+mn-cs"/>
              </a:rPr>
              <a:t>A </a:t>
            </a:r>
            <a:r>
              <a:rPr lang="en-US" sz="2000" b="1" dirty="0" smtClean="0">
                <a:solidFill>
                  <a:schemeClr val="tx1"/>
                </a:solidFill>
                <a:latin typeface="+mn-lt"/>
                <a:ea typeface="+mn-ea"/>
                <a:cs typeface="+mn-cs"/>
              </a:rPr>
              <a:t>and </a:t>
            </a:r>
            <a:r>
              <a:rPr lang="en-US" sz="2000" b="1" i="1" dirty="0" smtClean="0">
                <a:solidFill>
                  <a:schemeClr val="tx1"/>
                </a:solidFill>
                <a:latin typeface="+mn-lt"/>
                <a:ea typeface="+mn-ea"/>
                <a:cs typeface="+mn-cs"/>
              </a:rPr>
              <a:t>B</a:t>
            </a:r>
            <a:r>
              <a:rPr lang="en-US" sz="2000" b="1" dirty="0" smtClean="0">
                <a:solidFill>
                  <a:schemeClr val="tx1"/>
                </a:solidFill>
                <a:latin typeface="+mn-lt"/>
                <a:ea typeface="+mn-ea"/>
                <a:cs typeface="+mn-cs"/>
              </a:rPr>
              <a:t> are NOT independent, because the probability that the second child gets a cold is increased by the fact that the first child got a cold, since they both attend the same daycare!</a:t>
            </a:r>
            <a:r>
              <a:rPr lang="en-US" sz="2200" dirty="0" smtClean="0">
                <a:solidFill>
                  <a:schemeClr val="tx1"/>
                </a:solidFill>
                <a:latin typeface="+mn-lt"/>
                <a:ea typeface="+mn-ea"/>
                <a:cs typeface="+mn-cs"/>
              </a:rPr>
              <a:t> </a:t>
            </a:r>
          </a:p>
          <a:p>
            <a:pPr>
              <a:buFontTx/>
              <a:buNone/>
            </a:pPr>
            <a:endParaRPr lang="en-US" sz="2200" b="1" dirty="0" smtClean="0"/>
          </a:p>
          <a:p>
            <a:pPr>
              <a:buFont typeface="Wingdings" pitchFamily="2" charset="2"/>
              <a:buChar char="q"/>
            </a:pPr>
            <a:endParaRPr lang="en-US" sz="2200" dirty="0" smtClean="0"/>
          </a:p>
          <a:p>
            <a:pPr eaLnBrk="1" hangingPunct="1">
              <a:lnSpc>
                <a:spcPct val="80000"/>
              </a:lnSpc>
              <a:buFont typeface="Wingdings" pitchFamily="2" charset="2"/>
              <a:buChar char="q"/>
            </a:pPr>
            <a:endParaRPr lang="en-US" sz="22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B5EC5E-08E4-456A-B59D-DB3DFEEC71B7}" type="slidenum">
              <a:rPr lang="en-US"/>
              <a:pPr>
                <a:defRPr/>
              </a:pPr>
              <a:t>61</a:t>
            </a:fld>
            <a:endParaRPr lang="en-US"/>
          </a:p>
        </p:txBody>
      </p:sp>
      <p:sp>
        <p:nvSpPr>
          <p:cNvPr id="44035"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800" b="1" dirty="0" smtClean="0">
                <a:solidFill>
                  <a:schemeClr val="bg1"/>
                </a:solidFill>
              </a:rPr>
              <a:t>Exercise 2a. Basic Probability</a:t>
            </a:r>
            <a:endParaRPr lang="en-US" sz="2800" b="1" dirty="0" smtClean="0"/>
          </a:p>
        </p:txBody>
      </p:sp>
      <p:sp>
        <p:nvSpPr>
          <p:cNvPr id="2" name="Rectangle 3"/>
          <p:cNvSpPr>
            <a:spLocks noGrp="1" noChangeArrowheads="1"/>
          </p:cNvSpPr>
          <p:nvPr>
            <p:ph type="body" idx="1"/>
          </p:nvPr>
        </p:nvSpPr>
        <p:spPr>
          <a:xfrm>
            <a:off x="152400" y="609600"/>
            <a:ext cx="8763000" cy="4343400"/>
          </a:xfrm>
        </p:spPr>
        <p:txBody>
          <a:bodyPr/>
          <a:lstStyle/>
          <a:p>
            <a:pPr>
              <a:buNone/>
            </a:pPr>
            <a:r>
              <a:rPr lang="en-US" sz="2400" b="1" dirty="0" smtClean="0">
                <a:solidFill>
                  <a:schemeClr val="tx1"/>
                </a:solidFill>
                <a:latin typeface="+mn-lt"/>
                <a:ea typeface="+mn-ea"/>
                <a:cs typeface="+mn-cs"/>
              </a:rPr>
              <a:t>Q15. </a:t>
            </a:r>
            <a:r>
              <a:rPr lang="en-US" sz="2400" dirty="0" smtClean="0">
                <a:solidFill>
                  <a:schemeClr val="tx1"/>
                </a:solidFill>
                <a:latin typeface="+mn-lt"/>
                <a:ea typeface="+mn-ea"/>
                <a:cs typeface="+mn-cs"/>
              </a:rPr>
              <a:t>Find the probability that </a:t>
            </a:r>
            <a:r>
              <a:rPr lang="en-US" sz="2400" b="1" i="1" dirty="0" smtClean="0">
                <a:solidFill>
                  <a:schemeClr val="tx1"/>
                </a:solidFill>
                <a:latin typeface="+mn-lt"/>
                <a:ea typeface="+mn-ea"/>
                <a:cs typeface="+mn-cs"/>
              </a:rPr>
              <a:t>A </a:t>
            </a:r>
            <a:r>
              <a:rPr lang="en-US" sz="2400" dirty="0" smtClean="0">
                <a:solidFill>
                  <a:schemeClr val="tx1"/>
                </a:solidFill>
                <a:latin typeface="+mn-lt"/>
                <a:ea typeface="+mn-ea"/>
                <a:cs typeface="+mn-cs"/>
              </a:rPr>
              <a:t>and </a:t>
            </a:r>
            <a:r>
              <a:rPr lang="en-US" sz="2400" b="1" i="1" dirty="0" smtClean="0">
                <a:solidFill>
                  <a:schemeClr val="tx1"/>
                </a:solidFill>
                <a:latin typeface="+mn-lt"/>
                <a:ea typeface="+mn-ea"/>
                <a:cs typeface="+mn-cs"/>
              </a:rPr>
              <a:t>B </a:t>
            </a:r>
            <a:r>
              <a:rPr lang="en-US" sz="2400" dirty="0" smtClean="0">
                <a:solidFill>
                  <a:schemeClr val="tx1"/>
                </a:solidFill>
                <a:latin typeface="+mn-lt"/>
                <a:ea typeface="+mn-ea"/>
                <a:cs typeface="+mn-cs"/>
              </a:rPr>
              <a:t>occur, where </a:t>
            </a:r>
            <a:r>
              <a:rPr lang="en-US" sz="2400" b="1" i="1" dirty="0" smtClean="0">
                <a:solidFill>
                  <a:schemeClr val="tx1"/>
                </a:solidFill>
                <a:latin typeface="+mn-lt"/>
                <a:ea typeface="+mn-ea"/>
                <a:cs typeface="+mn-cs"/>
              </a:rPr>
              <a:t>A </a:t>
            </a:r>
            <a:r>
              <a:rPr lang="en-US" sz="2400" dirty="0" smtClean="0">
                <a:solidFill>
                  <a:schemeClr val="tx1"/>
                </a:solidFill>
                <a:latin typeface="+mn-lt"/>
                <a:ea typeface="+mn-ea"/>
                <a:cs typeface="+mn-cs"/>
              </a:rPr>
              <a:t>and </a:t>
            </a:r>
            <a:r>
              <a:rPr lang="en-US" sz="2400" b="1" i="1" dirty="0" smtClean="0">
                <a:solidFill>
                  <a:schemeClr val="tx1"/>
                </a:solidFill>
                <a:latin typeface="+mn-lt"/>
                <a:ea typeface="+mn-ea"/>
                <a:cs typeface="+mn-cs"/>
              </a:rPr>
              <a:t>B </a:t>
            </a:r>
            <a:r>
              <a:rPr lang="en-US" sz="2400" dirty="0" smtClean="0">
                <a:solidFill>
                  <a:schemeClr val="tx1"/>
                </a:solidFill>
                <a:latin typeface="+mn-lt"/>
                <a:ea typeface="+mn-ea"/>
                <a:cs typeface="+mn-cs"/>
              </a:rPr>
              <a:t>are the events from </a:t>
            </a:r>
            <a:r>
              <a:rPr lang="en-US" sz="2400" b="1" dirty="0" smtClean="0">
                <a:solidFill>
                  <a:schemeClr val="tx1"/>
                </a:solidFill>
                <a:latin typeface="+mn-lt"/>
                <a:ea typeface="+mn-ea"/>
                <a:cs typeface="+mn-cs"/>
              </a:rPr>
              <a:t>Q13 </a:t>
            </a:r>
            <a:r>
              <a:rPr lang="en-US" sz="2400" dirty="0" smtClean="0">
                <a:solidFill>
                  <a:schemeClr val="tx1"/>
                </a:solidFill>
                <a:latin typeface="+mn-lt"/>
                <a:ea typeface="+mn-ea"/>
                <a:cs typeface="+mn-cs"/>
              </a:rPr>
              <a:t>(the result of the flip of the first coin is heads, and the result of the flip of the second coin is also heads).  </a:t>
            </a:r>
            <a:r>
              <a:rPr lang="en-US" sz="2400" b="1" dirty="0" smtClean="0">
                <a:solidFill>
                  <a:srgbClr val="A23483"/>
                </a:solidFill>
                <a:latin typeface="+mn-lt"/>
                <a:ea typeface="+mn-ea"/>
                <a:cs typeface="+mn-cs"/>
              </a:rPr>
              <a:t>Click for the answer!</a:t>
            </a:r>
          </a:p>
          <a:p>
            <a:pPr algn="ctr">
              <a:buNone/>
            </a:pPr>
            <a:endParaRPr lang="en-US" sz="2000" b="1" dirty="0" smtClean="0">
              <a:solidFill>
                <a:schemeClr val="tx1"/>
              </a:solidFill>
              <a:latin typeface="+mn-lt"/>
              <a:ea typeface="+mn-ea"/>
              <a:cs typeface="+mn-cs"/>
            </a:endParaRPr>
          </a:p>
          <a:p>
            <a:pPr algn="ctr">
              <a:buNone/>
            </a:pPr>
            <a:r>
              <a:rPr lang="en-US" sz="2800" b="1" i="1" dirty="0" smtClean="0">
                <a:solidFill>
                  <a:schemeClr val="tx1"/>
                </a:solidFill>
                <a:latin typeface="+mn-lt"/>
                <a:ea typeface="+mn-ea"/>
                <a:cs typeface="+mn-cs"/>
              </a:rPr>
              <a:t>P(A and B) = P(A)P(B) = </a:t>
            </a:r>
            <a:r>
              <a:rPr lang="en-US" sz="2800" b="1" dirty="0" smtClean="0">
                <a:solidFill>
                  <a:schemeClr val="tx1"/>
                </a:solidFill>
                <a:latin typeface="+mn-lt"/>
                <a:ea typeface="+mn-ea"/>
                <a:cs typeface="+mn-cs"/>
              </a:rPr>
              <a:t>½ × ½ = ¼</a:t>
            </a:r>
          </a:p>
          <a:p>
            <a:endParaRPr lang="en-US" sz="2000" dirty="0" smtClean="0">
              <a:solidFill>
                <a:schemeClr val="tx1"/>
              </a:solidFill>
              <a:latin typeface="+mn-lt"/>
              <a:ea typeface="+mn-ea"/>
              <a:cs typeface="+mn-cs"/>
            </a:endParaRPr>
          </a:p>
          <a:p>
            <a:pPr>
              <a:buFont typeface="Wingdings" pitchFamily="2" charset="2"/>
              <a:buChar char="q"/>
            </a:pPr>
            <a:r>
              <a:rPr lang="en-US" sz="2800" b="1" dirty="0" smtClean="0">
                <a:solidFill>
                  <a:schemeClr val="tx1"/>
                </a:solidFill>
                <a:latin typeface="+mn-lt"/>
                <a:ea typeface="+mn-ea"/>
                <a:cs typeface="+mn-cs"/>
              </a:rPr>
              <a:t>In carefully controlled experiments with pea plants in the 1800s, the Austrian monk Gregor Mendel learned much of what we know today about the process of heredity. We will use plastic disks and ears of corn to explore trait inheritance patterns</a:t>
            </a:r>
            <a:r>
              <a:rPr lang="en-US" sz="2800" b="1" dirty="0" smtClean="0"/>
              <a:t> in the next two exercises.</a:t>
            </a:r>
            <a:endParaRPr lang="en-US" sz="2800" b="1" dirty="0" smtClean="0">
              <a:solidFill>
                <a:schemeClr val="tx1"/>
              </a:solidFill>
              <a:latin typeface="+mn-lt"/>
              <a:ea typeface="+mn-ea"/>
              <a:cs typeface="+mn-cs"/>
            </a:endParaRPr>
          </a:p>
          <a:p>
            <a:pPr>
              <a:buFontTx/>
              <a:buNone/>
            </a:pPr>
            <a:endParaRPr lang="en-US" sz="2200" b="1" dirty="0" smtClean="0"/>
          </a:p>
          <a:p>
            <a:pPr>
              <a:buFont typeface="Wingdings" pitchFamily="2" charset="2"/>
              <a:buChar char="q"/>
            </a:pPr>
            <a:endParaRPr lang="en-US" sz="2200" dirty="0" smtClean="0"/>
          </a:p>
          <a:p>
            <a:pPr eaLnBrk="1" hangingPunct="1">
              <a:lnSpc>
                <a:spcPct val="80000"/>
              </a:lnSpc>
              <a:buFont typeface="Wingdings" pitchFamily="2" charset="2"/>
              <a:buChar char="q"/>
            </a:pPr>
            <a:endParaRPr lang="en-US" sz="2200" b="1" dirty="0" smtClean="0"/>
          </a:p>
        </p:txBody>
      </p:sp>
      <p:sp>
        <p:nvSpPr>
          <p:cNvPr id="440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FC846E2-651E-4658-9A16-2A363C8503F6}" type="slidenum">
              <a:rPr lang="en-US"/>
              <a:pPr>
                <a:defRPr/>
              </a:pPr>
              <a:t>62</a:t>
            </a:fld>
            <a:endParaRPr lang="en-US"/>
          </a:p>
        </p:txBody>
      </p:sp>
      <p:sp>
        <p:nvSpPr>
          <p:cNvPr id="45059" name="Rectangle 2"/>
          <p:cNvSpPr>
            <a:spLocks noGrp="1" noChangeArrowheads="1"/>
          </p:cNvSpPr>
          <p:nvPr>
            <p:ph type="title"/>
          </p:nvPr>
        </p:nvSpPr>
        <p:spPr>
          <a:xfrm>
            <a:off x="0" y="0"/>
            <a:ext cx="9144000" cy="1371600"/>
          </a:xfrm>
          <a:solidFill>
            <a:srgbClr val="C64EA4"/>
          </a:solidFill>
          <a:ln w="38100">
            <a:solidFill>
              <a:schemeClr val="tx1"/>
            </a:solidFill>
          </a:ln>
        </p:spPr>
        <p:txBody>
          <a:bodyPr/>
          <a:lstStyle/>
          <a:p>
            <a:pPr eaLnBrk="1" hangingPunct="1"/>
            <a:r>
              <a:rPr lang="en-US" sz="2800" b="1" dirty="0" smtClean="0">
                <a:solidFill>
                  <a:schemeClr val="bg1"/>
                </a:solidFill>
              </a:rPr>
              <a:t>Exercise 2b. Law of Segregation – Alleles of genes are randomly assigned to offspring</a:t>
            </a:r>
            <a:endParaRPr lang="en-US" sz="2800" b="1" dirty="0" smtClean="0"/>
          </a:p>
        </p:txBody>
      </p:sp>
      <p:sp>
        <p:nvSpPr>
          <p:cNvPr id="2" name="Rectangle 3"/>
          <p:cNvSpPr>
            <a:spLocks noGrp="1" noChangeArrowheads="1"/>
          </p:cNvSpPr>
          <p:nvPr>
            <p:ph type="body" idx="1"/>
          </p:nvPr>
        </p:nvSpPr>
        <p:spPr>
          <a:xfrm>
            <a:off x="0" y="1524000"/>
            <a:ext cx="9144000" cy="4343400"/>
          </a:xfrm>
        </p:spPr>
        <p:txBody>
          <a:bodyPr/>
          <a:lstStyle/>
          <a:p>
            <a:pPr eaLnBrk="1" hangingPunct="1">
              <a:lnSpc>
                <a:spcPct val="80000"/>
              </a:lnSpc>
              <a:buFont typeface="Wingdings" pitchFamily="2" charset="2"/>
              <a:buChar char="q"/>
              <a:defRPr/>
            </a:pPr>
            <a:r>
              <a:rPr lang="en-US" sz="2400" b="1" dirty="0" smtClean="0">
                <a:latin typeface="+mj-lt"/>
              </a:rPr>
              <a:t>Find plastic boxes F (for female parent) and M (for male parent) holding red and white plastic chips in them. </a:t>
            </a:r>
          </a:p>
          <a:p>
            <a:pPr eaLnBrk="1" hangingPunct="1">
              <a:lnSpc>
                <a:spcPct val="80000"/>
              </a:lnSpc>
              <a:buFont typeface="Wingdings" pitchFamily="2" charset="2"/>
              <a:buChar char="q"/>
              <a:defRPr/>
            </a:pPr>
            <a:r>
              <a:rPr lang="en-US" sz="2400" b="1" dirty="0" smtClean="0">
                <a:latin typeface="+mj-lt"/>
              </a:rPr>
              <a:t>Each box should contain an equal mix of 6 red and 6 white chips. That is, your parents each had one chromosome of a chromosome pair with a chemical variant (allele) of the color gene that produced a red colored chip while the other chromosome had an allele that produced a white colored chip. The parents are heterozygous for chip color.</a:t>
            </a:r>
          </a:p>
          <a:p>
            <a:pPr eaLnBrk="1" hangingPunct="1">
              <a:lnSpc>
                <a:spcPct val="80000"/>
              </a:lnSpc>
              <a:buFont typeface="Wingdings" pitchFamily="2" charset="2"/>
              <a:buChar char="q"/>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Their genotypes were CC’/C’C’ where C = the red allele and C’ the white allele of the gene for chip color.</a:t>
            </a:r>
          </a:p>
          <a:p>
            <a:pPr eaLnBrk="1" hangingPunct="1">
              <a:lnSpc>
                <a:spcPct val="80000"/>
              </a:lnSpc>
              <a:buFont typeface="Wingdings" pitchFamily="2" charset="2"/>
              <a:buNone/>
              <a:defRPr/>
            </a:pPr>
            <a:r>
              <a:rPr lang="en-US" sz="2400" b="1" dirty="0" smtClean="0">
                <a:latin typeface="+mj-lt"/>
              </a:rPr>
              <a:t>Note that the order of presentation (CC’ or C’C) does not matter.</a:t>
            </a:r>
          </a:p>
          <a:p>
            <a:pPr eaLnBrk="1" hangingPunct="1">
              <a:lnSpc>
                <a:spcPct val="80000"/>
              </a:lnSpc>
              <a:buFont typeface="Wingdings" pitchFamily="2" charset="2"/>
              <a:buNone/>
              <a:defRPr/>
            </a:pPr>
            <a:endParaRPr lang="en-US" sz="2000" b="1" dirty="0" smtClean="0">
              <a:latin typeface="+mj-lt"/>
            </a:endParaRPr>
          </a:p>
          <a:p>
            <a:pPr eaLnBrk="1" hangingPunct="1">
              <a:lnSpc>
                <a:spcPct val="80000"/>
              </a:lnSpc>
              <a:buFont typeface="Wingdings" pitchFamily="2" charset="2"/>
              <a:buChar char="q"/>
              <a:defRPr/>
            </a:pPr>
            <a:r>
              <a:rPr lang="en-US" sz="2400" b="1" dirty="0" smtClean="0">
                <a:latin typeface="+mj-lt"/>
              </a:rPr>
              <a:t>Have a student check to make sure that there are equal numbers of red and white chips in each of the boxes.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ABBAED-1038-4B87-90A8-7734CAD7E5D2}" type="slidenum">
              <a:rPr lang="en-US"/>
              <a:pPr>
                <a:defRPr/>
              </a:pPr>
              <a:t>63</a:t>
            </a:fld>
            <a:endParaRPr lang="en-US"/>
          </a:p>
        </p:txBody>
      </p:sp>
      <p:sp>
        <p:nvSpPr>
          <p:cNvPr id="60419" name="Rectangle 3"/>
          <p:cNvSpPr>
            <a:spLocks noGrp="1" noChangeArrowheads="1"/>
          </p:cNvSpPr>
          <p:nvPr>
            <p:ph type="body" idx="1"/>
          </p:nvPr>
        </p:nvSpPr>
        <p:spPr>
          <a:xfrm>
            <a:off x="152400" y="533400"/>
            <a:ext cx="8839200" cy="6096000"/>
          </a:xfrm>
        </p:spPr>
        <p:txBody>
          <a:bodyPr/>
          <a:lstStyle/>
          <a:p>
            <a:pPr eaLnBrk="1" hangingPunct="1">
              <a:lnSpc>
                <a:spcPct val="80000"/>
              </a:lnSpc>
              <a:buFont typeface="Wingdings" pitchFamily="2" charset="2"/>
              <a:buChar char="q"/>
              <a:defRPr/>
            </a:pPr>
            <a:r>
              <a:rPr lang="en-US" sz="2400" b="1" dirty="0" smtClean="0">
                <a:latin typeface="+mj-lt"/>
              </a:rPr>
              <a:t>Place the female parent box (F) on one side of a desk at the front of the room and the male (M) on the other side of this desk. </a:t>
            </a:r>
          </a:p>
          <a:p>
            <a:pPr eaLnBrk="1" hangingPunct="1">
              <a:lnSpc>
                <a:spcPct val="80000"/>
              </a:lnSpc>
              <a:buFont typeface="Wingdings" pitchFamily="2" charset="2"/>
              <a:buChar char="q"/>
              <a:defRPr/>
            </a:pPr>
            <a:r>
              <a:rPr lang="en-US" sz="2400" b="1" dirty="0" smtClean="0">
                <a:latin typeface="+mj-lt"/>
              </a:rPr>
              <a:t>Have the first row of students form a line by the front table so that each will have a turn to make the random choice of traits the offspring of the two heterozygous parents will produce.</a:t>
            </a:r>
          </a:p>
          <a:p>
            <a:pPr eaLnBrk="1" hangingPunct="1">
              <a:lnSpc>
                <a:spcPct val="80000"/>
              </a:lnSpc>
              <a:buFont typeface="Wingdings" pitchFamily="2" charset="2"/>
              <a:buChar char="q"/>
              <a:defRPr/>
            </a:pPr>
            <a:r>
              <a:rPr lang="en-US" sz="2400" b="1" dirty="0" smtClean="0">
                <a:latin typeface="+mj-lt"/>
              </a:rPr>
              <a:t>The 1st student will put on a blindfold, remove one chip from each box F and M and place each chip in front of the dish from which it was drawn.</a:t>
            </a:r>
          </a:p>
          <a:p>
            <a:pPr eaLnBrk="1" hangingPunct="1">
              <a:lnSpc>
                <a:spcPct val="80000"/>
              </a:lnSpc>
              <a:buFont typeface="Wingdings" pitchFamily="2" charset="2"/>
              <a:buChar char="q"/>
              <a:defRPr/>
            </a:pPr>
            <a:r>
              <a:rPr lang="en-US" sz="2400" b="1" dirty="0" smtClean="0">
                <a:latin typeface="+mj-lt"/>
              </a:rPr>
              <a:t>After taking off the blindfold, the student will call out the two alleles for the offspring he/she has produced  (e.g. CC or red </a:t>
            </a:r>
            <a:r>
              <a:rPr lang="en-US" sz="2400" b="1" dirty="0" err="1" smtClean="0">
                <a:latin typeface="+mj-lt"/>
              </a:rPr>
              <a:t>red</a:t>
            </a:r>
            <a:r>
              <a:rPr lang="en-US" sz="2400" b="1" dirty="0" smtClean="0">
                <a:latin typeface="+mj-lt"/>
              </a:rPr>
              <a:t>) to a scribe filling in a table at the board in front of the room. </a:t>
            </a:r>
            <a:r>
              <a:rPr lang="en-US" sz="2400" b="1" dirty="0" smtClean="0">
                <a:solidFill>
                  <a:srgbClr val="A23483"/>
                </a:solidFill>
                <a:latin typeface="+mj-lt"/>
              </a:rPr>
              <a:t>See table template on next slide.</a:t>
            </a:r>
          </a:p>
          <a:p>
            <a:pPr eaLnBrk="1" hangingPunct="1">
              <a:lnSpc>
                <a:spcPct val="80000"/>
              </a:lnSpc>
              <a:buFont typeface="Wingdings" pitchFamily="2" charset="2"/>
              <a:buChar char="q"/>
              <a:defRPr/>
            </a:pPr>
            <a:r>
              <a:rPr lang="en-US" sz="2400" b="1" dirty="0" smtClean="0">
                <a:latin typeface="+mj-lt"/>
              </a:rPr>
              <a:t>The student will replace the chips in the respective parent boxes and hand the blindfold to the next individual in line.</a:t>
            </a:r>
          </a:p>
          <a:p>
            <a:pPr eaLnBrk="1" hangingPunct="1">
              <a:lnSpc>
                <a:spcPct val="80000"/>
              </a:lnSpc>
              <a:buFont typeface="Wingdings" pitchFamily="2" charset="2"/>
              <a:buChar char="q"/>
              <a:defRPr/>
            </a:pPr>
            <a:r>
              <a:rPr lang="en-US" sz="2400" b="1" dirty="0" smtClean="0">
                <a:latin typeface="+mj-lt"/>
              </a:rPr>
              <a:t>Repeat this process until all students have had a chance to produce offspring with a set of two alleles for each of the two traits.</a:t>
            </a:r>
          </a:p>
        </p:txBody>
      </p:sp>
      <p:sp>
        <p:nvSpPr>
          <p:cNvPr id="46084" name="Rectangle 2"/>
          <p:cNvSpPr>
            <a:spLocks noGrp="1" noChangeArrowheads="1"/>
          </p:cNvSpPr>
          <p:nvPr>
            <p:ph type="title"/>
          </p:nvPr>
        </p:nvSpPr>
        <p:spPr>
          <a:xfrm>
            <a:off x="0" y="0"/>
            <a:ext cx="9144000" cy="457200"/>
          </a:xfrm>
          <a:solidFill>
            <a:srgbClr val="C64EA4"/>
          </a:solidFill>
          <a:ln w="38100">
            <a:solidFill>
              <a:schemeClr val="tx1"/>
            </a:solidFill>
          </a:ln>
        </p:spPr>
        <p:txBody>
          <a:bodyPr/>
          <a:lstStyle/>
          <a:p>
            <a:pPr eaLnBrk="1" hangingPunct="1"/>
            <a:r>
              <a:rPr lang="en-US" sz="2000" b="1" dirty="0" smtClean="0">
                <a:solidFill>
                  <a:schemeClr val="bg1"/>
                </a:solidFill>
              </a:rPr>
              <a:t>Exercise 2b. Law of Independent Segregation Directions (continued)</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
          <p:cNvSpPr>
            <a:spLocks noGrp="1"/>
          </p:cNvSpPr>
          <p:nvPr>
            <p:ph type="sldNum" sz="quarter" idx="12"/>
          </p:nvPr>
        </p:nvSpPr>
        <p:spPr/>
        <p:txBody>
          <a:bodyPr/>
          <a:lstStyle/>
          <a:p>
            <a:pPr>
              <a:defRPr/>
            </a:pPr>
            <a:fld id="{70F0173E-24A0-4A21-B15C-FE5606E7652A}" type="slidenum">
              <a:rPr lang="en-US"/>
              <a:pPr>
                <a:defRPr/>
              </a:pPr>
              <a:t>64</a:t>
            </a:fld>
            <a:endParaRPr lang="en-US"/>
          </a:p>
        </p:txBody>
      </p:sp>
      <p:graphicFrame>
        <p:nvGraphicFramePr>
          <p:cNvPr id="70772" name="Group 116"/>
          <p:cNvGraphicFramePr>
            <a:graphicFrameLocks noGrp="1"/>
          </p:cNvGraphicFramePr>
          <p:nvPr/>
        </p:nvGraphicFramePr>
        <p:xfrm>
          <a:off x="381000" y="228600"/>
          <a:ext cx="5562792" cy="6516624"/>
        </p:xfrm>
        <a:graphic>
          <a:graphicData uri="http://schemas.openxmlformats.org/drawingml/2006/table">
            <a:tbl>
              <a:tblPr/>
              <a:tblGrid>
                <a:gridCol w="1498156"/>
                <a:gridCol w="2032318"/>
                <a:gridCol w="2032318"/>
              </a:tblGrid>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Offspring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Female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55" name="Text Box 99"/>
          <p:cNvSpPr txBox="1">
            <a:spLocks noChangeArrowheads="1"/>
          </p:cNvSpPr>
          <p:nvPr/>
        </p:nvSpPr>
        <p:spPr bwMode="auto">
          <a:xfrm>
            <a:off x="6324600" y="381000"/>
            <a:ext cx="2590800" cy="3046988"/>
          </a:xfrm>
          <a:prstGeom prst="rect">
            <a:avLst/>
          </a:prstGeom>
          <a:noFill/>
          <a:ln w="9525">
            <a:noFill/>
            <a:miter lim="800000"/>
            <a:headEnd/>
            <a:tailEnd/>
          </a:ln>
          <a:effectLst/>
        </p:spPr>
        <p:txBody>
          <a:bodyPr wrap="square">
            <a:spAutoFit/>
          </a:bodyPr>
          <a:lstStyle/>
          <a:p>
            <a:pPr>
              <a:defRPr/>
            </a:pPr>
            <a:r>
              <a:rPr lang="en-US" dirty="0">
                <a:latin typeface="+mj-lt"/>
              </a:rPr>
              <a:t>*Potential contributions</a:t>
            </a:r>
          </a:p>
          <a:p>
            <a:pPr>
              <a:defRPr/>
            </a:pPr>
            <a:r>
              <a:rPr lang="en-US" dirty="0">
                <a:latin typeface="+mj-lt"/>
              </a:rPr>
              <a:t>(</a:t>
            </a:r>
            <a:r>
              <a:rPr lang="en-US" dirty="0">
                <a:solidFill>
                  <a:srgbClr val="A23483"/>
                </a:solidFill>
                <a:latin typeface="+mj-lt"/>
              </a:rPr>
              <a:t>Gametes</a:t>
            </a:r>
            <a:r>
              <a:rPr lang="en-US" dirty="0">
                <a:latin typeface="+mj-lt"/>
              </a:rPr>
              <a:t>):</a:t>
            </a:r>
          </a:p>
          <a:p>
            <a:pPr>
              <a:defRPr/>
            </a:pPr>
            <a:endParaRPr lang="en-US" dirty="0">
              <a:latin typeface="+mj-lt"/>
            </a:endParaRPr>
          </a:p>
          <a:p>
            <a:pPr>
              <a:defRPr/>
            </a:pPr>
            <a:r>
              <a:rPr lang="en-US" dirty="0">
                <a:latin typeface="+mj-lt"/>
              </a:rPr>
              <a:t>C = red allele </a:t>
            </a:r>
          </a:p>
          <a:p>
            <a:pPr>
              <a:defRPr/>
            </a:pPr>
            <a:r>
              <a:rPr lang="en-US" dirty="0">
                <a:latin typeface="+mj-lt"/>
              </a:rPr>
              <a:t>            or</a:t>
            </a:r>
          </a:p>
          <a:p>
            <a:pPr>
              <a:defRPr/>
            </a:pPr>
            <a:r>
              <a:rPr lang="en-US" dirty="0">
                <a:latin typeface="+mj-lt"/>
              </a:rPr>
              <a:t>C’ = white allele</a:t>
            </a:r>
          </a:p>
          <a:p>
            <a:pPr>
              <a:defRPr/>
            </a:pPr>
            <a:endParaRPr lang="en-US" dirty="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ABBAED-1038-4B87-90A8-7734CAD7E5D2}" type="slidenum">
              <a:rPr lang="en-US"/>
              <a:pPr>
                <a:defRPr/>
              </a:pPr>
              <a:t>65</a:t>
            </a:fld>
            <a:endParaRPr lang="en-US"/>
          </a:p>
        </p:txBody>
      </p:sp>
      <p:sp>
        <p:nvSpPr>
          <p:cNvPr id="60419" name="Rectangle 3"/>
          <p:cNvSpPr>
            <a:spLocks noGrp="1" noChangeArrowheads="1"/>
          </p:cNvSpPr>
          <p:nvPr>
            <p:ph type="body" idx="1"/>
          </p:nvPr>
        </p:nvSpPr>
        <p:spPr>
          <a:xfrm>
            <a:off x="228600" y="609600"/>
            <a:ext cx="8686800" cy="6096000"/>
          </a:xfrm>
        </p:spPr>
        <p:txBody>
          <a:bodyPr/>
          <a:lstStyle/>
          <a:p>
            <a:pPr>
              <a:buNone/>
            </a:pPr>
            <a:r>
              <a:rPr lang="en-US" sz="2800" b="1" dirty="0" smtClean="0">
                <a:solidFill>
                  <a:schemeClr val="tx1"/>
                </a:solidFill>
                <a:latin typeface="+mn-lt"/>
                <a:ea typeface="+mn-ea"/>
                <a:cs typeface="+mn-cs"/>
              </a:rPr>
              <a:t>Q1. </a:t>
            </a:r>
            <a:r>
              <a:rPr lang="en-US" sz="2800" dirty="0" smtClean="0">
                <a:solidFill>
                  <a:schemeClr val="tx1"/>
                </a:solidFill>
                <a:latin typeface="+mn-lt"/>
                <a:ea typeface="+mn-ea"/>
                <a:cs typeface="+mn-cs"/>
              </a:rPr>
              <a:t>What is the probability that you drew a red allele from the female parent box?  Explain how you came to this answer.  </a:t>
            </a:r>
            <a:r>
              <a:rPr lang="en-US" sz="2800" b="1" dirty="0" smtClean="0">
                <a:solidFill>
                  <a:srgbClr val="A23483"/>
                </a:solidFill>
              </a:rPr>
              <a:t>Click for the answer!</a:t>
            </a:r>
          </a:p>
          <a:p>
            <a:pPr>
              <a:buNone/>
            </a:pPr>
            <a:endParaRPr lang="en-US" sz="2800" b="1" dirty="0" smtClean="0">
              <a:solidFill>
                <a:srgbClr val="A23483"/>
              </a:solidFill>
            </a:endParaRPr>
          </a:p>
          <a:p>
            <a:pPr>
              <a:buNone/>
            </a:pPr>
            <a:r>
              <a:rPr lang="en-US" sz="2800" b="1" dirty="0" smtClean="0">
                <a:solidFill>
                  <a:schemeClr val="tx1"/>
                </a:solidFill>
                <a:latin typeface="+mn-lt"/>
                <a:ea typeface="+mn-ea"/>
                <a:cs typeface="+mn-cs"/>
              </a:rPr>
              <a:t>The probability that you drew a red allele from the female parent box is equal to ½.  This is because there are only two possible outcomes: either a red allele, or a white allele, and there are equal numbers of chips representing each allele in the femal</a:t>
            </a:r>
            <a:r>
              <a:rPr lang="en-US" sz="2800" b="1" dirty="0" smtClean="0"/>
              <a:t>e parent box.</a:t>
            </a:r>
          </a:p>
        </p:txBody>
      </p:sp>
      <p:sp>
        <p:nvSpPr>
          <p:cNvPr id="46084"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000" b="1" dirty="0" smtClean="0">
                <a:solidFill>
                  <a:schemeClr val="bg1"/>
                </a:solidFill>
              </a:rPr>
              <a:t>Exercise 2b. Law of Independent Segregation Directions (continued)</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ABBAED-1038-4B87-90A8-7734CAD7E5D2}" type="slidenum">
              <a:rPr lang="en-US"/>
              <a:pPr>
                <a:defRPr/>
              </a:pPr>
              <a:t>66</a:t>
            </a:fld>
            <a:endParaRPr lang="en-US"/>
          </a:p>
        </p:txBody>
      </p:sp>
      <p:sp>
        <p:nvSpPr>
          <p:cNvPr id="60419" name="Rectangle 3"/>
          <p:cNvSpPr>
            <a:spLocks noGrp="1" noChangeArrowheads="1"/>
          </p:cNvSpPr>
          <p:nvPr>
            <p:ph type="body" idx="1"/>
          </p:nvPr>
        </p:nvSpPr>
        <p:spPr>
          <a:xfrm>
            <a:off x="228600" y="609600"/>
            <a:ext cx="8686800" cy="6096000"/>
          </a:xfrm>
        </p:spPr>
        <p:txBody>
          <a:bodyPr/>
          <a:lstStyle/>
          <a:p>
            <a:pPr>
              <a:buNone/>
            </a:pPr>
            <a:r>
              <a:rPr lang="en-US" sz="2400" b="1" dirty="0" smtClean="0">
                <a:solidFill>
                  <a:schemeClr val="tx1"/>
                </a:solidFill>
                <a:latin typeface="+mn-lt"/>
                <a:ea typeface="+mn-ea"/>
                <a:cs typeface="+mn-cs"/>
              </a:rPr>
              <a:t>Q2. </a:t>
            </a:r>
            <a:r>
              <a:rPr lang="en-US" sz="2400" dirty="0" smtClean="0">
                <a:solidFill>
                  <a:schemeClr val="tx1"/>
                </a:solidFill>
                <a:latin typeface="+mn-lt"/>
                <a:ea typeface="+mn-ea"/>
                <a:cs typeface="+mn-cs"/>
              </a:rPr>
              <a:t>Suppose that when choosing the genotype of the first offspring, you drew a red chip from the female parent’s box, and did not replace this chip before the second draw.  What is the probability that the second offspring receives a red allele?  </a:t>
            </a:r>
            <a:r>
              <a:rPr lang="en-US" sz="2400" b="1" dirty="0" smtClean="0">
                <a:solidFill>
                  <a:srgbClr val="A23483"/>
                </a:solidFill>
              </a:rPr>
              <a:t>Click for the answer!</a:t>
            </a:r>
          </a:p>
          <a:p>
            <a:pPr>
              <a:buNone/>
            </a:pPr>
            <a:r>
              <a:rPr lang="en-US" sz="2400" b="1" dirty="0" smtClean="0"/>
              <a:t>Since there are 12 total chips in the box, after removing one red chip, this leaves 11 possible chips (5 red and 6 white) for the next draw.  Thus, the probability that the second offspring would receive a red allele is equal to 5/11.</a:t>
            </a:r>
          </a:p>
          <a:p>
            <a:pPr>
              <a:buNone/>
            </a:pPr>
            <a:r>
              <a:rPr lang="en-US" sz="2400" b="1" dirty="0" smtClean="0"/>
              <a:t>However, we replace </a:t>
            </a:r>
            <a:r>
              <a:rPr lang="en-US" sz="2400" b="1" dirty="0" smtClean="0">
                <a:solidFill>
                  <a:schemeClr val="tx1"/>
                </a:solidFill>
                <a:latin typeface="+mn-lt"/>
                <a:ea typeface="+mn-ea"/>
                <a:cs typeface="+mn-cs"/>
              </a:rPr>
              <a:t>the chips after each selection because an individual is equally likely to receive either of his or her mother’s alleles and either of his or her father’s alleles. In general, each time an organism reproduces, it is equally likely to donate either of its alleles for a given gene to its offspring.</a:t>
            </a:r>
            <a:endParaRPr lang="en-US" sz="2400" b="1" dirty="0"/>
          </a:p>
        </p:txBody>
      </p:sp>
      <p:sp>
        <p:nvSpPr>
          <p:cNvPr id="46084" name="Rectangle 2"/>
          <p:cNvSpPr>
            <a:spLocks noGrp="1" noChangeArrowheads="1"/>
          </p:cNvSpPr>
          <p:nvPr>
            <p:ph type="title"/>
          </p:nvPr>
        </p:nvSpPr>
        <p:spPr>
          <a:xfrm>
            <a:off x="0" y="0"/>
            <a:ext cx="9144000" cy="533400"/>
          </a:xfrm>
          <a:solidFill>
            <a:srgbClr val="C64EA4"/>
          </a:solidFill>
          <a:ln w="38100">
            <a:solidFill>
              <a:schemeClr val="tx1"/>
            </a:solidFill>
          </a:ln>
        </p:spPr>
        <p:txBody>
          <a:bodyPr/>
          <a:lstStyle/>
          <a:p>
            <a:pPr eaLnBrk="1" hangingPunct="1"/>
            <a:r>
              <a:rPr lang="en-US" sz="2000" b="1" dirty="0" smtClean="0">
                <a:solidFill>
                  <a:schemeClr val="bg1"/>
                </a:solidFill>
              </a:rPr>
              <a:t>Exercise 2b. Law of Independent Segregation Directions (continued)</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75BB206-238C-425A-A258-6054FFC05A06}" type="slidenum">
              <a:rPr lang="en-US"/>
              <a:pPr>
                <a:defRPr/>
              </a:pPr>
              <a:t>67</a:t>
            </a:fld>
            <a:endParaRPr lang="en-US"/>
          </a:p>
        </p:txBody>
      </p:sp>
      <p:sp>
        <p:nvSpPr>
          <p:cNvPr id="38915" name="Rectangle 3"/>
          <p:cNvSpPr>
            <a:spLocks noGrp="1" noChangeArrowheads="1"/>
          </p:cNvSpPr>
          <p:nvPr>
            <p:ph type="body" idx="1"/>
          </p:nvPr>
        </p:nvSpPr>
        <p:spPr>
          <a:xfrm>
            <a:off x="152400" y="152400"/>
            <a:ext cx="8991600" cy="5821363"/>
          </a:xfrm>
        </p:spPr>
        <p:txBody>
          <a:bodyPr/>
          <a:lstStyle/>
          <a:p>
            <a:pPr eaLnBrk="1" hangingPunct="1">
              <a:lnSpc>
                <a:spcPct val="80000"/>
              </a:lnSpc>
              <a:buFont typeface="Wingdings" pitchFamily="2" charset="2"/>
              <a:buChar char="q"/>
              <a:defRPr/>
            </a:pPr>
            <a:r>
              <a:rPr lang="en-US" sz="2400" b="1" dirty="0" smtClean="0">
                <a:latin typeface="+mj-lt"/>
              </a:rPr>
              <a:t>The genotype of any given offspring might be CC, C’C’, or CC’ or C’C, though C’C and CC’ are identical, as it does not make any difference which parent donated the chromosome containing the gene for a particular chip color to the offspring. </a:t>
            </a:r>
          </a:p>
          <a:p>
            <a:pPr eaLnBrk="1" hangingPunct="1">
              <a:lnSpc>
                <a:spcPct val="80000"/>
              </a:lnSpc>
              <a:buFont typeface="Wingdings" pitchFamily="2" charset="2"/>
              <a:buChar char="q"/>
              <a:defRPr/>
            </a:pPr>
            <a:r>
              <a:rPr lang="en-US" sz="2400" b="1" dirty="0" smtClean="0">
                <a:latin typeface="+mj-lt"/>
              </a:rPr>
              <a:t>When the two chromosomes an individual has for a particular gene have the same allele for a trait, they are said to be homozygous for that trait. </a:t>
            </a:r>
          </a:p>
          <a:p>
            <a:pPr lvl="1" eaLnBrk="1" hangingPunct="1">
              <a:lnSpc>
                <a:spcPct val="80000"/>
              </a:lnSpc>
              <a:buFont typeface="Wingdings" pitchFamily="2" charset="2"/>
              <a:buChar char="q"/>
              <a:defRPr/>
            </a:pPr>
            <a:r>
              <a:rPr lang="en-US" sz="2400" b="1" dirty="0" smtClean="0">
                <a:solidFill>
                  <a:srgbClr val="C64EA4"/>
                </a:solidFill>
                <a:latin typeface="+mj-lt"/>
              </a:rPr>
              <a:t>Your offspring with CC or C’C’ are homozygous. </a:t>
            </a:r>
          </a:p>
          <a:p>
            <a:pPr eaLnBrk="1" hangingPunct="1">
              <a:lnSpc>
                <a:spcPct val="80000"/>
              </a:lnSpc>
              <a:buFont typeface="Wingdings" pitchFamily="2" charset="2"/>
              <a:buChar char="q"/>
              <a:defRPr/>
            </a:pPr>
            <a:r>
              <a:rPr lang="en-US" sz="2400" b="1" dirty="0" smtClean="0">
                <a:latin typeface="+mj-lt"/>
              </a:rPr>
              <a:t>The parents in our experiment had one white allele and one red allele. They were heterozygous for the traits. </a:t>
            </a:r>
          </a:p>
          <a:p>
            <a:pPr lvl="1" eaLnBrk="1" hangingPunct="1">
              <a:lnSpc>
                <a:spcPct val="80000"/>
              </a:lnSpc>
              <a:buFont typeface="Wingdings" pitchFamily="2" charset="2"/>
              <a:buChar char="q"/>
              <a:defRPr/>
            </a:pPr>
            <a:r>
              <a:rPr lang="en-US" sz="2400" b="1" dirty="0" smtClean="0">
                <a:solidFill>
                  <a:srgbClr val="C64EA4"/>
                </a:solidFill>
                <a:latin typeface="+mj-lt"/>
              </a:rPr>
              <a:t>Your offspring with CC’ or C’C are heterozygous.</a:t>
            </a:r>
          </a:p>
          <a:p>
            <a:pPr eaLnBrk="1" hangingPunct="1">
              <a:lnSpc>
                <a:spcPct val="80000"/>
              </a:lnSpc>
              <a:buFont typeface="Wingdings" pitchFamily="2" charset="2"/>
              <a:buChar char="q"/>
              <a:defRPr/>
            </a:pPr>
            <a:r>
              <a:rPr lang="en-US" sz="2400" b="1" dirty="0" smtClean="0">
                <a:latin typeface="+mj-lt"/>
              </a:rPr>
              <a:t>The particular trait an offspring inherits from his parents is not related (independent) to the traits his siblings (sisters or brothers) have received. This is why we have to put the chips back after each selection. </a:t>
            </a:r>
          </a:p>
          <a:p>
            <a:pPr eaLnBrk="1" hangingPunct="1">
              <a:lnSpc>
                <a:spcPct val="80000"/>
              </a:lnSpc>
              <a:buFont typeface="Wingdings" pitchFamily="2" charset="2"/>
              <a:buChar char="q"/>
              <a:defRPr/>
            </a:pPr>
            <a:r>
              <a:rPr lang="en-US" sz="2400" b="1" dirty="0" smtClean="0">
                <a:latin typeface="+mj-lt"/>
              </a:rPr>
              <a:t>If the parents have one chromosome for each color, the probability that they will donate a red allele (C) is 50% or ½ and the probability that they will donate a white allele (C’) 50% for each offspring they produce just as heads or tails will come up 50% of the time in a coin toss.</a:t>
            </a:r>
          </a:p>
          <a:p>
            <a:pPr eaLnBrk="1" hangingPunct="1">
              <a:lnSpc>
                <a:spcPct val="80000"/>
              </a:lnSpc>
              <a:defRPr/>
            </a:pPr>
            <a:endParaRPr lang="en-US" sz="24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B0F7586-7A97-4AF1-965E-E66186DDD6F9}" type="slidenum">
              <a:rPr lang="en-US"/>
              <a:pPr>
                <a:defRPr/>
              </a:pPr>
              <a:t>68</a:t>
            </a:fld>
            <a:endParaRPr lang="en-US"/>
          </a:p>
        </p:txBody>
      </p:sp>
      <p:sp>
        <p:nvSpPr>
          <p:cNvPr id="39939" name="Rectangle 3"/>
          <p:cNvSpPr>
            <a:spLocks noGrp="1" noChangeArrowheads="1"/>
          </p:cNvSpPr>
          <p:nvPr>
            <p:ph type="body" idx="1"/>
          </p:nvPr>
        </p:nvSpPr>
        <p:spPr>
          <a:xfrm>
            <a:off x="304800" y="838200"/>
            <a:ext cx="8610600" cy="4114800"/>
          </a:xfrm>
        </p:spPr>
        <p:txBody>
          <a:bodyPr/>
          <a:lstStyle/>
          <a:p>
            <a:pPr eaLnBrk="1" hangingPunct="1">
              <a:lnSpc>
                <a:spcPct val="80000"/>
              </a:lnSpc>
              <a:buFont typeface="Wingdings" pitchFamily="2" charset="2"/>
              <a:buNone/>
            </a:pPr>
            <a:r>
              <a:rPr lang="en-US" sz="2400" b="1" dirty="0" smtClean="0"/>
              <a:t> </a:t>
            </a:r>
          </a:p>
          <a:p>
            <a:pPr eaLnBrk="1" hangingPunct="1">
              <a:lnSpc>
                <a:spcPct val="80000"/>
              </a:lnSpc>
              <a:buFont typeface="Wingdings" pitchFamily="2" charset="2"/>
              <a:buChar char="q"/>
            </a:pPr>
            <a:r>
              <a:rPr lang="en-US" sz="2400" b="1" dirty="0" smtClean="0"/>
              <a:t>Count the number of offspring of the three combinations of chips you have obtained: CC, C’C’ CC’ or C’C. Each of these is a </a:t>
            </a:r>
            <a:r>
              <a:rPr lang="en-US" sz="2400" b="1" dirty="0" smtClean="0">
                <a:solidFill>
                  <a:srgbClr val="A23483"/>
                </a:solidFill>
              </a:rPr>
              <a:t>genotype</a:t>
            </a:r>
            <a:r>
              <a:rPr lang="en-US" sz="2400" b="1" dirty="0" smtClean="0"/>
              <a:t>.</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Char char="q"/>
            </a:pPr>
            <a:r>
              <a:rPr lang="en-US" sz="2400" b="1" dirty="0" smtClean="0"/>
              <a:t>Calculate the percent of each genotype represented by dividing the count by the number of offspring produced (students making a blindfold choice) and multiplying by 100, as in the example below. </a:t>
            </a:r>
          </a:p>
          <a:p>
            <a:pPr eaLnBrk="1" hangingPunct="1">
              <a:lnSpc>
                <a:spcPct val="80000"/>
              </a:lnSpc>
              <a:buFont typeface="Wingdings" pitchFamily="2" charset="2"/>
              <a:buChar char="q"/>
            </a:pPr>
            <a:endParaRPr lang="en-US" sz="2400" b="1" dirty="0" smtClean="0"/>
          </a:p>
          <a:p>
            <a:pPr eaLnBrk="1" hangingPunct="1">
              <a:lnSpc>
                <a:spcPct val="80000"/>
              </a:lnSpc>
              <a:buFont typeface="Wingdings" pitchFamily="2" charset="2"/>
              <a:buNone/>
            </a:pPr>
            <a:r>
              <a:rPr lang="en-US" sz="2400" b="1" dirty="0" smtClean="0">
                <a:solidFill>
                  <a:srgbClr val="C64EA4"/>
                </a:solidFill>
              </a:rPr>
              <a:t>% Frequency of genotype C’C’ = </a:t>
            </a:r>
          </a:p>
          <a:p>
            <a:pPr eaLnBrk="1" hangingPunct="1">
              <a:lnSpc>
                <a:spcPct val="80000"/>
              </a:lnSpc>
              <a:buFont typeface="Wingdings" pitchFamily="2" charset="2"/>
              <a:buNone/>
            </a:pPr>
            <a:endParaRPr lang="en-US" sz="2400" b="1" dirty="0" smtClean="0">
              <a:solidFill>
                <a:srgbClr val="C64EA4"/>
              </a:solidFill>
            </a:endParaRPr>
          </a:p>
          <a:p>
            <a:pPr algn="ctr" eaLnBrk="1" hangingPunct="1">
              <a:lnSpc>
                <a:spcPct val="80000"/>
              </a:lnSpc>
              <a:buFont typeface="Wingdings" pitchFamily="2" charset="2"/>
              <a:buNone/>
            </a:pPr>
            <a:r>
              <a:rPr lang="en-US" sz="2400" b="1" dirty="0" smtClean="0">
                <a:solidFill>
                  <a:srgbClr val="C64EA4"/>
                </a:solidFill>
              </a:rPr>
              <a:t>100(# offspring </a:t>
            </a:r>
            <a:r>
              <a:rPr lang="en-US" sz="2400" b="1" baseline="-25000" dirty="0" smtClean="0">
                <a:solidFill>
                  <a:srgbClr val="C64EA4"/>
                </a:solidFill>
              </a:rPr>
              <a:t>C’C’</a:t>
            </a:r>
            <a:r>
              <a:rPr lang="en-US" sz="2400" b="1" dirty="0" smtClean="0">
                <a:solidFill>
                  <a:srgbClr val="C64EA4"/>
                </a:solidFill>
              </a:rPr>
              <a:t>/total number of offspring)</a:t>
            </a:r>
          </a:p>
        </p:txBody>
      </p:sp>
      <p:sp>
        <p:nvSpPr>
          <p:cNvPr id="43012" name="Text Box 4"/>
          <p:cNvSpPr txBox="1">
            <a:spLocks noChangeArrowheads="1"/>
          </p:cNvSpPr>
          <p:nvPr/>
        </p:nvSpPr>
        <p:spPr bwMode="auto">
          <a:xfrm>
            <a:off x="152400" y="117475"/>
            <a:ext cx="8839200" cy="830263"/>
          </a:xfrm>
          <a:prstGeom prst="rect">
            <a:avLst/>
          </a:prstGeom>
          <a:solidFill>
            <a:srgbClr val="C64EA4"/>
          </a:solidFill>
          <a:ln w="38100">
            <a:solidFill>
              <a:srgbClr val="000000"/>
            </a:solidFill>
            <a:miter lim="800000"/>
            <a:headEnd/>
            <a:tailEnd/>
          </a:ln>
        </p:spPr>
        <p:txBody>
          <a:bodyPr>
            <a:spAutoFit/>
          </a:bodyPr>
          <a:lstStyle/>
          <a:p>
            <a:pPr algn="ctr">
              <a:defRPr/>
            </a:pPr>
            <a:r>
              <a:rPr lang="en-US" dirty="0">
                <a:solidFill>
                  <a:schemeClr val="bg1"/>
                </a:solidFill>
                <a:latin typeface="+mj-lt"/>
              </a:rPr>
              <a:t>Exercise </a:t>
            </a:r>
            <a:r>
              <a:rPr lang="en-US" dirty="0" smtClean="0">
                <a:solidFill>
                  <a:schemeClr val="bg1"/>
                </a:solidFill>
                <a:latin typeface="+mj-lt"/>
              </a:rPr>
              <a:t>2b. </a:t>
            </a:r>
            <a:r>
              <a:rPr lang="en-US" dirty="0">
                <a:solidFill>
                  <a:schemeClr val="bg1"/>
                </a:solidFill>
                <a:latin typeface="+mj-lt"/>
              </a:rPr>
              <a:t>Law of Independent Segregation</a:t>
            </a:r>
          </a:p>
          <a:p>
            <a:pPr algn="ctr">
              <a:defRPr/>
            </a:pPr>
            <a:r>
              <a:rPr lang="en-US" dirty="0">
                <a:solidFill>
                  <a:schemeClr val="bg1"/>
                </a:solidFill>
                <a:latin typeface="+mj-lt"/>
              </a:rPr>
              <a:t>Directions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180961-ACCA-459F-BF3F-2080B6F42FE2}" type="slidenum">
              <a:rPr lang="en-US"/>
              <a:pPr>
                <a:defRPr/>
              </a:pPr>
              <a:t>69</a:t>
            </a:fld>
            <a:endParaRPr lang="en-US"/>
          </a:p>
        </p:txBody>
      </p:sp>
      <p:sp>
        <p:nvSpPr>
          <p:cNvPr id="44035" name="Rectangle 3"/>
          <p:cNvSpPr>
            <a:spLocks noGrp="1" noChangeArrowheads="1"/>
          </p:cNvSpPr>
          <p:nvPr>
            <p:ph type="body" idx="1"/>
          </p:nvPr>
        </p:nvSpPr>
        <p:spPr>
          <a:xfrm>
            <a:off x="457200" y="685800"/>
            <a:ext cx="8229600" cy="3352800"/>
          </a:xfrm>
        </p:spPr>
        <p:txBody>
          <a:bodyPr/>
          <a:lstStyle/>
          <a:p>
            <a:pPr eaLnBrk="1" hangingPunct="1">
              <a:lnSpc>
                <a:spcPct val="90000"/>
              </a:lnSpc>
              <a:buFont typeface="Wingdings" pitchFamily="2" charset="2"/>
              <a:buChar char="q"/>
            </a:pPr>
            <a:r>
              <a:rPr lang="en-US" sz="2000" b="1" dirty="0" smtClean="0"/>
              <a:t>Geneticists use a chart called a </a:t>
            </a:r>
            <a:r>
              <a:rPr lang="en-US" sz="2000" b="1" dirty="0" err="1" smtClean="0">
                <a:solidFill>
                  <a:srgbClr val="C64EA4"/>
                </a:solidFill>
              </a:rPr>
              <a:t>Punnett</a:t>
            </a:r>
            <a:r>
              <a:rPr lang="en-US" sz="2000" b="1" dirty="0" smtClean="0">
                <a:solidFill>
                  <a:srgbClr val="C64EA4"/>
                </a:solidFill>
              </a:rPr>
              <a:t> square</a:t>
            </a:r>
            <a:r>
              <a:rPr lang="en-US" sz="2000" b="1" dirty="0" smtClean="0"/>
              <a:t> to determine what frequencies of offspring two parents will produce when their genotypes are known. </a:t>
            </a:r>
          </a:p>
          <a:p>
            <a:pPr eaLnBrk="1" hangingPunct="1">
              <a:lnSpc>
                <a:spcPct val="80000"/>
              </a:lnSpc>
              <a:buFont typeface="Wingdings" pitchFamily="2" charset="2"/>
              <a:buChar char="q"/>
              <a:defRPr/>
            </a:pPr>
            <a:r>
              <a:rPr lang="en-US" sz="2000" b="1" dirty="0" smtClean="0">
                <a:solidFill>
                  <a:schemeClr val="tx1"/>
                </a:solidFill>
                <a:latin typeface="+mn-lt"/>
                <a:ea typeface="+mn-ea"/>
                <a:cs typeface="+mn-cs"/>
              </a:rPr>
              <a:t>The </a:t>
            </a:r>
            <a:r>
              <a:rPr lang="en-US" sz="2000" b="1" dirty="0" err="1" smtClean="0">
                <a:solidFill>
                  <a:schemeClr val="tx1"/>
                </a:solidFill>
                <a:latin typeface="+mn-lt"/>
                <a:ea typeface="+mn-ea"/>
                <a:cs typeface="+mn-cs"/>
              </a:rPr>
              <a:t>Punnett</a:t>
            </a:r>
            <a:r>
              <a:rPr lang="en-US" sz="2000" b="1" dirty="0" smtClean="0">
                <a:solidFill>
                  <a:schemeClr val="tx1"/>
                </a:solidFill>
                <a:latin typeface="+mn-lt"/>
                <a:ea typeface="+mn-ea"/>
                <a:cs typeface="+mn-cs"/>
              </a:rPr>
              <a:t> square for the offspring of the cross of two parents that are heterozygous for chip color is presented below. </a:t>
            </a:r>
          </a:p>
          <a:p>
            <a:pPr eaLnBrk="1" hangingPunct="1">
              <a:buFontTx/>
              <a:buNone/>
              <a:defRPr/>
            </a:pPr>
            <a:r>
              <a:rPr lang="en-US" sz="2000" b="1" dirty="0" smtClean="0">
                <a:solidFill>
                  <a:schemeClr val="tx1"/>
                </a:solidFill>
                <a:latin typeface="+mn-lt"/>
                <a:ea typeface="+mn-ea"/>
                <a:cs typeface="+mn-cs"/>
              </a:rPr>
              <a:t>				</a:t>
            </a:r>
            <a:endParaRPr lang="en-US" sz="2000" b="1" dirty="0" smtClean="0">
              <a:solidFill>
                <a:srgbClr val="A23483"/>
              </a:solidFill>
              <a:latin typeface="+mn-lt"/>
              <a:ea typeface="+mn-ea"/>
              <a:cs typeface="+mn-cs"/>
            </a:endParaRPr>
          </a:p>
          <a:p>
            <a:pPr eaLnBrk="1" hangingPunct="1">
              <a:buFontTx/>
              <a:buNone/>
              <a:defRPr/>
            </a:pPr>
            <a:endParaRPr lang="en-US" sz="2000" b="1" dirty="0" smtClean="0">
              <a:solidFill>
                <a:srgbClr val="A23483"/>
              </a:solidFill>
            </a:endParaRPr>
          </a:p>
          <a:p>
            <a:pPr eaLnBrk="1" hangingPunct="1">
              <a:buFontTx/>
              <a:buNone/>
              <a:defRPr/>
            </a:pPr>
            <a:endParaRPr lang="en-US" sz="2000" b="1" dirty="0" smtClean="0">
              <a:solidFill>
                <a:srgbClr val="A23483"/>
              </a:solidFill>
              <a:latin typeface="+mn-lt"/>
              <a:ea typeface="+mn-ea"/>
              <a:cs typeface="+mn-cs"/>
            </a:endParaRPr>
          </a:p>
          <a:p>
            <a:pPr eaLnBrk="1" hangingPunct="1">
              <a:buFontTx/>
              <a:buNone/>
              <a:defRPr/>
            </a:pPr>
            <a:endParaRPr lang="en-US" sz="2000" b="1" dirty="0" smtClean="0">
              <a:solidFill>
                <a:srgbClr val="A23483"/>
              </a:solidFill>
            </a:endParaRPr>
          </a:p>
          <a:p>
            <a:pPr eaLnBrk="1" hangingPunct="1">
              <a:buFontTx/>
              <a:buNone/>
              <a:defRPr/>
            </a:pPr>
            <a:endParaRPr lang="en-US" sz="2000" b="1" dirty="0" smtClean="0">
              <a:solidFill>
                <a:srgbClr val="A23483"/>
              </a:solidFill>
              <a:latin typeface="+mn-lt"/>
              <a:ea typeface="+mn-ea"/>
              <a:cs typeface="+mn-cs"/>
            </a:endParaRPr>
          </a:p>
          <a:p>
            <a:pPr eaLnBrk="1" hangingPunct="1">
              <a:lnSpc>
                <a:spcPct val="80000"/>
              </a:lnSpc>
              <a:buFont typeface="Wingdings" pitchFamily="2" charset="2"/>
              <a:buChar char="q"/>
              <a:defRPr/>
            </a:pPr>
            <a:r>
              <a:rPr lang="en-US" sz="2000" b="1" dirty="0" smtClean="0">
                <a:solidFill>
                  <a:schemeClr val="tx1"/>
                </a:solidFill>
                <a:latin typeface="+mn-lt"/>
                <a:ea typeface="+mn-ea"/>
                <a:cs typeface="+mn-cs"/>
              </a:rPr>
              <a:t>Note that each allele each parent can offer is positioned above a column for one parent and along a row for the other. </a:t>
            </a:r>
          </a:p>
          <a:p>
            <a:pPr eaLnBrk="1" hangingPunct="1">
              <a:lnSpc>
                <a:spcPct val="80000"/>
              </a:lnSpc>
              <a:buFont typeface="Wingdings" pitchFamily="2" charset="2"/>
              <a:buChar char="q"/>
              <a:defRPr/>
            </a:pPr>
            <a:endParaRPr lang="en-US" sz="2000" b="1" dirty="0" smtClean="0">
              <a:solidFill>
                <a:schemeClr val="tx1"/>
              </a:solidFill>
              <a:latin typeface="+mn-lt"/>
              <a:ea typeface="+mn-ea"/>
              <a:cs typeface="+mn-cs"/>
            </a:endParaRPr>
          </a:p>
          <a:p>
            <a:pPr eaLnBrk="1" hangingPunct="1">
              <a:lnSpc>
                <a:spcPct val="80000"/>
              </a:lnSpc>
              <a:buFont typeface="Wingdings" pitchFamily="2" charset="2"/>
              <a:buChar char="q"/>
              <a:defRPr/>
            </a:pPr>
            <a:r>
              <a:rPr lang="en-US" sz="2000" b="1" dirty="0" smtClean="0">
                <a:solidFill>
                  <a:schemeClr val="tx1"/>
                </a:solidFill>
                <a:latin typeface="+mn-lt"/>
                <a:ea typeface="+mn-ea"/>
                <a:cs typeface="+mn-cs"/>
              </a:rPr>
              <a:t>The cells in the chart are then just filled in by pulling down the letter from the parent above and across for the parent to the side. </a:t>
            </a:r>
          </a:p>
          <a:p>
            <a:pPr eaLnBrk="1" hangingPunct="1">
              <a:lnSpc>
                <a:spcPct val="80000"/>
              </a:lnSpc>
              <a:buFont typeface="Wingdings" pitchFamily="2" charset="2"/>
              <a:buChar char="q"/>
              <a:defRPr/>
            </a:pPr>
            <a:r>
              <a:rPr lang="en-US" sz="2000" b="1" dirty="0" smtClean="0"/>
              <a:t>Frequency of offspring genotypes: (1 cell) ¼ CC, (1 cell) ¼ C’C’, (2 cells) ½ CC’.</a:t>
            </a:r>
          </a:p>
          <a:p>
            <a:pPr eaLnBrk="1" hangingPunct="1">
              <a:buFontTx/>
              <a:buNone/>
              <a:defRPr/>
            </a:pPr>
            <a:endParaRPr lang="en-US" sz="2000" b="1" dirty="0" smtClean="0">
              <a:solidFill>
                <a:srgbClr val="A23483"/>
              </a:solidFill>
              <a:latin typeface="+mn-lt"/>
              <a:ea typeface="+mn-ea"/>
              <a:cs typeface="+mn-cs"/>
            </a:endParaRPr>
          </a:p>
          <a:p>
            <a:pPr eaLnBrk="1" hangingPunct="1">
              <a:lnSpc>
                <a:spcPct val="90000"/>
              </a:lnSpc>
              <a:buFont typeface="Wingdings" pitchFamily="2" charset="2"/>
              <a:buChar char="q"/>
            </a:pPr>
            <a:endParaRPr lang="en-US" sz="2000" b="1" dirty="0" smtClean="0"/>
          </a:p>
          <a:p>
            <a:pPr eaLnBrk="1" hangingPunct="1">
              <a:lnSpc>
                <a:spcPct val="90000"/>
              </a:lnSpc>
              <a:buFont typeface="Wingdings" pitchFamily="2" charset="2"/>
              <a:buChar char="q"/>
            </a:pPr>
            <a:endParaRPr lang="en-US" sz="2000" b="1" dirty="0" smtClean="0"/>
          </a:p>
          <a:p>
            <a:pPr eaLnBrk="1" hangingPunct="1">
              <a:lnSpc>
                <a:spcPct val="90000"/>
              </a:lnSpc>
              <a:buFont typeface="Wingdings" pitchFamily="2" charset="2"/>
              <a:buNone/>
            </a:pPr>
            <a:endParaRPr lang="en-US" sz="2000" b="1" dirty="0" smtClean="0"/>
          </a:p>
          <a:p>
            <a:pPr eaLnBrk="1" hangingPunct="1">
              <a:lnSpc>
                <a:spcPct val="90000"/>
              </a:lnSpc>
              <a:buFont typeface="Wingdings" pitchFamily="2" charset="2"/>
              <a:buNone/>
            </a:pPr>
            <a:endParaRPr lang="en-US" sz="2000" b="1" dirty="0" smtClean="0"/>
          </a:p>
        </p:txBody>
      </p:sp>
      <p:sp>
        <p:nvSpPr>
          <p:cNvPr id="6" name="Text Box 4"/>
          <p:cNvSpPr txBox="1">
            <a:spLocks noChangeArrowheads="1"/>
          </p:cNvSpPr>
          <p:nvPr/>
        </p:nvSpPr>
        <p:spPr bwMode="auto">
          <a:xfrm>
            <a:off x="152400" y="117475"/>
            <a:ext cx="8839200" cy="430887"/>
          </a:xfrm>
          <a:prstGeom prst="rect">
            <a:avLst/>
          </a:prstGeom>
          <a:solidFill>
            <a:srgbClr val="C64EA4"/>
          </a:solidFill>
          <a:ln w="38100">
            <a:solidFill>
              <a:srgbClr val="000000"/>
            </a:solidFill>
            <a:miter lim="800000"/>
            <a:headEnd/>
            <a:tailEnd/>
          </a:ln>
        </p:spPr>
        <p:txBody>
          <a:bodyPr>
            <a:spAutoFit/>
          </a:bodyPr>
          <a:lstStyle/>
          <a:p>
            <a:pPr algn="ctr">
              <a:defRPr/>
            </a:pPr>
            <a:r>
              <a:rPr lang="en-US" sz="2200" dirty="0">
                <a:solidFill>
                  <a:schemeClr val="bg1"/>
                </a:solidFill>
                <a:latin typeface="+mj-lt"/>
              </a:rPr>
              <a:t>Exercise </a:t>
            </a:r>
            <a:r>
              <a:rPr lang="en-US" sz="2200" dirty="0" smtClean="0">
                <a:solidFill>
                  <a:schemeClr val="bg1"/>
                </a:solidFill>
                <a:latin typeface="+mj-lt"/>
              </a:rPr>
              <a:t>2b. </a:t>
            </a:r>
            <a:r>
              <a:rPr lang="en-US" sz="2200" dirty="0">
                <a:solidFill>
                  <a:schemeClr val="bg1"/>
                </a:solidFill>
                <a:latin typeface="+mj-lt"/>
              </a:rPr>
              <a:t>Law of Independent </a:t>
            </a:r>
            <a:r>
              <a:rPr lang="en-US" sz="2200" dirty="0" smtClean="0">
                <a:solidFill>
                  <a:schemeClr val="bg1"/>
                </a:solidFill>
                <a:latin typeface="+mj-lt"/>
              </a:rPr>
              <a:t>Segregation Directions </a:t>
            </a:r>
            <a:r>
              <a:rPr lang="en-US" sz="2200" dirty="0">
                <a:solidFill>
                  <a:schemeClr val="bg1"/>
                </a:solidFill>
                <a:latin typeface="+mj-lt"/>
              </a:rPr>
              <a:t>(cont.)</a:t>
            </a:r>
          </a:p>
        </p:txBody>
      </p:sp>
      <p:graphicFrame>
        <p:nvGraphicFramePr>
          <p:cNvPr id="7" name="Group 25"/>
          <p:cNvGraphicFramePr>
            <a:graphicFrameLocks noGrp="1"/>
          </p:cNvGraphicFramePr>
          <p:nvPr/>
        </p:nvGraphicFramePr>
        <p:xfrm>
          <a:off x="2667000" y="2133600"/>
          <a:ext cx="3429000" cy="1828800"/>
        </p:xfrm>
        <a:graphic>
          <a:graphicData uri="http://schemas.openxmlformats.org/drawingml/2006/table">
            <a:tbl>
              <a:tblPr/>
              <a:tblGrid>
                <a:gridCol w="914400"/>
                <a:gridCol w="533400"/>
                <a:gridCol w="914400"/>
                <a:gridCol w="1066800"/>
              </a:tblGrid>
              <a:tr h="228600">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3E52E2"/>
                        </a:solidFill>
                        <a:effectLst/>
                        <a:latin typeface="Times New Roman" pitchFamily="18" charset="0"/>
                      </a:endParaRPr>
                    </a:p>
                  </a:txBody>
                  <a:tcPr vert="vert"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800" b="1" dirty="0" smtClean="0">
                          <a:solidFill>
                            <a:srgbClr val="A23483"/>
                          </a:solidFill>
                          <a:latin typeface="+mn-lt"/>
                          <a:ea typeface="+mn-ea"/>
                          <a:cs typeface="+mn-cs"/>
                        </a:rPr>
                        <a:t>Male parent</a:t>
                      </a:r>
                      <a:endParaRPr lang="en-US" dirty="0"/>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3E52E2"/>
                          </a:solidFill>
                          <a:effectLst/>
                          <a:latin typeface="+mj-lt"/>
                        </a:rPr>
                        <a:t>Female parent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3E52E2"/>
                        </a:solidFill>
                        <a:effectLst/>
                        <a:latin typeface="Times New Roman" pitchFamily="18" charset="0"/>
                      </a:endParaRPr>
                    </a:p>
                  </a:txBody>
                  <a:tcPr vert="vert"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 C</a:t>
                      </a: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C</a:t>
                      </a: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C</a:t>
                      </a: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3E52E2"/>
                        </a:solidFill>
                        <a:effectLst/>
                        <a:latin typeface="Times New Roman" pitchFamily="18" charset="0"/>
                      </a:endParaRPr>
                    </a:p>
                  </a:txBody>
                  <a:tcPr vert="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C’</a:t>
                      </a:r>
                    </a:p>
                  </a:txBody>
                  <a:tcP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C’</a:t>
                      </a: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E52E2"/>
                          </a:solidFill>
                          <a:effectLst/>
                          <a:latin typeface="+mj-lt"/>
                        </a:rPr>
                        <a:t>C’</a:t>
                      </a:r>
                      <a:r>
                        <a:rPr kumimoji="0" lang="en-US" sz="2400" b="1" i="0" u="none" strike="noStrike" cap="none" normalizeH="0" baseline="0" dirty="0" smtClean="0">
                          <a:ln>
                            <a:noFill/>
                          </a:ln>
                          <a:solidFill>
                            <a:srgbClr val="A23483"/>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style.rotation</p:attrName>
                                        </p:attrNameLst>
                                      </p:cBhvr>
                                      <p:tavLst>
                                        <p:tav tm="0">
                                          <p:val>
                                            <p:fltVal val="720"/>
                                          </p:val>
                                        </p:tav>
                                        <p:tav tm="100000">
                                          <p:val>
                                            <p:fltVal val="0"/>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ppt_w</p:attrName>
                                        </p:attrNameLst>
                                      </p:cBhvr>
                                      <p:tavLst>
                                        <p:tav tm="0">
                                          <p:val>
                                            <p:fltVal val="0"/>
                                          </p:val>
                                        </p:tav>
                                        <p:tav tm="100000">
                                          <p:val>
                                            <p:strVal val="#ppt_w"/>
                                          </p:val>
                                        </p:tav>
                                      </p:tavLst>
                                    </p:anim>
                                  </p:childTnLst>
                                </p:cTn>
                              </p:par>
                              <p:par>
                                <p:cTn id="19" presetID="1" presetClass="entr" presetSubtype="0" fill="hold" nodeType="with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7903E8C-33AD-4659-A0FC-3FC46C195388}" type="slidenum">
              <a:rPr lang="en-US"/>
              <a:pPr>
                <a:defRPr/>
              </a:pPr>
              <a:t>7</a:t>
            </a:fld>
            <a:endParaRPr lang="en-US"/>
          </a:p>
        </p:txBody>
      </p:sp>
      <p:sp>
        <p:nvSpPr>
          <p:cNvPr id="8195" name="Rectangle 2"/>
          <p:cNvSpPr>
            <a:spLocks noGrp="1" noChangeArrowheads="1"/>
          </p:cNvSpPr>
          <p:nvPr>
            <p:ph type="title"/>
          </p:nvPr>
        </p:nvSpPr>
        <p:spPr>
          <a:xfrm>
            <a:off x="381000" y="152400"/>
            <a:ext cx="8229600" cy="960438"/>
          </a:xfrm>
          <a:solidFill>
            <a:srgbClr val="3E52E2"/>
          </a:solidFill>
          <a:ln w="38100">
            <a:solidFill>
              <a:schemeClr val="tx1"/>
            </a:solidFill>
          </a:ln>
        </p:spPr>
        <p:txBody>
          <a:bodyPr/>
          <a:lstStyle/>
          <a:p>
            <a:pPr eaLnBrk="1" hangingPunct="1"/>
            <a:r>
              <a:rPr lang="en-US" sz="3200" b="1" smtClean="0">
                <a:solidFill>
                  <a:schemeClr val="bg1"/>
                </a:solidFill>
              </a:rPr>
              <a:t>Exercise 1. </a:t>
            </a:r>
            <a:br>
              <a:rPr lang="en-US" sz="3200" b="1" smtClean="0">
                <a:solidFill>
                  <a:schemeClr val="bg1"/>
                </a:solidFill>
              </a:rPr>
            </a:br>
            <a:r>
              <a:rPr lang="en-US" sz="3200" b="1" smtClean="0">
                <a:solidFill>
                  <a:schemeClr val="bg1"/>
                </a:solidFill>
              </a:rPr>
              <a:t>Genes are segments of a DNA molecule</a:t>
            </a:r>
          </a:p>
        </p:txBody>
      </p:sp>
      <p:sp>
        <p:nvSpPr>
          <p:cNvPr id="2" name="Rectangle 3"/>
          <p:cNvSpPr>
            <a:spLocks noGrp="1" noChangeArrowheads="1"/>
          </p:cNvSpPr>
          <p:nvPr>
            <p:ph type="body" idx="1"/>
          </p:nvPr>
        </p:nvSpPr>
        <p:spPr>
          <a:xfrm>
            <a:off x="0" y="1295400"/>
            <a:ext cx="9144000" cy="4953000"/>
          </a:xfrm>
        </p:spPr>
        <p:txBody>
          <a:bodyPr/>
          <a:lstStyle/>
          <a:p>
            <a:pPr eaLnBrk="1" hangingPunct="1">
              <a:lnSpc>
                <a:spcPct val="80000"/>
              </a:lnSpc>
              <a:buFont typeface="Wingdings" pitchFamily="2" charset="2"/>
              <a:buChar char="q"/>
              <a:defRPr/>
            </a:pPr>
            <a:r>
              <a:rPr lang="en-US" b="1" dirty="0" smtClean="0">
                <a:latin typeface="+mj-lt"/>
              </a:rPr>
              <a:t>Traits an organism possesses are programmed by </a:t>
            </a:r>
            <a:r>
              <a:rPr lang="en-US" b="1" dirty="0" smtClean="0">
                <a:solidFill>
                  <a:srgbClr val="3E52E2"/>
                </a:solidFill>
                <a:latin typeface="+mj-lt"/>
              </a:rPr>
              <a:t>genes. </a:t>
            </a:r>
          </a:p>
          <a:p>
            <a:pPr eaLnBrk="1" hangingPunct="1">
              <a:lnSpc>
                <a:spcPct val="80000"/>
              </a:lnSpc>
              <a:buFont typeface="Wingdings" pitchFamily="2" charset="2"/>
              <a:buChar char="q"/>
              <a:defRPr/>
            </a:pPr>
            <a:endParaRPr lang="en-US" b="1" dirty="0" smtClean="0">
              <a:solidFill>
                <a:srgbClr val="3E52E2"/>
              </a:solidFill>
              <a:latin typeface="+mj-lt"/>
            </a:endParaRPr>
          </a:p>
          <a:p>
            <a:pPr lvl="1" eaLnBrk="1" hangingPunct="1">
              <a:lnSpc>
                <a:spcPct val="80000"/>
              </a:lnSpc>
              <a:buFont typeface="Wingdings" pitchFamily="2" charset="2"/>
              <a:buChar char="q"/>
              <a:defRPr/>
            </a:pPr>
            <a:r>
              <a:rPr lang="en-US" sz="3200" b="1" dirty="0" smtClean="0">
                <a:latin typeface="+mj-lt"/>
              </a:rPr>
              <a:t>Genes are </a:t>
            </a:r>
            <a:r>
              <a:rPr lang="en-US" sz="3200" b="1" dirty="0" smtClean="0">
                <a:solidFill>
                  <a:srgbClr val="3E52E2"/>
                </a:solidFill>
                <a:latin typeface="+mj-lt"/>
              </a:rPr>
              <a:t>chemical codes</a:t>
            </a:r>
            <a:r>
              <a:rPr lang="en-US" sz="3200" b="1" dirty="0" smtClean="0">
                <a:latin typeface="+mj-lt"/>
              </a:rPr>
              <a:t> consisting of a string of paired nucleotide bases that are positioned along the rungs of a structure that looks like a spiral staircase or twisted ladder. </a:t>
            </a:r>
          </a:p>
          <a:p>
            <a:pPr lvl="1" eaLnBrk="1" hangingPunct="1">
              <a:lnSpc>
                <a:spcPct val="80000"/>
              </a:lnSpc>
              <a:buFont typeface="Wingdings" pitchFamily="2" charset="2"/>
              <a:buNone/>
              <a:defRPr/>
            </a:pPr>
            <a:endParaRPr lang="en-US" sz="2000" b="1" dirty="0" smtClean="0">
              <a:latin typeface="+mj-lt"/>
            </a:endParaRPr>
          </a:p>
          <a:p>
            <a:pPr eaLnBrk="1" hangingPunct="1">
              <a:lnSpc>
                <a:spcPct val="80000"/>
              </a:lnSpc>
              <a:buFont typeface="Wingdings" pitchFamily="2" charset="2"/>
              <a:buChar char="q"/>
              <a:defRPr/>
            </a:pPr>
            <a:r>
              <a:rPr lang="en-US" sz="2400" b="1" dirty="0" smtClean="0">
                <a:latin typeface="+mj-lt"/>
              </a:rPr>
              <a:t>Locate the DNA model and stretch it out by twisting the ends in opposite directions </a:t>
            </a:r>
          </a:p>
          <a:p>
            <a:pPr lvl="1" eaLnBrk="1" hangingPunct="1">
              <a:lnSpc>
                <a:spcPct val="80000"/>
              </a:lnSpc>
              <a:buFont typeface="Wingdings" pitchFamily="2" charset="2"/>
              <a:buChar char="q"/>
              <a:defRPr/>
            </a:pPr>
            <a:r>
              <a:rPr lang="en-US" sz="2000" b="1" dirty="0" smtClean="0">
                <a:latin typeface="+mj-lt"/>
              </a:rPr>
              <a:t>This is a model of a part of a DNA molecule whose structure can be seen only through an </a:t>
            </a:r>
            <a:r>
              <a:rPr lang="en-US" sz="2000" b="1" dirty="0" smtClean="0">
                <a:solidFill>
                  <a:srgbClr val="3E52E2"/>
                </a:solidFill>
                <a:latin typeface="+mj-lt"/>
              </a:rPr>
              <a:t>electron microscope</a:t>
            </a:r>
            <a:r>
              <a:rPr lang="en-US" sz="2000" b="1" dirty="0" smtClean="0">
                <a:latin typeface="+mj-lt"/>
              </a:rPr>
              <a:t> (which magnifies objects 10,000+ times). </a:t>
            </a:r>
          </a:p>
          <a:p>
            <a:pPr lvl="1" eaLnBrk="1" hangingPunct="1">
              <a:lnSpc>
                <a:spcPct val="80000"/>
              </a:lnSpc>
              <a:buFont typeface="Wingdings" pitchFamily="2" charset="2"/>
              <a:buChar char="q"/>
              <a:defRPr/>
            </a:pPr>
            <a:r>
              <a:rPr lang="en-US" sz="2000" b="1" dirty="0" smtClean="0">
                <a:latin typeface="+mj-lt"/>
              </a:rPr>
              <a:t>Your DNA molecules strung out in a line would have a total length of about 1.7 meters (5.5 feet!).</a:t>
            </a:r>
          </a:p>
          <a:p>
            <a:pPr lvl="1" eaLnBrk="1" hangingPunct="1">
              <a:lnSpc>
                <a:spcPct val="80000"/>
              </a:lnSpc>
              <a:buFont typeface="Wingdings" pitchFamily="2" charset="2"/>
              <a:buChar char="q"/>
              <a:defRPr/>
            </a:pPr>
            <a:r>
              <a:rPr lang="en-US" sz="2000" b="1" dirty="0" smtClean="0">
                <a:latin typeface="+mj-lt"/>
              </a:rPr>
              <a:t>DNA is not in a single string, however, but rather occurs in several threadlike strands composed of DNA (</a:t>
            </a:r>
            <a:r>
              <a:rPr lang="en-US" sz="2000" b="1" dirty="0" err="1" smtClean="0">
                <a:latin typeface="+mj-lt"/>
              </a:rPr>
              <a:t>complexed</a:t>
            </a:r>
            <a:r>
              <a:rPr lang="en-US" sz="2000" b="1" dirty="0" smtClean="0">
                <a:latin typeface="+mj-lt"/>
              </a:rPr>
              <a:t> with proteins), called </a:t>
            </a:r>
            <a:r>
              <a:rPr lang="en-US" sz="2000" b="1" dirty="0" smtClean="0">
                <a:solidFill>
                  <a:srgbClr val="3E52E2"/>
                </a:solidFill>
                <a:latin typeface="+mj-lt"/>
              </a:rPr>
              <a:t>chromosomes</a:t>
            </a:r>
            <a:r>
              <a:rPr lang="en-US" sz="2000" b="1" dirty="0" smtClean="0">
                <a:latin typeface="+mj-lt"/>
              </a:rPr>
              <a:t>, in the nucleus of each cell.  Inside the nucleus of each human body cell, we have 46 chromosomes.</a:t>
            </a:r>
          </a:p>
          <a:p>
            <a:pPr lvl="1" eaLnBrk="1" hangingPunct="1">
              <a:lnSpc>
                <a:spcPct val="80000"/>
              </a:lnSpc>
              <a:buFont typeface="Wingdings" pitchFamily="2" charset="2"/>
              <a:buChar char="q"/>
              <a:defRPr/>
            </a:pPr>
            <a:r>
              <a:rPr lang="en-US" sz="2000" b="1" dirty="0" smtClean="0">
                <a:latin typeface="+mj-lt"/>
              </a:rPr>
              <a:t>Each chromosome contains many, many genes, with a single gene typically composed of a sequence or string of approximately 100,000 of pairs of nucleotide bases. </a:t>
            </a:r>
          </a:p>
          <a:p>
            <a:pPr lvl="1" eaLnBrk="1" hangingPunct="1">
              <a:lnSpc>
                <a:spcPct val="80000"/>
              </a:lnSpc>
              <a:buFont typeface="Wingdings" pitchFamily="2" charset="2"/>
              <a:buNone/>
              <a:defRPr/>
            </a:pPr>
            <a:endParaRPr lang="en-US" sz="20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180961-ACCA-459F-BF3F-2080B6F42FE2}" type="slidenum">
              <a:rPr lang="en-US"/>
              <a:pPr>
                <a:defRPr/>
              </a:pPr>
              <a:t>70</a:t>
            </a:fld>
            <a:endParaRPr lang="en-US"/>
          </a:p>
        </p:txBody>
      </p:sp>
      <p:sp>
        <p:nvSpPr>
          <p:cNvPr id="44035" name="Rectangle 3"/>
          <p:cNvSpPr>
            <a:spLocks noGrp="1" noChangeArrowheads="1"/>
          </p:cNvSpPr>
          <p:nvPr>
            <p:ph type="body" idx="1"/>
          </p:nvPr>
        </p:nvSpPr>
        <p:spPr>
          <a:xfrm>
            <a:off x="228600" y="685800"/>
            <a:ext cx="8686800" cy="3352800"/>
          </a:xfrm>
        </p:spPr>
        <p:txBody>
          <a:bodyPr/>
          <a:lstStyle/>
          <a:p>
            <a:pPr>
              <a:buNone/>
            </a:pPr>
            <a:r>
              <a:rPr lang="en-US" sz="2400" b="1" dirty="0" smtClean="0">
                <a:solidFill>
                  <a:schemeClr val="tx1"/>
                </a:solidFill>
                <a:latin typeface="+mn-lt"/>
                <a:ea typeface="+mn-ea"/>
                <a:cs typeface="+mn-cs"/>
              </a:rPr>
              <a:t>Q3. </a:t>
            </a:r>
            <a:r>
              <a:rPr lang="en-US" sz="2400" dirty="0" smtClean="0">
                <a:solidFill>
                  <a:schemeClr val="tx1"/>
                </a:solidFill>
                <a:latin typeface="+mn-lt"/>
                <a:ea typeface="+mn-ea"/>
                <a:cs typeface="+mn-cs"/>
              </a:rPr>
              <a:t>Based on the probability that an individual has genotype </a:t>
            </a:r>
            <a:r>
              <a:rPr lang="en-US" sz="2400" b="1" i="1" dirty="0" smtClean="0">
                <a:solidFill>
                  <a:schemeClr val="tx1"/>
                </a:solidFill>
                <a:latin typeface="+mn-lt"/>
                <a:ea typeface="+mn-ea"/>
                <a:cs typeface="+mn-cs"/>
              </a:rPr>
              <a:t>CC</a:t>
            </a:r>
            <a:r>
              <a:rPr lang="en-US" sz="2400" dirty="0" smtClean="0">
                <a:solidFill>
                  <a:schemeClr val="tx1"/>
                </a:solidFill>
                <a:latin typeface="+mn-lt"/>
                <a:ea typeface="+mn-ea"/>
                <a:cs typeface="+mn-cs"/>
              </a:rPr>
              <a:t>, how many offspring from your total # of offspring would you expect to have genotype </a:t>
            </a:r>
            <a:r>
              <a:rPr lang="en-US" sz="2400" b="1" i="1" dirty="0" smtClean="0">
                <a:solidFill>
                  <a:schemeClr val="tx1"/>
                </a:solidFill>
                <a:latin typeface="+mn-lt"/>
                <a:ea typeface="+mn-ea"/>
                <a:cs typeface="+mn-cs"/>
              </a:rPr>
              <a:t>CC</a:t>
            </a:r>
            <a:r>
              <a:rPr lang="en-US" sz="2400" dirty="0" smtClean="0">
                <a:solidFill>
                  <a:schemeClr val="tx1"/>
                </a:solidFill>
                <a:latin typeface="+mn-lt"/>
                <a:ea typeface="+mn-ea"/>
                <a:cs typeface="+mn-cs"/>
              </a:rPr>
              <a:t>?  What about </a:t>
            </a:r>
            <a:r>
              <a:rPr lang="en-US" sz="2400" b="1" i="1" dirty="0" smtClean="0"/>
              <a:t>CC’ </a:t>
            </a:r>
            <a:r>
              <a:rPr lang="en-US" sz="2400" dirty="0" smtClean="0">
                <a:solidFill>
                  <a:schemeClr val="tx1"/>
                </a:solidFill>
                <a:latin typeface="+mn-lt"/>
                <a:ea typeface="+mn-ea"/>
                <a:cs typeface="+mn-cs"/>
              </a:rPr>
              <a:t>and </a:t>
            </a:r>
            <a:r>
              <a:rPr lang="en-US" sz="2400" b="1" i="1" dirty="0" smtClean="0">
                <a:solidFill>
                  <a:schemeClr val="tx1"/>
                </a:solidFill>
                <a:latin typeface="+mn-lt"/>
                <a:ea typeface="+mn-ea"/>
                <a:cs typeface="+mn-cs"/>
              </a:rPr>
              <a:t>C’C’</a:t>
            </a:r>
            <a:r>
              <a:rPr lang="en-US" sz="2400" dirty="0" smtClean="0">
                <a:solidFill>
                  <a:schemeClr val="tx1"/>
                </a:solidFill>
                <a:latin typeface="+mn-lt"/>
                <a:ea typeface="+mn-ea"/>
                <a:cs typeface="+mn-cs"/>
              </a:rPr>
              <a:t>?  </a:t>
            </a:r>
            <a:r>
              <a:rPr lang="en-US" sz="2400" b="1" dirty="0" smtClean="0">
                <a:solidFill>
                  <a:srgbClr val="A23483"/>
                </a:solidFill>
                <a:latin typeface="+mn-lt"/>
                <a:ea typeface="+mn-ea"/>
                <a:cs typeface="+mn-cs"/>
              </a:rPr>
              <a:t>Click for the answer!</a:t>
            </a:r>
          </a:p>
          <a:p>
            <a:pPr>
              <a:buNone/>
            </a:pPr>
            <a:endParaRPr lang="en-US" sz="2400" dirty="0" smtClean="0">
              <a:solidFill>
                <a:srgbClr val="A23483"/>
              </a:solidFill>
            </a:endParaRPr>
          </a:p>
          <a:p>
            <a:pPr>
              <a:buNone/>
            </a:pPr>
            <a:r>
              <a:rPr lang="en-US" sz="2400" b="1" dirty="0" smtClean="0"/>
              <a:t>According to the laws of probability, the expected frequencies would be 25% (1/4) CC, 25% (1/4) C’C’, and 50% (1/2) mixed C and C’. </a:t>
            </a:r>
          </a:p>
          <a:p>
            <a:pPr>
              <a:buNone/>
            </a:pPr>
            <a:endParaRPr lang="en-US" sz="2000" dirty="0" smtClean="0">
              <a:solidFill>
                <a:schemeClr val="tx1"/>
              </a:solidFill>
              <a:latin typeface="+mn-lt"/>
              <a:ea typeface="+mn-ea"/>
              <a:cs typeface="+mn-cs"/>
            </a:endParaRPr>
          </a:p>
          <a:p>
            <a:pPr lvl="0">
              <a:buFont typeface="Wingdings" pitchFamily="2" charset="2"/>
              <a:buChar char="q"/>
            </a:pPr>
            <a:r>
              <a:rPr lang="en-US" sz="2400" b="1" dirty="0" smtClean="0">
                <a:solidFill>
                  <a:schemeClr val="tx1"/>
                </a:solidFill>
                <a:latin typeface="+mn-lt"/>
                <a:ea typeface="+mn-ea"/>
                <a:cs typeface="+mn-cs"/>
              </a:rPr>
              <a:t>Find the frequency of each genotype in your actual data, and record your answers.</a:t>
            </a:r>
          </a:p>
          <a:p>
            <a:pPr>
              <a:buNone/>
            </a:pPr>
            <a:r>
              <a:rPr lang="en-US" sz="2000" b="1" dirty="0" smtClean="0">
                <a:solidFill>
                  <a:schemeClr val="tx1"/>
                </a:solidFill>
                <a:latin typeface="+mn-lt"/>
                <a:ea typeface="+mn-ea"/>
                <a:cs typeface="+mn-cs"/>
              </a:rPr>
              <a:t> </a:t>
            </a:r>
            <a:endParaRPr lang="en-US" sz="2000" dirty="0" smtClean="0">
              <a:solidFill>
                <a:schemeClr val="tx1"/>
              </a:solidFill>
              <a:latin typeface="+mn-lt"/>
              <a:ea typeface="+mn-ea"/>
              <a:cs typeface="+mn-cs"/>
            </a:endParaRPr>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p:txBody>
      </p:sp>
      <p:sp>
        <p:nvSpPr>
          <p:cNvPr id="6" name="Text Box 4"/>
          <p:cNvSpPr txBox="1">
            <a:spLocks noChangeArrowheads="1"/>
          </p:cNvSpPr>
          <p:nvPr/>
        </p:nvSpPr>
        <p:spPr bwMode="auto">
          <a:xfrm>
            <a:off x="152400" y="117475"/>
            <a:ext cx="8839200" cy="400110"/>
          </a:xfrm>
          <a:prstGeom prst="rect">
            <a:avLst/>
          </a:prstGeom>
          <a:solidFill>
            <a:srgbClr val="C64EA4"/>
          </a:solidFill>
          <a:ln w="38100">
            <a:solidFill>
              <a:srgbClr val="000000"/>
            </a:solidFill>
            <a:miter lim="800000"/>
            <a:headEnd/>
            <a:tailEnd/>
          </a:ln>
        </p:spPr>
        <p:txBody>
          <a:bodyPr>
            <a:spAutoFit/>
          </a:bodyPr>
          <a:lstStyle/>
          <a:p>
            <a:pPr algn="ctr">
              <a:defRPr/>
            </a:pPr>
            <a:r>
              <a:rPr lang="en-US" sz="2000" dirty="0">
                <a:solidFill>
                  <a:schemeClr val="bg1"/>
                </a:solidFill>
                <a:latin typeface="+mj-lt"/>
              </a:rPr>
              <a:t>Exercise </a:t>
            </a:r>
            <a:r>
              <a:rPr lang="en-US" sz="2000" dirty="0" smtClean="0">
                <a:solidFill>
                  <a:schemeClr val="bg1"/>
                </a:solidFill>
                <a:latin typeface="+mj-lt"/>
              </a:rPr>
              <a:t>2b. </a:t>
            </a:r>
            <a:r>
              <a:rPr lang="en-US" sz="2000" dirty="0">
                <a:solidFill>
                  <a:schemeClr val="bg1"/>
                </a:solidFill>
                <a:latin typeface="+mj-lt"/>
              </a:rPr>
              <a:t>Law of Independent </a:t>
            </a:r>
            <a:r>
              <a:rPr lang="en-US" sz="2000" dirty="0" smtClean="0">
                <a:solidFill>
                  <a:schemeClr val="bg1"/>
                </a:solidFill>
                <a:latin typeface="+mj-lt"/>
              </a:rPr>
              <a:t>Segregation Directions </a:t>
            </a:r>
            <a:r>
              <a:rPr lang="en-US" sz="2000" dirty="0">
                <a:solidFill>
                  <a:schemeClr val="bg1"/>
                </a:solidFill>
                <a:latin typeface="+mj-lt"/>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180961-ACCA-459F-BF3F-2080B6F42FE2}" type="slidenum">
              <a:rPr lang="en-US"/>
              <a:pPr>
                <a:defRPr/>
              </a:pPr>
              <a:t>71</a:t>
            </a:fld>
            <a:endParaRPr lang="en-US"/>
          </a:p>
        </p:txBody>
      </p:sp>
      <p:sp>
        <p:nvSpPr>
          <p:cNvPr id="44035" name="Rectangle 3"/>
          <p:cNvSpPr>
            <a:spLocks noGrp="1" noChangeArrowheads="1"/>
          </p:cNvSpPr>
          <p:nvPr>
            <p:ph type="body" idx="1"/>
          </p:nvPr>
        </p:nvSpPr>
        <p:spPr>
          <a:xfrm>
            <a:off x="228600" y="685800"/>
            <a:ext cx="8686800" cy="3352800"/>
          </a:xfrm>
        </p:spPr>
        <p:txBody>
          <a:bodyPr/>
          <a:lstStyle/>
          <a:p>
            <a:pPr lvl="0">
              <a:buFont typeface="Wingdings" pitchFamily="2" charset="2"/>
              <a:buChar char="q"/>
            </a:pPr>
            <a:r>
              <a:rPr lang="en-US" sz="2800" b="1" dirty="0" smtClean="0">
                <a:solidFill>
                  <a:schemeClr val="tx1"/>
                </a:solidFill>
                <a:latin typeface="+mn-lt"/>
                <a:ea typeface="+mn-ea"/>
                <a:cs typeface="+mn-cs"/>
              </a:rPr>
              <a:t>Find the frequency of each genotype in your actual data, and record your answers.</a:t>
            </a:r>
          </a:p>
          <a:p>
            <a:pPr>
              <a:buNone/>
            </a:pPr>
            <a:r>
              <a:rPr lang="en-US" sz="2800" b="1" dirty="0" smtClean="0">
                <a:solidFill>
                  <a:schemeClr val="tx1"/>
                </a:solidFill>
                <a:latin typeface="+mn-lt"/>
                <a:ea typeface="+mn-ea"/>
                <a:cs typeface="+mn-cs"/>
              </a:rPr>
              <a:t> </a:t>
            </a:r>
            <a:endParaRPr lang="en-US" sz="2800" dirty="0" smtClean="0">
              <a:solidFill>
                <a:schemeClr val="tx1"/>
              </a:solidFill>
              <a:latin typeface="+mn-lt"/>
              <a:ea typeface="+mn-ea"/>
              <a:cs typeface="+mn-cs"/>
            </a:endParaRPr>
          </a:p>
          <a:p>
            <a:pPr>
              <a:buNone/>
            </a:pPr>
            <a:r>
              <a:rPr lang="en-US" sz="2800" b="1" dirty="0" smtClean="0">
                <a:solidFill>
                  <a:schemeClr val="tx1"/>
                </a:solidFill>
                <a:latin typeface="+mn-lt"/>
                <a:ea typeface="+mn-ea"/>
                <a:cs typeface="+mn-cs"/>
              </a:rPr>
              <a:t>Q4. </a:t>
            </a:r>
            <a:r>
              <a:rPr lang="en-US" sz="2800" dirty="0" smtClean="0">
                <a:solidFill>
                  <a:schemeClr val="tx1"/>
                </a:solidFill>
                <a:latin typeface="+mn-lt"/>
                <a:ea typeface="+mn-ea"/>
                <a:cs typeface="+mn-cs"/>
              </a:rPr>
              <a:t>How close are the actual frequencies to the frequencies that you predicted based on probability?  Why wouldn’t they be the same?</a:t>
            </a:r>
          </a:p>
          <a:p>
            <a:pPr algn="ctr">
              <a:buNone/>
            </a:pPr>
            <a:r>
              <a:rPr lang="en-US" sz="2800" b="1" dirty="0" smtClean="0">
                <a:solidFill>
                  <a:srgbClr val="A23483"/>
                </a:solidFill>
              </a:rPr>
              <a:t>Click for the answer!</a:t>
            </a:r>
          </a:p>
          <a:p>
            <a:pPr marL="0" indent="0">
              <a:buNone/>
            </a:pPr>
            <a:r>
              <a:rPr lang="en-US" sz="2800" b="1" dirty="0" smtClean="0">
                <a:solidFill>
                  <a:schemeClr val="tx1"/>
                </a:solidFill>
                <a:latin typeface="+mn-lt"/>
                <a:ea typeface="+mn-ea"/>
                <a:cs typeface="+mn-cs"/>
              </a:rPr>
              <a:t>Your actual frequencies are probably not equal to the predicted frequencies because the probability that an outcome occurs only measures how likely it is that the outcome occurs, not what fraction of the time the outcome actually will occur.</a:t>
            </a:r>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p:txBody>
      </p:sp>
      <p:sp>
        <p:nvSpPr>
          <p:cNvPr id="6" name="Text Box 4"/>
          <p:cNvSpPr txBox="1">
            <a:spLocks noChangeArrowheads="1"/>
          </p:cNvSpPr>
          <p:nvPr/>
        </p:nvSpPr>
        <p:spPr bwMode="auto">
          <a:xfrm>
            <a:off x="152400" y="117475"/>
            <a:ext cx="8839200" cy="400110"/>
          </a:xfrm>
          <a:prstGeom prst="rect">
            <a:avLst/>
          </a:prstGeom>
          <a:solidFill>
            <a:srgbClr val="C64EA4"/>
          </a:solidFill>
          <a:ln w="38100">
            <a:solidFill>
              <a:srgbClr val="000000"/>
            </a:solidFill>
            <a:miter lim="800000"/>
            <a:headEnd/>
            <a:tailEnd/>
          </a:ln>
        </p:spPr>
        <p:txBody>
          <a:bodyPr>
            <a:spAutoFit/>
          </a:bodyPr>
          <a:lstStyle/>
          <a:p>
            <a:pPr algn="ctr">
              <a:defRPr/>
            </a:pPr>
            <a:r>
              <a:rPr lang="en-US" sz="2000" dirty="0">
                <a:solidFill>
                  <a:schemeClr val="bg1"/>
                </a:solidFill>
                <a:latin typeface="+mj-lt"/>
              </a:rPr>
              <a:t>Exercise </a:t>
            </a:r>
            <a:r>
              <a:rPr lang="en-US" sz="2000" dirty="0" smtClean="0">
                <a:solidFill>
                  <a:schemeClr val="bg1"/>
                </a:solidFill>
                <a:latin typeface="+mj-lt"/>
              </a:rPr>
              <a:t>2b. </a:t>
            </a:r>
            <a:r>
              <a:rPr lang="en-US" sz="2000" dirty="0">
                <a:solidFill>
                  <a:schemeClr val="bg1"/>
                </a:solidFill>
                <a:latin typeface="+mj-lt"/>
              </a:rPr>
              <a:t>Law of Independent </a:t>
            </a:r>
            <a:r>
              <a:rPr lang="en-US" sz="2000" dirty="0" smtClean="0">
                <a:solidFill>
                  <a:schemeClr val="bg1"/>
                </a:solidFill>
                <a:latin typeface="+mj-lt"/>
              </a:rPr>
              <a:t>Segregation Directions </a:t>
            </a:r>
            <a:r>
              <a:rPr lang="en-US" sz="2000" dirty="0">
                <a:solidFill>
                  <a:schemeClr val="bg1"/>
                </a:solidFill>
                <a:latin typeface="+mj-lt"/>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180961-ACCA-459F-BF3F-2080B6F42FE2}" type="slidenum">
              <a:rPr lang="en-US"/>
              <a:pPr>
                <a:defRPr/>
              </a:pPr>
              <a:t>72</a:t>
            </a:fld>
            <a:endParaRPr lang="en-US"/>
          </a:p>
        </p:txBody>
      </p:sp>
      <p:sp>
        <p:nvSpPr>
          <p:cNvPr id="44035" name="Rectangle 3"/>
          <p:cNvSpPr>
            <a:spLocks noGrp="1" noChangeArrowheads="1"/>
          </p:cNvSpPr>
          <p:nvPr>
            <p:ph type="body" idx="1"/>
          </p:nvPr>
        </p:nvSpPr>
        <p:spPr>
          <a:xfrm>
            <a:off x="152400" y="457200"/>
            <a:ext cx="8763000" cy="6248400"/>
          </a:xfrm>
          <a:solidFill>
            <a:schemeClr val="bg1"/>
          </a:solidFill>
        </p:spPr>
        <p:txBody>
          <a:bodyPr/>
          <a:lstStyle/>
          <a:p>
            <a:pPr>
              <a:buNone/>
            </a:pPr>
            <a:r>
              <a:rPr lang="en-US" sz="2400" b="1" dirty="0" smtClean="0">
                <a:solidFill>
                  <a:schemeClr val="tx1"/>
                </a:solidFill>
                <a:latin typeface="+mn-lt"/>
                <a:ea typeface="+mn-ea"/>
                <a:cs typeface="+mn-cs"/>
              </a:rPr>
              <a:t>Q5.  Find the probability that an individual offspring is NOT homozygous white.  </a:t>
            </a:r>
            <a:r>
              <a:rPr lang="en-US" sz="2400" b="1" dirty="0" smtClean="0">
                <a:solidFill>
                  <a:srgbClr val="A23483"/>
                </a:solidFill>
                <a:latin typeface="+mn-lt"/>
                <a:ea typeface="+mn-ea"/>
                <a:cs typeface="+mn-cs"/>
              </a:rPr>
              <a:t>Click for the answer!</a:t>
            </a:r>
          </a:p>
          <a:p>
            <a:pPr eaLnBrk="1" hangingPunct="1">
              <a:lnSpc>
                <a:spcPct val="90000"/>
              </a:lnSpc>
              <a:buFont typeface="Wingdings" pitchFamily="2" charset="2"/>
              <a:buChar char="q"/>
            </a:pPr>
            <a:r>
              <a:rPr lang="en-US" sz="2400" b="1" dirty="0" smtClean="0"/>
              <a:t>Since both parents have the genotype </a:t>
            </a:r>
            <a:r>
              <a:rPr lang="en-US" sz="2400" b="1" i="1" dirty="0" smtClean="0"/>
              <a:t>CC’</a:t>
            </a:r>
            <a:r>
              <a:rPr lang="en-US" sz="2400" b="1" dirty="0" smtClean="0"/>
              <a:t> (both are heterozygous), each has a probability of ½ of donating the </a:t>
            </a:r>
            <a:r>
              <a:rPr lang="en-US" sz="2400" b="1" i="1" dirty="0" smtClean="0"/>
              <a:t>C’</a:t>
            </a:r>
            <a:r>
              <a:rPr lang="en-US" sz="2400" b="1" dirty="0" smtClean="0"/>
              <a:t> (white) allele.  </a:t>
            </a:r>
          </a:p>
          <a:p>
            <a:pPr eaLnBrk="1" hangingPunct="1">
              <a:lnSpc>
                <a:spcPct val="90000"/>
              </a:lnSpc>
              <a:buFont typeface="Wingdings" pitchFamily="2" charset="2"/>
              <a:buChar char="q"/>
            </a:pPr>
            <a:r>
              <a:rPr lang="en-US" sz="2400" b="1" dirty="0" smtClean="0"/>
              <a:t>Therefore, the probability of an offspring being homozygous white is equal to the probability of getting a white allele from both the male and female parents.  </a:t>
            </a:r>
          </a:p>
          <a:p>
            <a:pPr eaLnBrk="1" hangingPunct="1">
              <a:lnSpc>
                <a:spcPct val="90000"/>
              </a:lnSpc>
              <a:buFont typeface="Wingdings" pitchFamily="2" charset="2"/>
              <a:buChar char="q"/>
            </a:pPr>
            <a:r>
              <a:rPr lang="en-US" sz="2400" b="1" dirty="0" smtClean="0"/>
              <a:t>Using the rules of probability, this would be equal to </a:t>
            </a:r>
          </a:p>
          <a:p>
            <a:pPr algn="ctr" eaLnBrk="1" hangingPunct="1">
              <a:lnSpc>
                <a:spcPct val="90000"/>
              </a:lnSpc>
              <a:buNone/>
            </a:pPr>
            <a:r>
              <a:rPr lang="en-US" sz="2400" b="1" dirty="0" smtClean="0">
                <a:solidFill>
                  <a:srgbClr val="C64EA4"/>
                </a:solidFill>
              </a:rPr>
              <a:t>½ × ½, or ¼ </a:t>
            </a:r>
          </a:p>
          <a:p>
            <a:pPr eaLnBrk="1" hangingPunct="1">
              <a:lnSpc>
                <a:spcPct val="90000"/>
              </a:lnSpc>
              <a:buFont typeface="Wingdings" pitchFamily="2" charset="2"/>
              <a:buChar char="q"/>
            </a:pPr>
            <a:r>
              <a:rPr lang="en-US" sz="2400" b="1" dirty="0" smtClean="0"/>
              <a:t> However, we are interested in the probability that an individual offspring does NOT have the genotype </a:t>
            </a:r>
            <a:r>
              <a:rPr lang="en-US" sz="2400" b="1" i="1" dirty="0" smtClean="0"/>
              <a:t>C’C’</a:t>
            </a:r>
            <a:r>
              <a:rPr lang="en-US" sz="2400" b="1" dirty="0" smtClean="0"/>
              <a:t>.  </a:t>
            </a:r>
          </a:p>
          <a:p>
            <a:pPr eaLnBrk="1" hangingPunct="1">
              <a:lnSpc>
                <a:spcPct val="90000"/>
              </a:lnSpc>
              <a:buFont typeface="Wingdings" pitchFamily="2" charset="2"/>
              <a:buChar char="q"/>
            </a:pPr>
            <a:r>
              <a:rPr lang="en-US" sz="2400" b="1" dirty="0" smtClean="0"/>
              <a:t>Also using the rules of probability, we can calculate this probability as </a:t>
            </a:r>
            <a:r>
              <a:rPr lang="en-US" sz="2400" b="1" i="1" dirty="0" smtClean="0">
                <a:solidFill>
                  <a:srgbClr val="C64EA4"/>
                </a:solidFill>
              </a:rPr>
              <a:t>P(NOT C’C’) = </a:t>
            </a:r>
            <a:r>
              <a:rPr lang="en-US" sz="2400" b="1" dirty="0" smtClean="0">
                <a:solidFill>
                  <a:srgbClr val="C64EA4"/>
                </a:solidFill>
              </a:rPr>
              <a:t>1 – </a:t>
            </a:r>
            <a:r>
              <a:rPr lang="en-US" sz="2400" b="1" i="1" dirty="0" smtClean="0">
                <a:solidFill>
                  <a:srgbClr val="C64EA4"/>
                </a:solidFill>
              </a:rPr>
              <a:t>P(C’C’) = </a:t>
            </a:r>
            <a:r>
              <a:rPr lang="en-US" sz="2400" b="1" dirty="0" smtClean="0">
                <a:solidFill>
                  <a:srgbClr val="C64EA4"/>
                </a:solidFill>
              </a:rPr>
              <a:t>1 – ¼ = ¾</a:t>
            </a:r>
          </a:p>
          <a:p>
            <a:pPr eaLnBrk="1" hangingPunct="1">
              <a:lnSpc>
                <a:spcPct val="90000"/>
              </a:lnSpc>
              <a:buFont typeface="Wingdings" pitchFamily="2" charset="2"/>
              <a:buChar char="q"/>
            </a:pPr>
            <a:r>
              <a:rPr lang="en-US" sz="2400" b="1" dirty="0" smtClean="0"/>
              <a:t>We could have also gotten this from our </a:t>
            </a:r>
            <a:r>
              <a:rPr lang="en-US" sz="2400" b="1" dirty="0" err="1" smtClean="0"/>
              <a:t>Punnett</a:t>
            </a:r>
            <a:r>
              <a:rPr lang="en-US" sz="2400" b="1" dirty="0" smtClean="0"/>
              <a:t> square by dividing the # of cells in which the offspring is NOT genotype </a:t>
            </a:r>
            <a:r>
              <a:rPr lang="en-US" sz="2400" b="1" i="1" dirty="0" smtClean="0"/>
              <a:t>C’C’</a:t>
            </a:r>
            <a:r>
              <a:rPr lang="en-US" sz="2400" b="1" dirty="0" smtClean="0"/>
              <a:t> (3) by the total # of possible outcomes (4). </a:t>
            </a:r>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a:p>
            <a:pPr eaLnBrk="1" hangingPunct="1">
              <a:lnSpc>
                <a:spcPct val="90000"/>
              </a:lnSpc>
              <a:buNone/>
            </a:pPr>
            <a:endParaRPr lang="en-US" sz="2000" b="1" dirty="0" smtClean="0"/>
          </a:p>
        </p:txBody>
      </p:sp>
      <p:sp>
        <p:nvSpPr>
          <p:cNvPr id="6" name="Text Box 4"/>
          <p:cNvSpPr txBox="1">
            <a:spLocks noChangeArrowheads="1"/>
          </p:cNvSpPr>
          <p:nvPr/>
        </p:nvSpPr>
        <p:spPr bwMode="auto">
          <a:xfrm>
            <a:off x="152400" y="0"/>
            <a:ext cx="8839200" cy="400110"/>
          </a:xfrm>
          <a:prstGeom prst="rect">
            <a:avLst/>
          </a:prstGeom>
          <a:solidFill>
            <a:srgbClr val="C64EA4"/>
          </a:solidFill>
          <a:ln w="38100">
            <a:solidFill>
              <a:srgbClr val="000000"/>
            </a:solidFill>
            <a:miter lim="800000"/>
            <a:headEnd/>
            <a:tailEnd/>
          </a:ln>
        </p:spPr>
        <p:txBody>
          <a:bodyPr>
            <a:spAutoFit/>
          </a:bodyPr>
          <a:lstStyle/>
          <a:p>
            <a:pPr algn="ctr">
              <a:defRPr/>
            </a:pPr>
            <a:r>
              <a:rPr lang="en-US" sz="2000" dirty="0">
                <a:solidFill>
                  <a:schemeClr val="bg1"/>
                </a:solidFill>
                <a:latin typeface="+mj-lt"/>
              </a:rPr>
              <a:t>Exercise </a:t>
            </a:r>
            <a:r>
              <a:rPr lang="en-US" sz="2000" dirty="0" smtClean="0">
                <a:solidFill>
                  <a:schemeClr val="bg1"/>
                </a:solidFill>
                <a:latin typeface="+mj-lt"/>
              </a:rPr>
              <a:t>2b. </a:t>
            </a:r>
            <a:r>
              <a:rPr lang="en-US" sz="2000" dirty="0">
                <a:solidFill>
                  <a:schemeClr val="bg1"/>
                </a:solidFill>
                <a:latin typeface="+mj-lt"/>
              </a:rPr>
              <a:t>Law of Independent </a:t>
            </a:r>
            <a:r>
              <a:rPr lang="en-US" sz="2000" dirty="0" smtClean="0">
                <a:solidFill>
                  <a:schemeClr val="bg1"/>
                </a:solidFill>
                <a:latin typeface="+mj-lt"/>
              </a:rPr>
              <a:t>Segregation Directions </a:t>
            </a:r>
            <a:r>
              <a:rPr lang="en-US" sz="2000" dirty="0">
                <a:solidFill>
                  <a:schemeClr val="bg1"/>
                </a:solidFill>
                <a:latin typeface="+mj-lt"/>
              </a:rPr>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28AB3E6D-DEB0-4F8B-A942-ED6D9339708A}" type="slidenum">
              <a:rPr lang="en-US"/>
              <a:pPr>
                <a:defRPr/>
              </a:pPr>
              <a:t>73</a:t>
            </a:fld>
            <a:endParaRPr lang="en-US"/>
          </a:p>
        </p:txBody>
      </p:sp>
      <p:sp>
        <p:nvSpPr>
          <p:cNvPr id="52227" name="Rectangle 3"/>
          <p:cNvSpPr>
            <a:spLocks noGrp="1" noChangeArrowheads="1"/>
          </p:cNvSpPr>
          <p:nvPr>
            <p:ph type="body" idx="1"/>
          </p:nvPr>
        </p:nvSpPr>
        <p:spPr>
          <a:xfrm>
            <a:off x="914400" y="228600"/>
            <a:ext cx="8229600" cy="2971800"/>
          </a:xfrm>
        </p:spPr>
        <p:txBody>
          <a:bodyPr/>
          <a:lstStyle/>
          <a:p>
            <a:pPr eaLnBrk="1" hangingPunct="1">
              <a:lnSpc>
                <a:spcPct val="80000"/>
              </a:lnSpc>
              <a:buFont typeface="Wingdings" pitchFamily="2" charset="2"/>
              <a:buChar char="q"/>
            </a:pPr>
            <a:r>
              <a:rPr lang="en-US" sz="2400" b="1" dirty="0" smtClean="0"/>
              <a:t>Repeat this experiment using one parent that is homozygous for the red chip color and the other parent homozygous for the white color. Complete a </a:t>
            </a:r>
            <a:r>
              <a:rPr lang="en-US" sz="2400" b="1" dirty="0" err="1" smtClean="0"/>
              <a:t>Punnett</a:t>
            </a:r>
            <a:r>
              <a:rPr lang="en-US" sz="2400" b="1" dirty="0" smtClean="0"/>
              <a:t> square analysis of the results on a sheet of paper.</a:t>
            </a:r>
            <a:endParaRPr lang="en-US" sz="2400" b="1" dirty="0" smtClean="0">
              <a:solidFill>
                <a:srgbClr val="A23483"/>
              </a:solidFill>
            </a:endParaRPr>
          </a:p>
          <a:p>
            <a:pPr eaLnBrk="1" hangingPunct="1">
              <a:lnSpc>
                <a:spcPct val="80000"/>
              </a:lnSpc>
              <a:buFont typeface="Wingdings" pitchFamily="2" charset="2"/>
              <a:buChar char="q"/>
            </a:pPr>
            <a:r>
              <a:rPr lang="en-US" sz="2400" b="1" dirty="0" smtClean="0"/>
              <a:t>Repeat this experiment using one parent that is homozygous for the red chip color and the other parent heterozygous (CC’). Complete a </a:t>
            </a:r>
            <a:r>
              <a:rPr lang="en-US" sz="2400" b="1" dirty="0" err="1" smtClean="0"/>
              <a:t>Punnett</a:t>
            </a:r>
            <a:r>
              <a:rPr lang="en-US" sz="2400" b="1" dirty="0" smtClean="0"/>
              <a:t> square analysis of the results on a sheet of paper.</a:t>
            </a:r>
            <a:endParaRPr lang="en-US" sz="2400" b="1" i="1" dirty="0" smtClean="0"/>
          </a:p>
        </p:txBody>
      </p:sp>
      <p:graphicFrame>
        <p:nvGraphicFramePr>
          <p:cNvPr id="44057" name="Group 25"/>
          <p:cNvGraphicFramePr>
            <a:graphicFrameLocks noGrp="1"/>
          </p:cNvGraphicFramePr>
          <p:nvPr/>
        </p:nvGraphicFramePr>
        <p:xfrm>
          <a:off x="381000" y="3124200"/>
          <a:ext cx="4038600" cy="3562541"/>
        </p:xfrm>
        <a:graphic>
          <a:graphicData uri="http://schemas.openxmlformats.org/drawingml/2006/table">
            <a:tbl>
              <a:tblPr/>
              <a:tblGrid>
                <a:gridCol w="785813"/>
                <a:gridCol w="661987"/>
                <a:gridCol w="1295400"/>
                <a:gridCol w="1295400"/>
              </a:tblGrid>
              <a:tr h="328614">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rPr>
                        <a:t>Male parent gametes      </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33386">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1442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E52E2"/>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endParaRPr kumimoji="0" lang="en-US" sz="2800" b="0" i="0" u="none" strike="noStrike" cap="none" normalizeH="0" baseline="0" dirty="0" smtClean="0">
                        <a:ln>
                          <a:noFill/>
                        </a:ln>
                        <a:solidFill>
                          <a:srgbClr val="A23483"/>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endParaRPr kumimoji="0" lang="en-US" sz="2800" b="0" i="0" u="none" strike="noStrike" cap="none" normalizeH="0" baseline="0" dirty="0" smtClean="0">
                        <a:ln>
                          <a:noFill/>
                        </a:ln>
                        <a:solidFill>
                          <a:srgbClr val="A23483"/>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1918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E52E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E52E2"/>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endParaRPr kumimoji="0" lang="en-US" sz="2800" b="0" i="0" u="none" strike="noStrike" cap="none" normalizeH="0" baseline="0" dirty="0" smtClean="0">
                        <a:ln>
                          <a:noFill/>
                        </a:ln>
                        <a:solidFill>
                          <a:srgbClr val="A23483"/>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3E52E2"/>
                          </a:solidFill>
                          <a:effectLst/>
                          <a:latin typeface="Times New Roman" pitchFamily="18" charset="0"/>
                        </a:rPr>
                        <a:t>    </a:t>
                      </a:r>
                      <a:endParaRPr kumimoji="0" lang="en-US" sz="2800" b="0" i="0" u="none" strike="noStrike" cap="none" normalizeH="0" baseline="0" dirty="0" smtClean="0">
                        <a:ln>
                          <a:noFill/>
                        </a:ln>
                        <a:solidFill>
                          <a:srgbClr val="A23483"/>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02" name="Text Box 26"/>
          <p:cNvSpPr txBox="1">
            <a:spLocks noChangeArrowheads="1"/>
          </p:cNvSpPr>
          <p:nvPr/>
        </p:nvSpPr>
        <p:spPr bwMode="auto">
          <a:xfrm rot="16200000">
            <a:off x="-255656" y="5208657"/>
            <a:ext cx="1981201" cy="707886"/>
          </a:xfrm>
          <a:prstGeom prst="rect">
            <a:avLst/>
          </a:prstGeom>
          <a:noFill/>
          <a:ln w="9525">
            <a:noFill/>
            <a:miter lim="800000"/>
            <a:headEnd/>
            <a:tailEnd/>
          </a:ln>
        </p:spPr>
        <p:txBody>
          <a:bodyPr wrap="square">
            <a:spAutoFit/>
          </a:bodyPr>
          <a:lstStyle/>
          <a:p>
            <a:pPr algn="ctr">
              <a:defRPr/>
            </a:pPr>
            <a:r>
              <a:rPr lang="en-US" sz="2000" dirty="0">
                <a:latin typeface="+mj-lt"/>
              </a:rPr>
              <a:t>Female parent gametes</a:t>
            </a:r>
          </a:p>
        </p:txBody>
      </p:sp>
      <p:sp>
        <p:nvSpPr>
          <p:cNvPr id="44059" name="Text Box 27"/>
          <p:cNvSpPr txBox="1">
            <a:spLocks noChangeArrowheads="1"/>
          </p:cNvSpPr>
          <p:nvPr/>
        </p:nvSpPr>
        <p:spPr bwMode="auto">
          <a:xfrm>
            <a:off x="4876800" y="3733800"/>
            <a:ext cx="2457450" cy="1200150"/>
          </a:xfrm>
          <a:prstGeom prst="rect">
            <a:avLst/>
          </a:prstGeom>
          <a:noFill/>
          <a:ln w="9525">
            <a:noFill/>
            <a:miter lim="800000"/>
            <a:headEnd/>
            <a:tailEnd/>
          </a:ln>
          <a:effectLst/>
        </p:spPr>
        <p:txBody>
          <a:bodyPr wrap="none">
            <a:spAutoFit/>
          </a:bodyPr>
          <a:lstStyle/>
          <a:p>
            <a:pPr algn="ctr">
              <a:defRPr/>
            </a:pPr>
            <a:r>
              <a:rPr lang="en-US" dirty="0" err="1">
                <a:latin typeface="+mj-lt"/>
              </a:rPr>
              <a:t>Punnett</a:t>
            </a:r>
            <a:r>
              <a:rPr lang="en-US" dirty="0">
                <a:latin typeface="+mj-lt"/>
              </a:rPr>
              <a:t> Square</a:t>
            </a:r>
          </a:p>
          <a:p>
            <a:pPr algn="ctr">
              <a:defRPr/>
            </a:pPr>
            <a:r>
              <a:rPr lang="en-US" dirty="0">
                <a:latin typeface="+mj-lt"/>
              </a:rPr>
              <a:t>Template for</a:t>
            </a:r>
          </a:p>
          <a:p>
            <a:pPr algn="ctr">
              <a:defRPr/>
            </a:pPr>
            <a:r>
              <a:rPr lang="en-US" dirty="0">
                <a:latin typeface="+mj-lt"/>
              </a:rPr>
              <a:t>1 gene/trait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6281B4A-18B0-4A32-8289-6F27F1507359}" type="slidenum">
              <a:rPr lang="en-US"/>
              <a:pPr>
                <a:defRPr/>
              </a:pPr>
              <a:t>74</a:t>
            </a:fld>
            <a:endParaRPr lang="en-US"/>
          </a:p>
        </p:txBody>
      </p:sp>
      <p:sp>
        <p:nvSpPr>
          <p:cNvPr id="46083" name="Rectangle 3"/>
          <p:cNvSpPr>
            <a:spLocks noGrp="1" noChangeArrowheads="1"/>
          </p:cNvSpPr>
          <p:nvPr>
            <p:ph type="body" idx="1"/>
          </p:nvPr>
        </p:nvSpPr>
        <p:spPr>
          <a:xfrm>
            <a:off x="457200" y="914400"/>
            <a:ext cx="8458200" cy="3505200"/>
          </a:xfrm>
        </p:spPr>
        <p:txBody>
          <a:bodyPr/>
          <a:lstStyle/>
          <a:p>
            <a:pPr eaLnBrk="1" hangingPunct="1">
              <a:lnSpc>
                <a:spcPct val="80000"/>
              </a:lnSpc>
              <a:buFontTx/>
              <a:buNone/>
              <a:defRPr/>
            </a:pPr>
            <a:endParaRPr lang="en-US" sz="1200" b="1" dirty="0" smtClean="0"/>
          </a:p>
          <a:p>
            <a:pPr eaLnBrk="1" hangingPunct="1">
              <a:lnSpc>
                <a:spcPct val="80000"/>
              </a:lnSpc>
              <a:buFontTx/>
              <a:buNone/>
              <a:defRPr/>
            </a:pPr>
            <a:r>
              <a:rPr lang="en-US" sz="2400" b="1" dirty="0" smtClean="0">
                <a:latin typeface="+mj-lt"/>
              </a:rPr>
              <a:t>We need to consider one more thing before leaving Mendel’s Law of Independent Segregation. </a:t>
            </a:r>
          </a:p>
          <a:p>
            <a:pPr eaLnBrk="1" hangingPunct="1">
              <a:lnSpc>
                <a:spcPct val="80000"/>
              </a:lnSpc>
              <a:buFont typeface="Wingdings" pitchFamily="2" charset="2"/>
              <a:buChar char="q"/>
              <a:defRPr/>
            </a:pPr>
            <a:r>
              <a:rPr lang="en-US" sz="2400" b="1" dirty="0" smtClean="0">
                <a:latin typeface="+mj-lt"/>
              </a:rPr>
              <a:t>Genes do not come only in two chemical </a:t>
            </a:r>
            <a:r>
              <a:rPr lang="en-US" sz="2000" b="1" dirty="0" smtClean="0">
                <a:latin typeface="+mj-lt"/>
              </a:rPr>
              <a:t>variants/alleles</a:t>
            </a:r>
            <a:r>
              <a:rPr lang="en-US" sz="2400" b="1" dirty="0" smtClean="0">
                <a:latin typeface="+mj-lt"/>
              </a:rPr>
              <a:t>.</a:t>
            </a:r>
          </a:p>
          <a:p>
            <a:pPr lvl="1" eaLnBrk="1" hangingPunct="1">
              <a:lnSpc>
                <a:spcPct val="80000"/>
              </a:lnSpc>
              <a:defRPr/>
            </a:pPr>
            <a:r>
              <a:rPr lang="en-US" sz="2400" b="1" dirty="0" smtClean="0">
                <a:latin typeface="+mj-lt"/>
              </a:rPr>
              <a:t> Human blood types have three alleles: A, B, and O.</a:t>
            </a:r>
          </a:p>
          <a:p>
            <a:pPr lvl="1" eaLnBrk="1" hangingPunct="1">
              <a:lnSpc>
                <a:spcPct val="80000"/>
              </a:lnSpc>
              <a:defRPr/>
            </a:pPr>
            <a:r>
              <a:rPr lang="en-US" sz="2400" b="1" dirty="0" smtClean="0">
                <a:latin typeface="+mj-lt"/>
              </a:rPr>
              <a:t>Eye color in fruit flies have many more alleles (Fig. 2). </a:t>
            </a:r>
          </a:p>
          <a:p>
            <a:pPr eaLnBrk="1" hangingPunct="1">
              <a:lnSpc>
                <a:spcPct val="80000"/>
              </a:lnSpc>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Fig. 2. Multiple alleles for eye color in fruit flies. Each of the colors below is produced by a different allele of the same gene for eye color.</a:t>
            </a:r>
          </a:p>
        </p:txBody>
      </p:sp>
      <p:pic>
        <p:nvPicPr>
          <p:cNvPr id="46084" name="Picture 4"/>
          <p:cNvPicPr>
            <a:picLocks noChangeAspect="1" noChangeArrowheads="1"/>
          </p:cNvPicPr>
          <p:nvPr/>
        </p:nvPicPr>
        <p:blipFill>
          <a:blip r:embed="rId2" cstate="print"/>
          <a:srcRect/>
          <a:stretch>
            <a:fillRect/>
          </a:stretch>
        </p:blipFill>
        <p:spPr bwMode="auto">
          <a:xfrm>
            <a:off x="609600" y="4572000"/>
            <a:ext cx="7315200" cy="2120900"/>
          </a:xfrm>
          <a:prstGeom prst="rect">
            <a:avLst/>
          </a:prstGeom>
          <a:noFill/>
          <a:ln w="9525">
            <a:noFill/>
            <a:miter lim="800000"/>
            <a:headEnd/>
            <a:tailEnd/>
          </a:ln>
        </p:spPr>
      </p:pic>
      <p:sp>
        <p:nvSpPr>
          <p:cNvPr id="46085" name="Text Box 5"/>
          <p:cNvSpPr txBox="1">
            <a:spLocks noChangeArrowheads="1"/>
          </p:cNvSpPr>
          <p:nvPr/>
        </p:nvSpPr>
        <p:spPr bwMode="auto">
          <a:xfrm>
            <a:off x="533400" y="152400"/>
            <a:ext cx="8229600" cy="860425"/>
          </a:xfrm>
          <a:prstGeom prst="rect">
            <a:avLst/>
          </a:prstGeom>
          <a:solidFill>
            <a:srgbClr val="C64EA4"/>
          </a:solidFill>
          <a:ln w="38100">
            <a:solidFill>
              <a:schemeClr val="tx1"/>
            </a:solidFill>
            <a:miter lim="800000"/>
            <a:headEnd/>
            <a:tailEnd/>
          </a:ln>
          <a:effectLst/>
        </p:spPr>
        <p:txBody>
          <a:bodyPr>
            <a:spAutoFit/>
          </a:bodyPr>
          <a:lstStyle/>
          <a:p>
            <a:pPr algn="ctr">
              <a:spcBef>
                <a:spcPct val="50000"/>
              </a:spcBef>
              <a:defRPr/>
            </a:pPr>
            <a:r>
              <a:rPr lang="en-US" dirty="0">
                <a:solidFill>
                  <a:schemeClr val="bg1"/>
                </a:solidFill>
                <a:latin typeface="+mj-lt"/>
              </a:rPr>
              <a:t>Exercise </a:t>
            </a:r>
            <a:r>
              <a:rPr lang="en-US" dirty="0" smtClean="0">
                <a:solidFill>
                  <a:schemeClr val="bg1"/>
                </a:solidFill>
                <a:latin typeface="+mj-lt"/>
              </a:rPr>
              <a:t>2b. </a:t>
            </a:r>
            <a:r>
              <a:rPr lang="en-US" dirty="0">
                <a:solidFill>
                  <a:schemeClr val="bg1"/>
                </a:solidFill>
                <a:latin typeface="+mj-lt"/>
              </a:rPr>
              <a:t>Mendel’s Law of Independent Segregation: Multiple alleles.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46084"/>
                                        </p:tgtEl>
                                        <p:attrNameLst>
                                          <p:attrName>style.visibility</p:attrName>
                                        </p:attrNameLst>
                                      </p:cBhvr>
                                      <p:to>
                                        <p:strVal val="visible"/>
                                      </p:to>
                                    </p:set>
                                    <p:animEffect transition="in" filter="fade">
                                      <p:cBhvr>
                                        <p:cTn id="19" dur="500"/>
                                        <p:tgtEl>
                                          <p:spTgt spid="46084"/>
                                        </p:tgtEl>
                                      </p:cBhvr>
                                    </p:animEffect>
                                    <p:anim calcmode="lin" valueType="num">
                                      <p:cBhvr>
                                        <p:cTn id="20" dur="500" fill="hold"/>
                                        <p:tgtEl>
                                          <p:spTgt spid="46084"/>
                                        </p:tgtEl>
                                        <p:attrNameLst>
                                          <p:attrName>style.rotation</p:attrName>
                                        </p:attrNameLst>
                                      </p:cBhvr>
                                      <p:tavLst>
                                        <p:tav tm="0">
                                          <p:val>
                                            <p:fltVal val="720"/>
                                          </p:val>
                                        </p:tav>
                                        <p:tav tm="100000">
                                          <p:val>
                                            <p:fltVal val="0"/>
                                          </p:val>
                                        </p:tav>
                                      </p:tavLst>
                                    </p:anim>
                                    <p:anim calcmode="lin" valueType="num">
                                      <p:cBhvr>
                                        <p:cTn id="21" dur="500" fill="hold"/>
                                        <p:tgtEl>
                                          <p:spTgt spid="46084"/>
                                        </p:tgtEl>
                                        <p:attrNameLst>
                                          <p:attrName>ppt_h</p:attrName>
                                        </p:attrNameLst>
                                      </p:cBhvr>
                                      <p:tavLst>
                                        <p:tav tm="0">
                                          <p:val>
                                            <p:fltVal val="0"/>
                                          </p:val>
                                        </p:tav>
                                        <p:tav tm="100000">
                                          <p:val>
                                            <p:strVal val="#ppt_h"/>
                                          </p:val>
                                        </p:tav>
                                      </p:tavLst>
                                    </p:anim>
                                    <p:anim calcmode="lin" valueType="num">
                                      <p:cBhvr>
                                        <p:cTn id="22" dur="500" fill="hold"/>
                                        <p:tgtEl>
                                          <p:spTgt spid="46084"/>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0874D8F-13DD-40E1-AEB3-00A8EBBC1DB7}" type="slidenum">
              <a:rPr lang="en-US"/>
              <a:pPr>
                <a:defRPr/>
              </a:pPr>
              <a:t>75</a:t>
            </a:fld>
            <a:endParaRPr lang="en-US"/>
          </a:p>
        </p:txBody>
      </p:sp>
      <p:sp>
        <p:nvSpPr>
          <p:cNvPr id="48131" name="Rectangle 3"/>
          <p:cNvSpPr>
            <a:spLocks noGrp="1" noChangeArrowheads="1"/>
          </p:cNvSpPr>
          <p:nvPr>
            <p:ph type="body" idx="1"/>
          </p:nvPr>
        </p:nvSpPr>
        <p:spPr>
          <a:xfrm>
            <a:off x="228600" y="838200"/>
            <a:ext cx="8763000" cy="5181600"/>
          </a:xfrm>
        </p:spPr>
        <p:txBody>
          <a:bodyPr/>
          <a:lstStyle/>
          <a:p>
            <a:pPr eaLnBrk="1" hangingPunct="1">
              <a:spcBef>
                <a:spcPct val="0"/>
              </a:spcBef>
              <a:buFont typeface="Wingdings" pitchFamily="2" charset="2"/>
              <a:buChar char="q"/>
              <a:defRPr/>
            </a:pPr>
            <a:r>
              <a:rPr lang="en-US" sz="2800" b="1" dirty="0" smtClean="0">
                <a:latin typeface="+mj-lt"/>
              </a:rPr>
              <a:t>How are traits inherited when there are multiple alleles? </a:t>
            </a:r>
          </a:p>
          <a:p>
            <a:pPr eaLnBrk="1" hangingPunct="1">
              <a:spcBef>
                <a:spcPct val="0"/>
              </a:spcBef>
              <a:buFont typeface="Wingdings" pitchFamily="2" charset="2"/>
              <a:buChar char="q"/>
              <a:defRPr/>
            </a:pPr>
            <a:r>
              <a:rPr lang="en-US" sz="2800" b="1" dirty="0" smtClean="0">
                <a:latin typeface="+mj-lt"/>
              </a:rPr>
              <a:t>In this experiment, you will be examining the offspring produced in a population for which there are 3 alleles for chip color. </a:t>
            </a:r>
          </a:p>
          <a:p>
            <a:pPr eaLnBrk="1" hangingPunct="1">
              <a:spcBef>
                <a:spcPct val="0"/>
              </a:spcBef>
              <a:buFont typeface="Wingdings" pitchFamily="2" charset="2"/>
              <a:buChar char="q"/>
              <a:defRPr/>
            </a:pPr>
            <a:r>
              <a:rPr lang="en-US" sz="2800" b="1" dirty="0" smtClean="0">
                <a:latin typeface="+mj-lt"/>
              </a:rPr>
              <a:t>Each parent can only possess 2 of these 3 alleles, as it has only 2 homologous chromosomes for this trait. Thus, you will need to determine the male and female parent’s genotype before producing your offspring. </a:t>
            </a:r>
          </a:p>
          <a:p>
            <a:pPr eaLnBrk="1" hangingPunct="1">
              <a:spcBef>
                <a:spcPct val="0"/>
              </a:spcBef>
              <a:buFont typeface="Wingdings" pitchFamily="2" charset="2"/>
              <a:buChar char="q"/>
              <a:defRPr/>
            </a:pPr>
            <a:endParaRPr lang="en-US" sz="2000" b="1" dirty="0" smtClean="0">
              <a:latin typeface="+mj-lt"/>
            </a:endParaRPr>
          </a:p>
        </p:txBody>
      </p:sp>
      <p:sp>
        <p:nvSpPr>
          <p:cNvPr id="48132" name="Text Box 4"/>
          <p:cNvSpPr txBox="1">
            <a:spLocks noChangeArrowheads="1"/>
          </p:cNvSpPr>
          <p:nvPr/>
        </p:nvSpPr>
        <p:spPr bwMode="auto">
          <a:xfrm>
            <a:off x="228600" y="0"/>
            <a:ext cx="5924550" cy="708025"/>
          </a:xfrm>
          <a:prstGeom prst="rect">
            <a:avLst/>
          </a:prstGeom>
          <a:solidFill>
            <a:srgbClr val="C64EA4"/>
          </a:solidFill>
          <a:ln w="38100">
            <a:solidFill>
              <a:schemeClr val="tx1"/>
            </a:solidFill>
            <a:miter lim="800000"/>
            <a:headEnd/>
            <a:tailEnd/>
          </a:ln>
        </p:spPr>
        <p:txBody>
          <a:bodyPr wrap="none">
            <a:spAutoFit/>
          </a:bodyPr>
          <a:lstStyle/>
          <a:p>
            <a:pPr algn="ctr">
              <a:defRPr/>
            </a:pPr>
            <a:r>
              <a:rPr lang="en-US" sz="2000" dirty="0">
                <a:solidFill>
                  <a:schemeClr val="accent3"/>
                </a:solidFill>
                <a:latin typeface="+mj-lt"/>
              </a:rPr>
              <a:t>Exercise </a:t>
            </a:r>
            <a:r>
              <a:rPr lang="en-US" sz="2000" dirty="0" smtClean="0">
                <a:solidFill>
                  <a:schemeClr val="accent3"/>
                </a:solidFill>
                <a:latin typeface="+mj-lt"/>
              </a:rPr>
              <a:t>2b: </a:t>
            </a:r>
            <a:r>
              <a:rPr lang="en-US" sz="2000" dirty="0">
                <a:solidFill>
                  <a:schemeClr val="accent3"/>
                </a:solidFill>
                <a:latin typeface="+mj-lt"/>
              </a:rPr>
              <a:t>Law of Independent Segregation </a:t>
            </a:r>
          </a:p>
          <a:p>
            <a:pPr algn="ctr">
              <a:defRPr/>
            </a:pPr>
            <a:r>
              <a:rPr lang="en-US" sz="2000" dirty="0">
                <a:solidFill>
                  <a:schemeClr val="accent3"/>
                </a:solidFill>
                <a:latin typeface="+mj-lt"/>
              </a:rPr>
              <a:t>with Multiple Alleles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0874D8F-13DD-40E1-AEB3-00A8EBBC1DB7}" type="slidenum">
              <a:rPr lang="en-US"/>
              <a:pPr>
                <a:defRPr/>
              </a:pPr>
              <a:t>76</a:t>
            </a:fld>
            <a:endParaRPr lang="en-US"/>
          </a:p>
        </p:txBody>
      </p:sp>
      <p:sp>
        <p:nvSpPr>
          <p:cNvPr id="48131" name="Rectangle 3"/>
          <p:cNvSpPr>
            <a:spLocks noGrp="1" noChangeArrowheads="1"/>
          </p:cNvSpPr>
          <p:nvPr>
            <p:ph type="body" idx="1"/>
          </p:nvPr>
        </p:nvSpPr>
        <p:spPr>
          <a:xfrm>
            <a:off x="228600" y="838200"/>
            <a:ext cx="8763000" cy="5181600"/>
          </a:xfrm>
        </p:spPr>
        <p:txBody>
          <a:bodyPr/>
          <a:lstStyle/>
          <a:p>
            <a:pPr eaLnBrk="1" hangingPunct="1">
              <a:spcBef>
                <a:spcPct val="0"/>
              </a:spcBef>
              <a:buFont typeface="Wingdings" pitchFamily="2" charset="2"/>
              <a:buChar char="q"/>
              <a:defRPr/>
            </a:pPr>
            <a:r>
              <a:rPr lang="en-US" sz="2800" b="1" dirty="0" smtClean="0">
                <a:latin typeface="+mj-lt"/>
              </a:rPr>
              <a:t>Find the box labeled GP, which represents a population’s gene pool. It has 8 chips of each of three colors (red C, white, C’ and blue C’’). Spread these chips out on the table at the front of the room. </a:t>
            </a:r>
          </a:p>
          <a:p>
            <a:pPr eaLnBrk="1" hangingPunct="1">
              <a:lnSpc>
                <a:spcPct val="80000"/>
              </a:lnSpc>
              <a:buFont typeface="Wingdings" pitchFamily="2" charset="2"/>
              <a:buChar char="q"/>
              <a:defRPr/>
            </a:pPr>
            <a:r>
              <a:rPr lang="en-US" sz="2800" b="1" dirty="0" smtClean="0">
                <a:latin typeface="+mj-lt"/>
              </a:rPr>
              <a:t>Line the first row of students up at the front table.</a:t>
            </a:r>
          </a:p>
          <a:p>
            <a:pPr eaLnBrk="1" hangingPunct="1">
              <a:lnSpc>
                <a:spcPct val="80000"/>
              </a:lnSpc>
              <a:buFont typeface="Wingdings" pitchFamily="2" charset="2"/>
              <a:buChar char="q"/>
              <a:defRPr/>
            </a:pPr>
            <a:r>
              <a:rPr lang="en-US" sz="2800" b="1" dirty="0" smtClean="0">
                <a:latin typeface="+mj-lt"/>
              </a:rPr>
              <a:t>The test student places a blindfold on and removes two chips from the table and the next student in line places these in the dish (F) corresponding to the female parent. </a:t>
            </a:r>
          </a:p>
          <a:p>
            <a:pPr eaLnBrk="1" hangingPunct="1">
              <a:lnSpc>
                <a:spcPct val="80000"/>
              </a:lnSpc>
              <a:buFont typeface="Wingdings" pitchFamily="2" charset="2"/>
              <a:buChar char="q"/>
              <a:defRPr/>
            </a:pPr>
            <a:r>
              <a:rPr lang="en-US" sz="2800" b="1" dirty="0" smtClean="0">
                <a:latin typeface="+mj-lt"/>
              </a:rPr>
              <a:t>Repeat the draw from the table, selecting the male parent’s two alleles. Deposit these in the dish (M)</a:t>
            </a:r>
          </a:p>
        </p:txBody>
      </p:sp>
      <p:sp>
        <p:nvSpPr>
          <p:cNvPr id="48132" name="Text Box 4"/>
          <p:cNvSpPr txBox="1">
            <a:spLocks noChangeArrowheads="1"/>
          </p:cNvSpPr>
          <p:nvPr/>
        </p:nvSpPr>
        <p:spPr bwMode="auto">
          <a:xfrm>
            <a:off x="228600" y="0"/>
            <a:ext cx="5924550" cy="708025"/>
          </a:xfrm>
          <a:prstGeom prst="rect">
            <a:avLst/>
          </a:prstGeom>
          <a:solidFill>
            <a:srgbClr val="C64EA4"/>
          </a:solidFill>
          <a:ln w="38100">
            <a:solidFill>
              <a:schemeClr val="tx1"/>
            </a:solidFill>
            <a:miter lim="800000"/>
            <a:headEnd/>
            <a:tailEnd/>
          </a:ln>
        </p:spPr>
        <p:txBody>
          <a:bodyPr wrap="none">
            <a:spAutoFit/>
          </a:bodyPr>
          <a:lstStyle/>
          <a:p>
            <a:pPr algn="ctr">
              <a:defRPr/>
            </a:pPr>
            <a:r>
              <a:rPr lang="en-US" sz="2000" dirty="0">
                <a:solidFill>
                  <a:schemeClr val="accent3"/>
                </a:solidFill>
                <a:latin typeface="+mj-lt"/>
              </a:rPr>
              <a:t>Exercise </a:t>
            </a:r>
            <a:r>
              <a:rPr lang="en-US" sz="2000" dirty="0" smtClean="0">
                <a:solidFill>
                  <a:schemeClr val="accent3"/>
                </a:solidFill>
                <a:latin typeface="+mj-lt"/>
              </a:rPr>
              <a:t>2b: </a:t>
            </a:r>
            <a:r>
              <a:rPr lang="en-US" sz="2000" dirty="0">
                <a:solidFill>
                  <a:schemeClr val="accent3"/>
                </a:solidFill>
                <a:latin typeface="+mj-lt"/>
              </a:rPr>
              <a:t>Law of Independent Segregation </a:t>
            </a:r>
          </a:p>
          <a:p>
            <a:pPr algn="ctr">
              <a:defRPr/>
            </a:pPr>
            <a:r>
              <a:rPr lang="en-US" sz="2000" dirty="0">
                <a:solidFill>
                  <a:schemeClr val="accent3"/>
                </a:solidFill>
                <a:latin typeface="+mj-lt"/>
              </a:rPr>
              <a:t>with Multiple Alleles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850FF1B-6222-4D72-A760-F5644EAF1A6E}" type="slidenum">
              <a:rPr lang="en-US"/>
              <a:pPr>
                <a:defRPr/>
              </a:pPr>
              <a:t>77</a:t>
            </a:fld>
            <a:endParaRPr lang="en-US"/>
          </a:p>
        </p:txBody>
      </p:sp>
      <p:sp>
        <p:nvSpPr>
          <p:cNvPr id="63491" name="Rectangle 3"/>
          <p:cNvSpPr>
            <a:spLocks noGrp="1" noChangeArrowheads="1"/>
          </p:cNvSpPr>
          <p:nvPr>
            <p:ph type="body" idx="1"/>
          </p:nvPr>
        </p:nvSpPr>
        <p:spPr>
          <a:xfrm>
            <a:off x="0" y="914400"/>
            <a:ext cx="8610600" cy="4525963"/>
          </a:xfrm>
        </p:spPr>
        <p:txBody>
          <a:bodyPr/>
          <a:lstStyle/>
          <a:p>
            <a:pPr eaLnBrk="1" hangingPunct="1">
              <a:lnSpc>
                <a:spcPct val="80000"/>
              </a:lnSpc>
              <a:buFont typeface="Wingdings" pitchFamily="2" charset="2"/>
              <a:buChar char="q"/>
              <a:defRPr/>
            </a:pPr>
            <a:r>
              <a:rPr lang="en-US" sz="2400" b="1" dirty="0" smtClean="0">
                <a:latin typeface="+mj-lt"/>
              </a:rPr>
              <a:t>The blindfolded student should pick one chip from each of the two containers F and M, determining female and male parents’ contributions to their offspring.</a:t>
            </a:r>
          </a:p>
          <a:p>
            <a:pPr eaLnBrk="1" hangingPunct="1">
              <a:lnSpc>
                <a:spcPct val="80000"/>
              </a:lnSpc>
              <a:buFont typeface="Wingdings" pitchFamily="2" charset="2"/>
              <a:buChar char="q"/>
              <a:defRPr/>
            </a:pPr>
            <a:r>
              <a:rPr lang="en-US" sz="2400" b="1" dirty="0" smtClean="0">
                <a:latin typeface="+mj-lt"/>
              </a:rPr>
              <a:t>After taking off the blindfold, the student will call out the two alleles for the offspring he/she has produced  to a scribe filling in a table at the board in front of the room. </a:t>
            </a:r>
            <a:r>
              <a:rPr lang="en-US" sz="2400" b="1" dirty="0" smtClean="0">
                <a:solidFill>
                  <a:srgbClr val="A23483"/>
                </a:solidFill>
                <a:latin typeface="+mj-lt"/>
              </a:rPr>
              <a:t>See table template on next slide</a:t>
            </a:r>
          </a:p>
          <a:p>
            <a:pPr eaLnBrk="1" hangingPunct="1">
              <a:lnSpc>
                <a:spcPct val="80000"/>
              </a:lnSpc>
              <a:buFont typeface="Wingdings" pitchFamily="2" charset="2"/>
              <a:buChar char="q"/>
              <a:defRPr/>
            </a:pPr>
            <a:r>
              <a:rPr lang="en-US" sz="2400" b="1" dirty="0" smtClean="0">
                <a:latin typeface="+mj-lt"/>
              </a:rPr>
              <a:t>He or she then returns the 4 chips to the table and mixes the chips on the table as the next student places on the blindfold.</a:t>
            </a:r>
          </a:p>
          <a:p>
            <a:pPr eaLnBrk="1" hangingPunct="1">
              <a:lnSpc>
                <a:spcPct val="80000"/>
              </a:lnSpc>
              <a:buFont typeface="Wingdings" pitchFamily="2" charset="2"/>
              <a:buChar char="q"/>
              <a:defRPr/>
            </a:pPr>
            <a:r>
              <a:rPr lang="en-US" sz="2400" b="1" dirty="0" smtClean="0">
                <a:latin typeface="+mj-lt"/>
              </a:rPr>
              <a:t>Repeat this process until all students have had an opportunity to select the parental genotypes and their offspring’s genotype.</a:t>
            </a:r>
          </a:p>
          <a:p>
            <a:pPr eaLnBrk="1" hangingPunct="1">
              <a:lnSpc>
                <a:spcPct val="80000"/>
              </a:lnSpc>
              <a:buFont typeface="Wingdings" pitchFamily="2" charset="2"/>
              <a:buChar char="q"/>
              <a:defRPr/>
            </a:pPr>
            <a:r>
              <a:rPr lang="en-US" sz="2400" b="1" dirty="0" smtClean="0">
                <a:latin typeface="+mj-lt"/>
              </a:rPr>
              <a:t>Calculate the frequencies of different genotypes you will see in the offspring of this population where:</a:t>
            </a:r>
          </a:p>
          <a:p>
            <a:pPr eaLnBrk="1" hangingPunct="1">
              <a:lnSpc>
                <a:spcPct val="80000"/>
              </a:lnSpc>
              <a:buFont typeface="Wingdings" pitchFamily="2" charset="2"/>
              <a:buNone/>
              <a:defRPr/>
            </a:pPr>
            <a:r>
              <a:rPr lang="en-US" sz="2400" b="1" dirty="0" smtClean="0">
                <a:solidFill>
                  <a:srgbClr val="C64EA4"/>
                </a:solidFill>
                <a:latin typeface="+mj-lt"/>
              </a:rPr>
              <a:t>      Frequency of particular genotype  = </a:t>
            </a:r>
          </a:p>
          <a:p>
            <a:pPr eaLnBrk="1" hangingPunct="1">
              <a:lnSpc>
                <a:spcPct val="80000"/>
              </a:lnSpc>
              <a:buFont typeface="Wingdings" pitchFamily="2" charset="2"/>
              <a:buNone/>
              <a:defRPr/>
            </a:pPr>
            <a:r>
              <a:rPr lang="en-US" sz="2400" b="1" dirty="0" smtClean="0">
                <a:solidFill>
                  <a:srgbClr val="C64EA4"/>
                </a:solidFill>
                <a:latin typeface="+mj-lt"/>
              </a:rPr>
              <a:t>        100 (# offspring of that genotype/total number of offspring)</a:t>
            </a:r>
          </a:p>
          <a:p>
            <a:pPr eaLnBrk="1" hangingPunct="1">
              <a:lnSpc>
                <a:spcPct val="80000"/>
              </a:lnSpc>
              <a:buFont typeface="Wingdings" pitchFamily="2" charset="2"/>
              <a:buNone/>
              <a:defRPr/>
            </a:pPr>
            <a:endParaRPr lang="en-US" sz="2000" b="1" i="1" dirty="0" smtClean="0">
              <a:latin typeface="+mj-lt"/>
            </a:endParaRPr>
          </a:p>
          <a:p>
            <a:pPr eaLnBrk="1" hangingPunct="1">
              <a:lnSpc>
                <a:spcPct val="80000"/>
              </a:lnSpc>
              <a:buFontTx/>
              <a:buNone/>
              <a:defRPr/>
            </a:pPr>
            <a:r>
              <a:rPr lang="en-US" sz="2000" b="1" dirty="0" smtClean="0">
                <a:solidFill>
                  <a:srgbClr val="A23483"/>
                </a:solidFill>
                <a:latin typeface="+mj-lt"/>
              </a:rPr>
              <a:t>Note: Be sure to put all 8 chips of each color back in the GP box and close it with the rubber band provided when you are finished.</a:t>
            </a:r>
          </a:p>
        </p:txBody>
      </p:sp>
      <p:sp>
        <p:nvSpPr>
          <p:cNvPr id="5" name="Text Box 4"/>
          <p:cNvSpPr txBox="1">
            <a:spLocks noChangeArrowheads="1"/>
          </p:cNvSpPr>
          <p:nvPr/>
        </p:nvSpPr>
        <p:spPr bwMode="auto">
          <a:xfrm>
            <a:off x="228600" y="152400"/>
            <a:ext cx="5924550" cy="708025"/>
          </a:xfrm>
          <a:prstGeom prst="rect">
            <a:avLst/>
          </a:prstGeom>
          <a:solidFill>
            <a:srgbClr val="C64EA4"/>
          </a:solidFill>
          <a:ln w="38100">
            <a:solidFill>
              <a:schemeClr val="tx1"/>
            </a:solidFill>
            <a:miter lim="800000"/>
            <a:headEnd/>
            <a:tailEnd/>
          </a:ln>
        </p:spPr>
        <p:txBody>
          <a:bodyPr wrap="none">
            <a:spAutoFit/>
          </a:bodyPr>
          <a:lstStyle/>
          <a:p>
            <a:pPr algn="ctr">
              <a:defRPr/>
            </a:pPr>
            <a:r>
              <a:rPr lang="en-US" sz="2000" dirty="0">
                <a:solidFill>
                  <a:schemeClr val="accent3"/>
                </a:solidFill>
                <a:latin typeface="+mj-lt"/>
              </a:rPr>
              <a:t>Exercise 2a2: Law of Independent Segregation </a:t>
            </a:r>
          </a:p>
          <a:p>
            <a:pPr algn="ctr">
              <a:defRPr/>
            </a:pPr>
            <a:r>
              <a:rPr lang="en-US" sz="2000" dirty="0">
                <a:solidFill>
                  <a:schemeClr val="accent3"/>
                </a:solidFill>
                <a:latin typeface="+mj-lt"/>
              </a:rPr>
              <a:t>with Multiple Alleles (Directions,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5"/>
          <p:cNvSpPr>
            <a:spLocks noGrp="1"/>
          </p:cNvSpPr>
          <p:nvPr>
            <p:ph type="sldNum" sz="quarter" idx="12"/>
          </p:nvPr>
        </p:nvSpPr>
        <p:spPr/>
        <p:txBody>
          <a:bodyPr/>
          <a:lstStyle/>
          <a:p>
            <a:pPr>
              <a:defRPr/>
            </a:pPr>
            <a:fld id="{2CA725BA-F504-4A7F-B4F4-64FC14493219}" type="slidenum">
              <a:rPr lang="en-US"/>
              <a:pPr>
                <a:defRPr/>
              </a:pPr>
              <a:t>78</a:t>
            </a:fld>
            <a:endParaRPr lang="en-US"/>
          </a:p>
        </p:txBody>
      </p:sp>
      <p:sp>
        <p:nvSpPr>
          <p:cNvPr id="73787" name="Text Box 59"/>
          <p:cNvSpPr txBox="1">
            <a:spLocks noChangeArrowheads="1"/>
          </p:cNvSpPr>
          <p:nvPr/>
        </p:nvSpPr>
        <p:spPr bwMode="auto">
          <a:xfrm>
            <a:off x="6118225" y="457200"/>
            <a:ext cx="3025775" cy="4339650"/>
          </a:xfrm>
          <a:prstGeom prst="rect">
            <a:avLst/>
          </a:prstGeom>
          <a:noFill/>
          <a:ln w="9525">
            <a:noFill/>
            <a:miter lim="800000"/>
            <a:headEnd/>
            <a:tailEnd/>
          </a:ln>
          <a:effectLst/>
        </p:spPr>
        <p:txBody>
          <a:bodyPr wrap="square">
            <a:spAutoFit/>
          </a:bodyPr>
          <a:lstStyle/>
          <a:p>
            <a:pPr>
              <a:defRPr/>
            </a:pPr>
            <a:r>
              <a:rPr lang="en-US" dirty="0">
                <a:latin typeface="+mj-lt"/>
              </a:rPr>
              <a:t>*Potential </a:t>
            </a:r>
            <a:r>
              <a:rPr lang="en-US" dirty="0" smtClean="0">
                <a:latin typeface="+mj-lt"/>
              </a:rPr>
              <a:t>Contributions</a:t>
            </a:r>
            <a:endParaRPr lang="en-US" dirty="0">
              <a:latin typeface="+mj-lt"/>
            </a:endParaRPr>
          </a:p>
          <a:p>
            <a:pPr>
              <a:defRPr/>
            </a:pPr>
            <a:r>
              <a:rPr lang="en-US" dirty="0" smtClean="0">
                <a:latin typeface="+mj-lt"/>
              </a:rPr>
              <a:t>(Gametes)</a:t>
            </a:r>
            <a:endParaRPr lang="en-US" dirty="0">
              <a:latin typeface="+mj-lt"/>
            </a:endParaRPr>
          </a:p>
          <a:p>
            <a:pPr>
              <a:spcBef>
                <a:spcPct val="50000"/>
              </a:spcBef>
              <a:defRPr/>
            </a:pPr>
            <a:r>
              <a:rPr lang="en-US" dirty="0">
                <a:latin typeface="+mj-lt"/>
              </a:rPr>
              <a:t>C = red allele </a:t>
            </a:r>
          </a:p>
          <a:p>
            <a:pPr>
              <a:spcBef>
                <a:spcPct val="50000"/>
              </a:spcBef>
              <a:defRPr/>
            </a:pPr>
            <a:r>
              <a:rPr lang="en-US" dirty="0">
                <a:latin typeface="+mj-lt"/>
              </a:rPr>
              <a:t>            or</a:t>
            </a:r>
          </a:p>
          <a:p>
            <a:pPr>
              <a:spcBef>
                <a:spcPct val="50000"/>
              </a:spcBef>
              <a:defRPr/>
            </a:pPr>
            <a:r>
              <a:rPr lang="en-US" dirty="0">
                <a:latin typeface="+mj-lt"/>
              </a:rPr>
              <a:t>C’ = white allele</a:t>
            </a:r>
          </a:p>
          <a:p>
            <a:pPr>
              <a:spcBef>
                <a:spcPct val="50000"/>
              </a:spcBef>
              <a:defRPr/>
            </a:pPr>
            <a:r>
              <a:rPr lang="en-US" dirty="0">
                <a:latin typeface="+mj-lt"/>
              </a:rPr>
              <a:t>            or</a:t>
            </a:r>
          </a:p>
          <a:p>
            <a:pPr>
              <a:spcBef>
                <a:spcPct val="50000"/>
              </a:spcBef>
              <a:defRPr/>
            </a:pPr>
            <a:r>
              <a:rPr lang="en-US" dirty="0">
                <a:latin typeface="+mj-lt"/>
              </a:rPr>
              <a:t>C’’ blue allele</a:t>
            </a:r>
          </a:p>
          <a:p>
            <a:pPr>
              <a:defRPr/>
            </a:pPr>
            <a:endParaRPr lang="en-US" dirty="0">
              <a:latin typeface="+mj-lt"/>
            </a:endParaRPr>
          </a:p>
        </p:txBody>
      </p:sp>
      <p:graphicFrame>
        <p:nvGraphicFramePr>
          <p:cNvPr id="5" name="Group 116"/>
          <p:cNvGraphicFramePr>
            <a:graphicFrameLocks noGrp="1"/>
          </p:cNvGraphicFramePr>
          <p:nvPr/>
        </p:nvGraphicFramePr>
        <p:xfrm>
          <a:off x="381000" y="228600"/>
          <a:ext cx="5562792" cy="6516624"/>
        </p:xfrm>
        <a:graphic>
          <a:graphicData uri="http://schemas.openxmlformats.org/drawingml/2006/table">
            <a:tbl>
              <a:tblPr/>
              <a:tblGrid>
                <a:gridCol w="1498156"/>
                <a:gridCol w="2032318"/>
                <a:gridCol w="2032318"/>
              </a:tblGrid>
              <a:tr h="227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Offspring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Female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5DFB11F-045A-4F09-A52F-5F2504D7EAED}" type="slidenum">
              <a:rPr lang="en-US"/>
              <a:pPr>
                <a:defRPr/>
              </a:pPr>
              <a:t>79</a:t>
            </a:fld>
            <a:endParaRPr lang="en-US"/>
          </a:p>
        </p:txBody>
      </p:sp>
      <p:sp>
        <p:nvSpPr>
          <p:cNvPr id="49155" name="Rectangle 3"/>
          <p:cNvSpPr>
            <a:spLocks noGrp="1" noChangeArrowheads="1"/>
          </p:cNvSpPr>
          <p:nvPr>
            <p:ph type="body" idx="1"/>
          </p:nvPr>
        </p:nvSpPr>
        <p:spPr>
          <a:xfrm>
            <a:off x="457200" y="304800"/>
            <a:ext cx="8229600" cy="5821363"/>
          </a:xfrm>
        </p:spPr>
        <p:txBody>
          <a:bodyPr/>
          <a:lstStyle/>
          <a:p>
            <a:pPr eaLnBrk="1" hangingPunct="1">
              <a:buFontTx/>
              <a:buNone/>
            </a:pPr>
            <a:r>
              <a:rPr lang="en-US" b="1" dirty="0" smtClean="0"/>
              <a:t>What have you learned?</a:t>
            </a:r>
          </a:p>
          <a:p>
            <a:pPr eaLnBrk="1" hangingPunct="1">
              <a:buFont typeface="Wingdings" pitchFamily="2" charset="2"/>
              <a:buChar char="q"/>
            </a:pPr>
            <a:r>
              <a:rPr lang="en-US" sz="2400" b="1" dirty="0" smtClean="0"/>
              <a:t>Despite the fact that there may be many different alleles for a gene present in a population’s gene pool, any parent can </a:t>
            </a:r>
            <a:r>
              <a:rPr lang="en-US" sz="2400" b="1" dirty="0" smtClean="0">
                <a:solidFill>
                  <a:srgbClr val="C64EA4"/>
                </a:solidFill>
              </a:rPr>
              <a:t>only possess, at most, two different alleles. </a:t>
            </a:r>
          </a:p>
          <a:p>
            <a:pPr lvl="1" eaLnBrk="1" hangingPunct="1">
              <a:buFont typeface="Wingdings" pitchFamily="2" charset="2"/>
              <a:buChar char="q"/>
            </a:pPr>
            <a:r>
              <a:rPr lang="en-US" sz="2400" b="1" dirty="0" smtClean="0"/>
              <a:t>Each parent has </a:t>
            </a:r>
            <a:r>
              <a:rPr lang="en-US" sz="2400" b="1" dirty="0" smtClean="0">
                <a:solidFill>
                  <a:srgbClr val="C64EA4"/>
                </a:solidFill>
              </a:rPr>
              <a:t>only two copies of a given chromosome,</a:t>
            </a:r>
            <a:r>
              <a:rPr lang="en-US" sz="2400" b="1" dirty="0" smtClean="0"/>
              <a:t> with only </a:t>
            </a:r>
            <a:r>
              <a:rPr lang="en-US" sz="2400" b="1" dirty="0" smtClean="0">
                <a:solidFill>
                  <a:srgbClr val="C64EA4"/>
                </a:solidFill>
              </a:rPr>
              <a:t>one allele</a:t>
            </a:r>
            <a:r>
              <a:rPr lang="en-US" sz="2400" b="1" dirty="0" smtClean="0"/>
              <a:t> of a gene on each copy.</a:t>
            </a:r>
          </a:p>
          <a:p>
            <a:pPr lvl="1" eaLnBrk="1" hangingPunct="1">
              <a:buFont typeface="Wingdings" pitchFamily="2" charset="2"/>
              <a:buChar char="q"/>
            </a:pPr>
            <a:r>
              <a:rPr lang="en-US" sz="2400" b="1" dirty="0" smtClean="0"/>
              <a:t> The two alleles a parent possesses may be the same (parent is </a:t>
            </a:r>
            <a:r>
              <a:rPr lang="en-US" sz="2400" b="1" dirty="0" smtClean="0">
                <a:solidFill>
                  <a:srgbClr val="A23483"/>
                </a:solidFill>
              </a:rPr>
              <a:t>homozygous</a:t>
            </a:r>
            <a:r>
              <a:rPr lang="en-US" sz="2400" b="1" dirty="0" smtClean="0"/>
              <a:t> for the trait) or different (parent is </a:t>
            </a:r>
            <a:r>
              <a:rPr lang="en-US" sz="2400" b="1" dirty="0" smtClean="0">
                <a:solidFill>
                  <a:srgbClr val="A23483"/>
                </a:solidFill>
              </a:rPr>
              <a:t>heterozygous</a:t>
            </a:r>
            <a:r>
              <a:rPr lang="en-US" sz="2400" b="1" dirty="0" smtClean="0"/>
              <a:t> for the trait) chemical variants of the gene. </a:t>
            </a:r>
            <a:endParaRPr lang="en-US" sz="2000" b="1" dirty="0" smtClean="0"/>
          </a:p>
          <a:p>
            <a:pPr eaLnBrk="1" hangingPunct="1">
              <a:buFont typeface="Wingdings" pitchFamily="2" charset="2"/>
              <a:buChar char="q"/>
            </a:pPr>
            <a:r>
              <a:rPr lang="en-US" sz="2400" b="1" dirty="0" smtClean="0"/>
              <a:t>The different alleles are mutations that are present in a </a:t>
            </a:r>
            <a:r>
              <a:rPr lang="en-US" sz="2400" b="1" dirty="0" smtClean="0">
                <a:solidFill>
                  <a:srgbClr val="A23483"/>
                </a:solidFill>
              </a:rPr>
              <a:t>population </a:t>
            </a:r>
            <a:r>
              <a:rPr lang="en-US" sz="2400" b="1" dirty="0" smtClean="0"/>
              <a:t>(individuals living and breeding in the same locality) of a species or the species as a whole.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7903E8C-33AD-4659-A0FC-3FC46C195388}" type="slidenum">
              <a:rPr lang="en-US"/>
              <a:pPr>
                <a:defRPr/>
              </a:pPr>
              <a:t>8</a:t>
            </a:fld>
            <a:endParaRPr lang="en-US"/>
          </a:p>
        </p:txBody>
      </p:sp>
      <p:sp>
        <p:nvSpPr>
          <p:cNvPr id="8195" name="Rectangle 2"/>
          <p:cNvSpPr>
            <a:spLocks noGrp="1" noChangeArrowheads="1"/>
          </p:cNvSpPr>
          <p:nvPr>
            <p:ph type="title"/>
          </p:nvPr>
        </p:nvSpPr>
        <p:spPr>
          <a:xfrm>
            <a:off x="381000" y="152400"/>
            <a:ext cx="8229600" cy="960438"/>
          </a:xfrm>
          <a:solidFill>
            <a:srgbClr val="3E52E2"/>
          </a:solidFill>
          <a:ln w="38100">
            <a:solidFill>
              <a:schemeClr val="tx1"/>
            </a:solidFill>
          </a:ln>
        </p:spPr>
        <p:txBody>
          <a:bodyPr/>
          <a:lstStyle/>
          <a:p>
            <a:pPr eaLnBrk="1" hangingPunct="1"/>
            <a:r>
              <a:rPr lang="en-US" sz="3200" b="1" smtClean="0">
                <a:solidFill>
                  <a:schemeClr val="bg1"/>
                </a:solidFill>
              </a:rPr>
              <a:t>Exercise 1. </a:t>
            </a:r>
            <a:br>
              <a:rPr lang="en-US" sz="3200" b="1" smtClean="0">
                <a:solidFill>
                  <a:schemeClr val="bg1"/>
                </a:solidFill>
              </a:rPr>
            </a:br>
            <a:r>
              <a:rPr lang="en-US" sz="3200" b="1" smtClean="0">
                <a:solidFill>
                  <a:schemeClr val="bg1"/>
                </a:solidFill>
              </a:rPr>
              <a:t>Genes are segments of a DNA molecule</a:t>
            </a:r>
          </a:p>
        </p:txBody>
      </p:sp>
      <p:sp>
        <p:nvSpPr>
          <p:cNvPr id="2" name="Rectangle 3"/>
          <p:cNvSpPr>
            <a:spLocks noGrp="1" noChangeArrowheads="1"/>
          </p:cNvSpPr>
          <p:nvPr>
            <p:ph type="body" idx="1"/>
          </p:nvPr>
        </p:nvSpPr>
        <p:spPr>
          <a:xfrm>
            <a:off x="0" y="1295400"/>
            <a:ext cx="9144000" cy="4953000"/>
          </a:xfrm>
        </p:spPr>
        <p:txBody>
          <a:bodyPr/>
          <a:lstStyle/>
          <a:p>
            <a:pPr eaLnBrk="1" hangingPunct="1">
              <a:lnSpc>
                <a:spcPct val="80000"/>
              </a:lnSpc>
              <a:buFont typeface="Wingdings" pitchFamily="2" charset="2"/>
              <a:buChar char="q"/>
              <a:defRPr/>
            </a:pPr>
            <a:r>
              <a:rPr lang="en-US" sz="2800" b="1" dirty="0" smtClean="0">
                <a:latin typeface="+mj-lt"/>
              </a:rPr>
              <a:t>Locate the DNA model and stretch it out by twisting the ends in opposite directions </a:t>
            </a:r>
          </a:p>
          <a:p>
            <a:pPr lvl="1" eaLnBrk="1" hangingPunct="1">
              <a:lnSpc>
                <a:spcPct val="80000"/>
              </a:lnSpc>
              <a:buFont typeface="Wingdings" pitchFamily="2" charset="2"/>
              <a:buChar char="q"/>
              <a:defRPr/>
            </a:pPr>
            <a:r>
              <a:rPr lang="en-US" sz="2400" b="1" dirty="0" smtClean="0">
                <a:latin typeface="+mj-lt"/>
              </a:rPr>
              <a:t>This is a model of a part of a DNA molecule whose structure can be seen only through an </a:t>
            </a:r>
            <a:r>
              <a:rPr lang="en-US" sz="2400" b="1" dirty="0" smtClean="0">
                <a:solidFill>
                  <a:srgbClr val="3E52E2"/>
                </a:solidFill>
                <a:latin typeface="+mj-lt"/>
              </a:rPr>
              <a:t>electron microscope</a:t>
            </a:r>
            <a:r>
              <a:rPr lang="en-US" sz="2400" b="1" dirty="0" smtClean="0">
                <a:latin typeface="+mj-lt"/>
              </a:rPr>
              <a:t> (which magnifies objects 10,000+ times). </a:t>
            </a:r>
          </a:p>
          <a:p>
            <a:pPr lvl="1" eaLnBrk="1" hangingPunct="1">
              <a:lnSpc>
                <a:spcPct val="80000"/>
              </a:lnSpc>
              <a:buFont typeface="Wingdings" pitchFamily="2" charset="2"/>
              <a:buChar char="q"/>
              <a:defRPr/>
            </a:pPr>
            <a:r>
              <a:rPr lang="en-US" sz="2400" b="1" dirty="0" smtClean="0">
                <a:latin typeface="+mj-lt"/>
              </a:rPr>
              <a:t>Your DNA molecules strung out in a line would have a total length of about 1.7 meters (5.5 feet!).</a:t>
            </a:r>
          </a:p>
          <a:p>
            <a:pPr lvl="1" eaLnBrk="1" hangingPunct="1">
              <a:lnSpc>
                <a:spcPct val="80000"/>
              </a:lnSpc>
              <a:buFont typeface="Wingdings" pitchFamily="2" charset="2"/>
              <a:buChar char="q"/>
              <a:defRPr/>
            </a:pPr>
            <a:r>
              <a:rPr lang="en-US" sz="2400" b="1" dirty="0" smtClean="0">
                <a:latin typeface="+mj-lt"/>
              </a:rPr>
              <a:t>DNA is not in a single string, however, but rather occurs in several threadlike strands composed of DNA (</a:t>
            </a:r>
            <a:r>
              <a:rPr lang="en-US" sz="2400" b="1" dirty="0" err="1" smtClean="0">
                <a:latin typeface="+mj-lt"/>
              </a:rPr>
              <a:t>complexed</a:t>
            </a:r>
            <a:r>
              <a:rPr lang="en-US" sz="2400" b="1" dirty="0" smtClean="0">
                <a:latin typeface="+mj-lt"/>
              </a:rPr>
              <a:t> with proteins), called </a:t>
            </a:r>
            <a:r>
              <a:rPr lang="en-US" sz="2400" b="1" dirty="0" smtClean="0">
                <a:solidFill>
                  <a:srgbClr val="3E52E2"/>
                </a:solidFill>
                <a:latin typeface="+mj-lt"/>
              </a:rPr>
              <a:t>chromosomes</a:t>
            </a:r>
            <a:r>
              <a:rPr lang="en-US" sz="2400" b="1" dirty="0" smtClean="0">
                <a:latin typeface="+mj-lt"/>
              </a:rPr>
              <a:t>, in the nucleus of each cell.  Inside the nucleus of each human body cell, we have 46 chromosomes.</a:t>
            </a:r>
          </a:p>
          <a:p>
            <a:pPr lvl="1" eaLnBrk="1" hangingPunct="1">
              <a:lnSpc>
                <a:spcPct val="80000"/>
              </a:lnSpc>
              <a:buFont typeface="Wingdings" pitchFamily="2" charset="2"/>
              <a:buChar char="q"/>
              <a:defRPr/>
            </a:pPr>
            <a:r>
              <a:rPr lang="en-US" sz="2400" b="1" dirty="0" smtClean="0">
                <a:latin typeface="+mj-lt"/>
              </a:rPr>
              <a:t>Each chromosome contains many, many genes, with a single gene typically composed of a sequence or string of approximately 100,000 of pairs of nucleotide bases. </a:t>
            </a:r>
          </a:p>
          <a:p>
            <a:pPr lvl="1" eaLnBrk="1" hangingPunct="1">
              <a:lnSpc>
                <a:spcPct val="80000"/>
              </a:lnSpc>
              <a:buFont typeface="Wingdings" pitchFamily="2" charset="2"/>
              <a:buNone/>
              <a:defRPr/>
            </a:pPr>
            <a:endParaRPr lang="en-US" sz="20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80</a:t>
            </a:fld>
            <a:endParaRPr lang="en-US"/>
          </a:p>
        </p:txBody>
      </p:sp>
      <p:sp>
        <p:nvSpPr>
          <p:cNvPr id="58371" name="Rectangle 2"/>
          <p:cNvSpPr>
            <a:spLocks noGrp="1" noChangeArrowheads="1"/>
          </p:cNvSpPr>
          <p:nvPr>
            <p:ph type="title"/>
          </p:nvPr>
        </p:nvSpPr>
        <p:spPr>
          <a:xfrm>
            <a:off x="457200" y="228600"/>
            <a:ext cx="8229600" cy="1143000"/>
          </a:xfrm>
          <a:solidFill>
            <a:srgbClr val="7BCF8B"/>
          </a:solidFill>
          <a:ln w="38100">
            <a:solidFill>
              <a:schemeClr val="tx1"/>
            </a:solidFill>
          </a:ln>
        </p:spPr>
        <p:txBody>
          <a:bodyPr/>
          <a:lstStyle/>
          <a:p>
            <a:pPr eaLnBrk="1" hangingPunct="1"/>
            <a:r>
              <a:rPr lang="en-US" sz="3200" b="1" dirty="0" smtClean="0"/>
              <a:t>Exercise 2c. Mendel’s Law of Independent Assortment</a:t>
            </a:r>
          </a:p>
        </p:txBody>
      </p:sp>
      <p:sp>
        <p:nvSpPr>
          <p:cNvPr id="50179" name="Rectangle 3"/>
          <p:cNvSpPr>
            <a:spLocks noGrp="1" noChangeArrowheads="1"/>
          </p:cNvSpPr>
          <p:nvPr>
            <p:ph type="body" idx="1"/>
          </p:nvPr>
        </p:nvSpPr>
        <p:spPr/>
        <p:txBody>
          <a:bodyPr/>
          <a:lstStyle/>
          <a:p>
            <a:pPr eaLnBrk="1" hangingPunct="1">
              <a:lnSpc>
                <a:spcPct val="80000"/>
              </a:lnSpc>
              <a:buFont typeface="Wingdings" pitchFamily="2" charset="2"/>
              <a:buChar char="q"/>
            </a:pPr>
            <a:r>
              <a:rPr lang="en-US" sz="2400" b="1" dirty="0" smtClean="0"/>
              <a:t>Our Austrian monk Mendel also experimented with his pea plants to see if different traits such as plant height and flower color were inherited together (linked), or were inherited independently. </a:t>
            </a:r>
          </a:p>
          <a:p>
            <a:pPr lvl="1" eaLnBrk="1" hangingPunct="1">
              <a:lnSpc>
                <a:spcPct val="80000"/>
              </a:lnSpc>
            </a:pPr>
            <a:r>
              <a:rPr lang="en-US" sz="2400" b="1" dirty="0" smtClean="0">
                <a:solidFill>
                  <a:srgbClr val="2B7539"/>
                </a:solidFill>
              </a:rPr>
              <a:t>To help visualize this, think of buying a car. You might like a particular car’s front end but not the shape of its trunk area.  However, the two are linked, and you have to take the rear end with the front. </a:t>
            </a:r>
          </a:p>
          <a:p>
            <a:pPr eaLnBrk="1" hangingPunct="1">
              <a:lnSpc>
                <a:spcPct val="80000"/>
              </a:lnSpc>
            </a:pPr>
            <a:endParaRPr lang="en-US" sz="2400" b="1" dirty="0" smtClean="0">
              <a:solidFill>
                <a:srgbClr val="2B7539"/>
              </a:solidFill>
            </a:endParaRPr>
          </a:p>
          <a:p>
            <a:pPr eaLnBrk="1" hangingPunct="1">
              <a:lnSpc>
                <a:spcPct val="80000"/>
              </a:lnSpc>
              <a:buFont typeface="Wingdings" pitchFamily="2" charset="2"/>
              <a:buChar char="q"/>
            </a:pPr>
            <a:r>
              <a:rPr lang="en-US" sz="2400" b="1" dirty="0" smtClean="0"/>
              <a:t>Let’s use a chip example to investigate this problem. We will use red chips and white chips to represent color and fat and thin chips to represent size. Find the boxes IF and 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81</a:t>
            </a:fld>
            <a:endParaRPr lang="en-US"/>
          </a:p>
        </p:txBody>
      </p:sp>
      <p:sp>
        <p:nvSpPr>
          <p:cNvPr id="58371" name="Rectangle 2"/>
          <p:cNvSpPr>
            <a:spLocks noGrp="1" noChangeArrowheads="1"/>
          </p:cNvSpPr>
          <p:nvPr>
            <p:ph type="title"/>
          </p:nvPr>
        </p:nvSpPr>
        <p:spPr>
          <a:xfrm>
            <a:off x="457200" y="0"/>
            <a:ext cx="8229600" cy="6096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762000"/>
            <a:ext cx="8686800" cy="4525963"/>
          </a:xfrm>
        </p:spPr>
        <p:txBody>
          <a:bodyPr/>
          <a:lstStyle/>
          <a:p>
            <a:pPr>
              <a:buFont typeface="Wingdings" pitchFamily="2" charset="2"/>
              <a:buChar char="q"/>
            </a:pPr>
            <a:r>
              <a:rPr lang="en-US" sz="2400" dirty="0" smtClean="0">
                <a:solidFill>
                  <a:schemeClr val="tx1"/>
                </a:solidFill>
                <a:latin typeface="+mn-lt"/>
                <a:ea typeface="+mn-ea"/>
                <a:cs typeface="+mn-cs"/>
              </a:rPr>
              <a:t>In our previous experiments, we used probability to analyze the way an offspring inherits a </a:t>
            </a:r>
            <a:r>
              <a:rPr lang="en-US" sz="2400" i="1" dirty="0" smtClean="0">
                <a:solidFill>
                  <a:schemeClr val="tx1"/>
                </a:solidFill>
                <a:latin typeface="+mn-lt"/>
                <a:ea typeface="+mn-ea"/>
                <a:cs typeface="+mn-cs"/>
              </a:rPr>
              <a:t>single</a:t>
            </a:r>
            <a:r>
              <a:rPr lang="en-US" sz="2400" dirty="0" smtClean="0">
                <a:solidFill>
                  <a:schemeClr val="tx1"/>
                </a:solidFill>
                <a:latin typeface="+mn-lt"/>
                <a:ea typeface="+mn-ea"/>
                <a:cs typeface="+mn-cs"/>
              </a:rPr>
              <a:t> trait.  </a:t>
            </a:r>
          </a:p>
          <a:p>
            <a:pPr>
              <a:buFont typeface="Wingdings" pitchFamily="2" charset="2"/>
              <a:buChar char="q"/>
            </a:pPr>
            <a:r>
              <a:rPr lang="en-US" sz="2400" dirty="0" smtClean="0">
                <a:solidFill>
                  <a:schemeClr val="tx1"/>
                </a:solidFill>
                <a:latin typeface="+mn-lt"/>
                <a:ea typeface="+mn-ea"/>
                <a:cs typeface="+mn-cs"/>
              </a:rPr>
              <a:t>So, our previous experiment consisted of only two steps or </a:t>
            </a:r>
            <a:r>
              <a:rPr lang="en-US" sz="2400" i="1" dirty="0" smtClean="0">
                <a:solidFill>
                  <a:schemeClr val="tx1"/>
                </a:solidFill>
                <a:latin typeface="+mn-lt"/>
                <a:ea typeface="+mn-ea"/>
                <a:cs typeface="+mn-cs"/>
              </a:rPr>
              <a:t>tasks</a:t>
            </a:r>
            <a:r>
              <a:rPr lang="en-US" sz="2400" dirty="0" smtClean="0">
                <a:solidFill>
                  <a:schemeClr val="tx1"/>
                </a:solidFill>
                <a:latin typeface="+mn-lt"/>
                <a:ea typeface="+mn-ea"/>
                <a:cs typeface="+mn-cs"/>
              </a:rPr>
              <a:t>.  </a:t>
            </a:r>
          </a:p>
          <a:p>
            <a:pPr lvl="1">
              <a:buFont typeface="Wingdings" pitchFamily="2" charset="2"/>
              <a:buChar char="q"/>
            </a:pPr>
            <a:r>
              <a:rPr lang="en-US" sz="2400" dirty="0" smtClean="0">
                <a:solidFill>
                  <a:schemeClr val="tx1"/>
                </a:solidFill>
                <a:latin typeface="+mn-lt"/>
                <a:ea typeface="+mn-ea"/>
                <a:cs typeface="+mn-cs"/>
              </a:rPr>
              <a:t>The first task was to pick the allele from the female parent.</a:t>
            </a:r>
          </a:p>
          <a:p>
            <a:pPr lvl="1">
              <a:buFont typeface="Wingdings" pitchFamily="2" charset="2"/>
              <a:buChar char="q"/>
            </a:pPr>
            <a:r>
              <a:rPr lang="en-US" sz="2400" dirty="0" smtClean="0">
                <a:solidFill>
                  <a:schemeClr val="tx1"/>
                </a:solidFill>
                <a:latin typeface="+mn-lt"/>
                <a:ea typeface="+mn-ea"/>
                <a:cs typeface="+mn-cs"/>
              </a:rPr>
              <a:t>The second task was to pick the allele from the male parent.  </a:t>
            </a:r>
          </a:p>
          <a:p>
            <a:pPr>
              <a:buFont typeface="Wingdings" pitchFamily="2" charset="2"/>
              <a:buChar char="q"/>
            </a:pPr>
            <a:r>
              <a:rPr lang="en-US" sz="2400" dirty="0" smtClean="0">
                <a:solidFill>
                  <a:schemeClr val="tx1"/>
                </a:solidFill>
                <a:latin typeface="+mn-lt"/>
                <a:ea typeface="+mn-ea"/>
                <a:cs typeface="+mn-cs"/>
              </a:rPr>
              <a:t>It was easy to list and count all of the possible outcomes.  In the next experiment, however, we will use probability to analyze how an offspring inherits </a:t>
            </a:r>
            <a:r>
              <a:rPr lang="en-US" sz="2400" i="1" dirty="0" smtClean="0">
                <a:solidFill>
                  <a:schemeClr val="tx1"/>
                </a:solidFill>
                <a:latin typeface="+mn-lt"/>
                <a:ea typeface="+mn-ea"/>
                <a:cs typeface="+mn-cs"/>
              </a:rPr>
              <a:t>multiple</a:t>
            </a:r>
            <a:r>
              <a:rPr lang="en-US" sz="2400" dirty="0" smtClean="0">
                <a:solidFill>
                  <a:schemeClr val="tx1"/>
                </a:solidFill>
                <a:latin typeface="+mn-lt"/>
                <a:ea typeface="+mn-ea"/>
                <a:cs typeface="+mn-cs"/>
              </a:rPr>
              <a:t> traits.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82</a:t>
            </a:fld>
            <a:endParaRPr lang="en-US"/>
          </a:p>
        </p:txBody>
      </p:sp>
      <p:sp>
        <p:nvSpPr>
          <p:cNvPr id="58371" name="Rectangle 2"/>
          <p:cNvSpPr>
            <a:spLocks noGrp="1" noChangeArrowheads="1"/>
          </p:cNvSpPr>
          <p:nvPr>
            <p:ph type="title"/>
          </p:nvPr>
        </p:nvSpPr>
        <p:spPr>
          <a:xfrm>
            <a:off x="457200" y="0"/>
            <a:ext cx="8229600" cy="6096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762000"/>
            <a:ext cx="8686800" cy="4525963"/>
          </a:xfrm>
        </p:spPr>
        <p:txBody>
          <a:bodyPr/>
          <a:lstStyle/>
          <a:p>
            <a:pPr>
              <a:buFont typeface="Wingdings" pitchFamily="2" charset="2"/>
              <a:buChar char="q"/>
            </a:pPr>
            <a:r>
              <a:rPr lang="en-US" sz="3600" dirty="0" smtClean="0">
                <a:solidFill>
                  <a:schemeClr val="tx1"/>
                </a:solidFill>
                <a:latin typeface="+mn-lt"/>
                <a:ea typeface="+mn-ea"/>
                <a:cs typeface="+mn-cs"/>
              </a:rPr>
              <a:t>The next experiment thus consists of many more tasks, and has many more outcomes.  </a:t>
            </a:r>
          </a:p>
          <a:p>
            <a:pPr>
              <a:buFont typeface="Wingdings" pitchFamily="2" charset="2"/>
              <a:buChar char="q"/>
            </a:pPr>
            <a:endParaRPr lang="en-US" sz="3600" dirty="0" smtClean="0"/>
          </a:p>
          <a:p>
            <a:pPr>
              <a:buFont typeface="Wingdings" pitchFamily="2" charset="2"/>
              <a:buChar char="q"/>
            </a:pPr>
            <a:r>
              <a:rPr lang="en-US" sz="3600" dirty="0" smtClean="0">
                <a:solidFill>
                  <a:schemeClr val="tx1"/>
                </a:solidFill>
                <a:latin typeface="+mn-lt"/>
                <a:ea typeface="+mn-ea"/>
                <a:cs typeface="+mn-cs"/>
              </a:rPr>
              <a:t>When an experiment consists of multiple tasks, tree diagrams and the counting principle are useful ways to determine the probability of an event.  </a:t>
            </a:r>
            <a:r>
              <a:rPr lang="en-US" sz="2200" dirty="0" smtClean="0">
                <a:solidFill>
                  <a:schemeClr val="tx1"/>
                </a:solidFill>
                <a:latin typeface="+mn-lt"/>
                <a:ea typeface="+mn-ea"/>
                <a:cs typeface="+mn-cs"/>
              </a:rPr>
              <a:t>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83</a:t>
            </a:fld>
            <a:endParaRPr lang="en-US"/>
          </a:p>
        </p:txBody>
      </p:sp>
      <p:sp>
        <p:nvSpPr>
          <p:cNvPr id="58371" name="Rectangle 2"/>
          <p:cNvSpPr>
            <a:spLocks noGrp="1" noChangeArrowheads="1"/>
          </p:cNvSpPr>
          <p:nvPr>
            <p:ph type="title"/>
          </p:nvPr>
        </p:nvSpPr>
        <p:spPr>
          <a:xfrm>
            <a:off x="457200" y="0"/>
            <a:ext cx="8229600" cy="6096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609600"/>
            <a:ext cx="8686800" cy="4525963"/>
          </a:xfrm>
        </p:spPr>
        <p:txBody>
          <a:bodyPr/>
          <a:lstStyle/>
          <a:p>
            <a:pPr>
              <a:buNone/>
            </a:pPr>
            <a:r>
              <a:rPr lang="en-US" sz="2400" b="1" u="sng" dirty="0" smtClean="0">
                <a:solidFill>
                  <a:schemeClr val="tx1"/>
                </a:solidFill>
                <a:latin typeface="+mn-lt"/>
                <a:ea typeface="+mn-ea"/>
                <a:cs typeface="+mn-cs"/>
              </a:rPr>
              <a:t>The counting principle </a:t>
            </a:r>
            <a:endParaRPr lang="en-US" sz="2400" u="sng" dirty="0" smtClean="0">
              <a:solidFill>
                <a:schemeClr val="tx1"/>
              </a:solidFill>
              <a:latin typeface="+mn-lt"/>
              <a:ea typeface="+mn-ea"/>
              <a:cs typeface="+mn-cs"/>
            </a:endParaRPr>
          </a:p>
          <a:p>
            <a:pPr marL="0" indent="0">
              <a:buFont typeface="Wingdings" pitchFamily="2" charset="2"/>
              <a:buChar char="q"/>
            </a:pPr>
            <a:r>
              <a:rPr lang="en-US" sz="2400" dirty="0" smtClean="0">
                <a:solidFill>
                  <a:schemeClr val="tx1"/>
                </a:solidFill>
                <a:latin typeface="+mn-lt"/>
                <a:ea typeface="+mn-ea"/>
                <a:cs typeface="+mn-cs"/>
              </a:rPr>
              <a:t>If there are </a:t>
            </a:r>
            <a:r>
              <a:rPr lang="en-US" sz="2400" b="1" i="1" dirty="0" smtClean="0">
                <a:solidFill>
                  <a:schemeClr val="tx1"/>
                </a:solidFill>
                <a:latin typeface="+mn-lt"/>
                <a:ea typeface="+mn-ea"/>
                <a:cs typeface="+mn-cs"/>
              </a:rPr>
              <a:t>x </a:t>
            </a:r>
            <a:r>
              <a:rPr lang="en-US" sz="2400" dirty="0" smtClean="0">
                <a:solidFill>
                  <a:schemeClr val="tx1"/>
                </a:solidFill>
                <a:latin typeface="+mn-lt"/>
                <a:ea typeface="+mn-ea"/>
                <a:cs typeface="+mn-cs"/>
              </a:rPr>
              <a:t>ways to perform one task, and </a:t>
            </a:r>
            <a:r>
              <a:rPr lang="en-US" sz="2400" b="1" i="1" dirty="0" smtClean="0">
                <a:solidFill>
                  <a:schemeClr val="tx1"/>
                </a:solidFill>
                <a:latin typeface="+mn-lt"/>
                <a:ea typeface="+mn-ea"/>
                <a:cs typeface="+mn-cs"/>
              </a:rPr>
              <a:t>y </a:t>
            </a:r>
            <a:r>
              <a:rPr lang="en-US" sz="2400" dirty="0" smtClean="0">
                <a:solidFill>
                  <a:schemeClr val="tx1"/>
                </a:solidFill>
                <a:latin typeface="+mn-lt"/>
                <a:ea typeface="+mn-ea"/>
                <a:cs typeface="+mn-cs"/>
              </a:rPr>
              <a:t>ways to perform a second task, then there are </a:t>
            </a:r>
            <a:r>
              <a:rPr lang="en-US" sz="2400" b="1" i="1" dirty="0" err="1" smtClean="0">
                <a:solidFill>
                  <a:schemeClr val="tx1"/>
                </a:solidFill>
                <a:latin typeface="+mn-lt"/>
                <a:ea typeface="+mn-ea"/>
                <a:cs typeface="+mn-cs"/>
              </a:rPr>
              <a:t>xy</a:t>
            </a:r>
            <a:r>
              <a:rPr lang="en-US" sz="2400" b="1" i="1" dirty="0" smtClean="0">
                <a:solidFill>
                  <a:schemeClr val="tx1"/>
                </a:solidFill>
                <a:latin typeface="+mn-lt"/>
                <a:ea typeface="+mn-ea"/>
                <a:cs typeface="+mn-cs"/>
              </a:rPr>
              <a:t> </a:t>
            </a:r>
            <a:r>
              <a:rPr lang="en-US" sz="2400" dirty="0" smtClean="0">
                <a:solidFill>
                  <a:schemeClr val="tx1"/>
                </a:solidFill>
                <a:latin typeface="+mn-lt"/>
                <a:ea typeface="+mn-ea"/>
                <a:cs typeface="+mn-cs"/>
              </a:rPr>
              <a:t>ways to perform both tasks. </a:t>
            </a:r>
          </a:p>
          <a:p>
            <a:pPr marL="0" indent="0">
              <a:buNone/>
            </a:pPr>
            <a:r>
              <a:rPr lang="en-US" sz="2400" dirty="0" smtClean="0">
                <a:solidFill>
                  <a:schemeClr val="tx1"/>
                </a:solidFill>
                <a:latin typeface="+mn-lt"/>
                <a:ea typeface="+mn-ea"/>
                <a:cs typeface="+mn-cs"/>
              </a:rPr>
              <a:t> Suppose for example that we flip two coins.  Then there are 2 possible results from the flip of the first coin (heads or tails), and 2 possible results from the flip of the second coin, so there are 2×2=4 possible results when flipping both coins.</a:t>
            </a:r>
          </a:p>
          <a:p>
            <a:pPr marL="0" indent="0">
              <a:buNone/>
            </a:pPr>
            <a:r>
              <a:rPr lang="en-US" sz="2000" b="1" dirty="0" smtClean="0">
                <a:solidFill>
                  <a:schemeClr val="tx1"/>
                </a:solidFill>
                <a:latin typeface="+mn-lt"/>
                <a:ea typeface="+mn-ea"/>
                <a:cs typeface="+mn-cs"/>
              </a:rPr>
              <a:t> </a:t>
            </a:r>
            <a:endParaRPr lang="en-US" sz="2000" dirty="0" smtClean="0">
              <a:solidFill>
                <a:schemeClr val="tx1"/>
              </a:solidFill>
              <a:latin typeface="+mn-lt"/>
              <a:ea typeface="+mn-ea"/>
              <a:cs typeface="+mn-cs"/>
            </a:endParaRPr>
          </a:p>
          <a:p>
            <a:pPr marL="0" indent="0">
              <a:buNone/>
            </a:pPr>
            <a:r>
              <a:rPr lang="en-US" sz="2400" b="1" dirty="0" smtClean="0">
                <a:solidFill>
                  <a:schemeClr val="tx1"/>
                </a:solidFill>
                <a:latin typeface="+mn-lt"/>
                <a:ea typeface="+mn-ea"/>
                <a:cs typeface="+mn-cs"/>
              </a:rPr>
              <a:t>Q1. </a:t>
            </a:r>
            <a:r>
              <a:rPr lang="en-US" sz="2400" dirty="0" smtClean="0">
                <a:solidFill>
                  <a:schemeClr val="tx1"/>
                </a:solidFill>
                <a:latin typeface="+mn-lt"/>
                <a:ea typeface="+mn-ea"/>
                <a:cs typeface="+mn-cs"/>
              </a:rPr>
              <a:t>Suppose that you have three shirts (green, orange, and yellow) and two pairs of pants (blue and brown).  How many different outfits can you assemble from these clothing items?  </a:t>
            </a:r>
            <a:r>
              <a:rPr lang="en-US" sz="2400" b="1" dirty="0" smtClean="0">
                <a:solidFill>
                  <a:srgbClr val="00B050"/>
                </a:solidFill>
              </a:rPr>
              <a:t>Click for the answer!</a:t>
            </a:r>
          </a:p>
          <a:p>
            <a:pPr marL="0" indent="0">
              <a:buNone/>
            </a:pPr>
            <a:r>
              <a:rPr lang="en-US" sz="2400" b="1" dirty="0" smtClean="0"/>
              <a:t>Since there are 3 different choices of shirts, and 2 different choices of pants, there are 3 × 2 = 6 different outfits that you can assemble from the given wardrobe.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84</a:t>
            </a:fld>
            <a:endParaRPr lang="en-US"/>
          </a:p>
        </p:txBody>
      </p:sp>
      <p:sp>
        <p:nvSpPr>
          <p:cNvPr id="58371" name="Rectangle 2"/>
          <p:cNvSpPr>
            <a:spLocks noGrp="1" noChangeArrowheads="1"/>
          </p:cNvSpPr>
          <p:nvPr>
            <p:ph type="title"/>
          </p:nvPr>
        </p:nvSpPr>
        <p:spPr>
          <a:xfrm>
            <a:off x="457200" y="0"/>
            <a:ext cx="8229600" cy="6096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685800"/>
            <a:ext cx="8686800" cy="4525963"/>
          </a:xfrm>
        </p:spPr>
        <p:txBody>
          <a:bodyPr/>
          <a:lstStyle/>
          <a:p>
            <a:pPr>
              <a:buFont typeface="Wingdings" pitchFamily="2" charset="2"/>
              <a:buChar char="q"/>
            </a:pPr>
            <a:r>
              <a:rPr lang="en-US" sz="2400" dirty="0" smtClean="0">
                <a:solidFill>
                  <a:schemeClr val="tx1"/>
                </a:solidFill>
                <a:latin typeface="+mn-lt"/>
                <a:ea typeface="+mn-ea"/>
                <a:cs typeface="+mn-cs"/>
              </a:rPr>
              <a:t>A </a:t>
            </a:r>
            <a:r>
              <a:rPr lang="en-US" sz="2400" b="1" dirty="0" smtClean="0">
                <a:solidFill>
                  <a:srgbClr val="00B050"/>
                </a:solidFill>
                <a:latin typeface="+mn-lt"/>
                <a:ea typeface="+mn-ea"/>
                <a:cs typeface="+mn-cs"/>
              </a:rPr>
              <a:t>tree diagram </a:t>
            </a:r>
            <a:r>
              <a:rPr lang="en-US" sz="2400" dirty="0" smtClean="0">
                <a:solidFill>
                  <a:schemeClr val="tx1"/>
                </a:solidFill>
                <a:latin typeface="+mn-lt"/>
                <a:ea typeface="+mn-ea"/>
                <a:cs typeface="+mn-cs"/>
              </a:rPr>
              <a:t>is a visual aid that helps us find and count all the possible outcomes of an experiment.  For example, we can construct a tree diagram for the experiment from </a:t>
            </a:r>
            <a:r>
              <a:rPr lang="en-US" sz="2400" b="1" dirty="0" smtClean="0">
                <a:solidFill>
                  <a:schemeClr val="tx1"/>
                </a:solidFill>
                <a:latin typeface="+mn-lt"/>
                <a:ea typeface="+mn-ea"/>
                <a:cs typeface="+mn-cs"/>
              </a:rPr>
              <a:t>Q1</a:t>
            </a:r>
            <a:r>
              <a:rPr lang="en-US" sz="2400" dirty="0" smtClean="0">
                <a:solidFill>
                  <a:schemeClr val="tx1"/>
                </a:solidFill>
                <a:latin typeface="+mn-lt"/>
                <a:ea typeface="+mn-ea"/>
                <a:cs typeface="+mn-cs"/>
              </a:rPr>
              <a:t>. </a:t>
            </a:r>
          </a:p>
          <a:p>
            <a:pPr>
              <a:buFont typeface="Wingdings" pitchFamily="2" charset="2"/>
              <a:buChar char="q"/>
            </a:pPr>
            <a:endParaRPr lang="en-US" sz="2000" dirty="0" smtClean="0"/>
          </a:p>
          <a:p>
            <a:pPr>
              <a:buFont typeface="Wingdings" pitchFamily="2" charset="2"/>
              <a:buChar char="q"/>
            </a:pPr>
            <a:endParaRPr lang="en-US" sz="2000" dirty="0" smtClean="0"/>
          </a:p>
          <a:p>
            <a:pPr>
              <a:buFont typeface="Wingdings" pitchFamily="2" charset="2"/>
              <a:buChar char="q"/>
            </a:pPr>
            <a:endParaRPr lang="en-US" sz="2000" dirty="0" smtClean="0"/>
          </a:p>
          <a:p>
            <a:pPr>
              <a:buFont typeface="Wingdings" pitchFamily="2" charset="2"/>
              <a:buChar char="q"/>
            </a:pPr>
            <a:endParaRPr lang="en-US" sz="2000" dirty="0" smtClean="0"/>
          </a:p>
          <a:p>
            <a:pPr>
              <a:buFont typeface="Wingdings" pitchFamily="2" charset="2"/>
              <a:buChar char="q"/>
            </a:pPr>
            <a:endParaRPr lang="en-US" sz="2000" dirty="0" smtClean="0"/>
          </a:p>
          <a:p>
            <a:pPr>
              <a:buFont typeface="Wingdings" pitchFamily="2" charset="2"/>
              <a:buChar char="q"/>
            </a:pPr>
            <a:endParaRPr lang="en-US" sz="2000" dirty="0" smtClean="0"/>
          </a:p>
          <a:p>
            <a:pPr marL="0" indent="0">
              <a:buNone/>
            </a:pPr>
            <a:endParaRPr lang="en-US" sz="2000" dirty="0" smtClean="0">
              <a:solidFill>
                <a:schemeClr val="tx1"/>
              </a:solidFill>
              <a:latin typeface="+mn-lt"/>
              <a:ea typeface="+mn-ea"/>
              <a:cs typeface="+mn-cs"/>
            </a:endParaRPr>
          </a:p>
          <a:p>
            <a:pPr marL="0" indent="0">
              <a:buNone/>
            </a:pPr>
            <a:endParaRPr lang="en-US" sz="2000" dirty="0" smtClean="0"/>
          </a:p>
          <a:p>
            <a:pPr marL="0" indent="0">
              <a:buNone/>
            </a:pPr>
            <a:endParaRPr lang="en-US" sz="2000" dirty="0" smtClean="0">
              <a:solidFill>
                <a:schemeClr val="tx1"/>
              </a:solidFill>
              <a:latin typeface="+mn-lt"/>
              <a:ea typeface="+mn-ea"/>
              <a:cs typeface="+mn-cs"/>
            </a:endParaRPr>
          </a:p>
          <a:p>
            <a:pPr marL="0" indent="0">
              <a:buNone/>
            </a:pPr>
            <a:endParaRPr lang="en-US" sz="2000" dirty="0" smtClean="0"/>
          </a:p>
          <a:p>
            <a:pPr marL="0" indent="0">
              <a:buNone/>
            </a:pPr>
            <a:r>
              <a:rPr lang="en-US" sz="2000" dirty="0" smtClean="0">
                <a:solidFill>
                  <a:schemeClr val="tx1"/>
                </a:solidFill>
                <a:latin typeface="+mn-lt"/>
                <a:ea typeface="+mn-ea"/>
                <a:cs typeface="+mn-cs"/>
              </a:rPr>
              <a:t>A tree diagram can help us to find the probability that an event occurs.  </a:t>
            </a:r>
            <a:r>
              <a:rPr lang="en-US" sz="2000" b="1" dirty="0" smtClean="0">
                <a:solidFill>
                  <a:schemeClr val="tx1"/>
                </a:solidFill>
                <a:latin typeface="+mn-lt"/>
                <a:ea typeface="+mn-ea"/>
                <a:cs typeface="+mn-cs"/>
              </a:rPr>
              <a:t>Suppose you get up in the morning and grab a shirt and a pair of pants without looking.  What is the probability that your shirt is yellow?  Click again for the answer!</a:t>
            </a:r>
          </a:p>
          <a:p>
            <a:pPr marL="0" indent="0">
              <a:buNone/>
            </a:pPr>
            <a:r>
              <a:rPr lang="en-US" sz="2000" dirty="0" smtClean="0">
                <a:solidFill>
                  <a:schemeClr val="tx1"/>
                </a:solidFill>
                <a:latin typeface="+mn-lt"/>
                <a:ea typeface="+mn-ea"/>
                <a:cs typeface="+mn-cs"/>
              </a:rPr>
              <a:t> </a:t>
            </a:r>
            <a:r>
              <a:rPr lang="en-US" sz="2000" b="1" dirty="0" smtClean="0">
                <a:solidFill>
                  <a:srgbClr val="00B050"/>
                </a:solidFill>
                <a:latin typeface="+mn-lt"/>
                <a:ea typeface="+mn-ea"/>
                <a:cs typeface="+mn-cs"/>
              </a:rPr>
              <a:t>Answer</a:t>
            </a:r>
            <a:r>
              <a:rPr lang="en-US" sz="2000" dirty="0" smtClean="0">
                <a:solidFill>
                  <a:schemeClr val="tx1"/>
                </a:solidFill>
                <a:latin typeface="+mn-lt"/>
                <a:ea typeface="+mn-ea"/>
                <a:cs typeface="+mn-cs"/>
              </a:rPr>
              <a:t>: Since you don’t look, you are equally likely to grab any of the shirts or pants in your closet, so the probability that your shirt is yellow is equal to the # of outcomes with a yellow shirt divided by the total # of outcomes.  There are 2 possible outcomes with a yellow shirt and 6 outcomes total, so the probability that your shirt is yellow is 2/6=1/3.  </a:t>
            </a:r>
          </a:p>
          <a:p>
            <a:endParaRPr lang="en-US" sz="2000" dirty="0"/>
          </a:p>
        </p:txBody>
      </p:sp>
      <p:graphicFrame>
        <p:nvGraphicFramePr>
          <p:cNvPr id="6" name="Diagram 5"/>
          <p:cNvGraphicFramePr/>
          <p:nvPr/>
        </p:nvGraphicFramePr>
        <p:xfrm>
          <a:off x="1447800" y="1981200"/>
          <a:ext cx="5867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style.rotation</p:attrName>
                                        </p:attrNameLst>
                                      </p:cBhvr>
                                      <p:tavLst>
                                        <p:tav tm="0">
                                          <p:val>
                                            <p:fltVal val="720"/>
                                          </p:val>
                                        </p:tav>
                                        <p:tav tm="100000">
                                          <p:val>
                                            <p:fltVal val="0"/>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pPr>
                <a:defRPr/>
              </a:pPr>
              <a:t>85</a:t>
            </a:fld>
            <a:endParaRPr lang="en-US"/>
          </a:p>
        </p:txBody>
      </p:sp>
      <p:sp>
        <p:nvSpPr>
          <p:cNvPr id="58371" name="Rectangle 2"/>
          <p:cNvSpPr>
            <a:spLocks noGrp="1" noChangeArrowheads="1"/>
          </p:cNvSpPr>
          <p:nvPr>
            <p:ph type="title"/>
          </p:nvPr>
        </p:nvSpPr>
        <p:spPr>
          <a:xfrm>
            <a:off x="457200" y="0"/>
            <a:ext cx="8229600" cy="4572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3276600"/>
            <a:ext cx="8686800" cy="2895600"/>
          </a:xfrm>
        </p:spPr>
        <p:txBody>
          <a:bodyPr/>
          <a:lstStyle/>
          <a:p>
            <a:pPr marL="0" indent="0">
              <a:buNone/>
            </a:pPr>
            <a:r>
              <a:rPr lang="en-US" sz="2400" b="1" dirty="0" smtClean="0">
                <a:solidFill>
                  <a:schemeClr val="tx1"/>
                </a:solidFill>
                <a:latin typeface="+mn-lt"/>
                <a:ea typeface="+mn-ea"/>
                <a:cs typeface="+mn-cs"/>
              </a:rPr>
              <a:t>Suppose you get up in the morning and grab a shirt and a pair of pants without looking.  What is the probability that your shirt is yellow?  Click again for the answer!</a:t>
            </a:r>
          </a:p>
          <a:p>
            <a:pPr marL="0" indent="0">
              <a:buNone/>
            </a:pPr>
            <a:r>
              <a:rPr lang="en-US" sz="2400" dirty="0" smtClean="0">
                <a:solidFill>
                  <a:schemeClr val="tx1"/>
                </a:solidFill>
                <a:latin typeface="+mn-lt"/>
                <a:ea typeface="+mn-ea"/>
                <a:cs typeface="+mn-cs"/>
              </a:rPr>
              <a:t>Since you don’t look, you are equally likely to grab any of the shirts or pants, so the probability that your shirt is yellow is equal to the # of outcomes with a yellow shirt divided by the total # of outcomes.  There are 2 outcomes with a yellow shirt and 6 outcomes total, so the probability that your shirt is yellow is 2/6=1/3.  </a:t>
            </a:r>
          </a:p>
          <a:p>
            <a:endParaRPr lang="en-US" sz="2000" dirty="0"/>
          </a:p>
        </p:txBody>
      </p:sp>
      <p:graphicFrame>
        <p:nvGraphicFramePr>
          <p:cNvPr id="6" name="Diagram 5"/>
          <p:cNvGraphicFramePr/>
          <p:nvPr/>
        </p:nvGraphicFramePr>
        <p:xfrm>
          <a:off x="1447800" y="457200"/>
          <a:ext cx="5867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172D9E7-7367-4B53-A130-0C5F03843BB6}" type="slidenum">
              <a:rPr lang="en-US">
                <a:solidFill>
                  <a:schemeClr val="bg1"/>
                </a:solidFill>
              </a:rPr>
              <a:pPr>
                <a:defRPr/>
              </a:pPr>
              <a:t>86</a:t>
            </a:fld>
            <a:endParaRPr lang="en-US" dirty="0">
              <a:solidFill>
                <a:schemeClr val="bg1"/>
              </a:solidFill>
            </a:endParaRPr>
          </a:p>
        </p:txBody>
      </p:sp>
      <p:sp>
        <p:nvSpPr>
          <p:cNvPr id="58371" name="Rectangle 2"/>
          <p:cNvSpPr>
            <a:spLocks noGrp="1" noChangeArrowheads="1"/>
          </p:cNvSpPr>
          <p:nvPr>
            <p:ph type="title"/>
          </p:nvPr>
        </p:nvSpPr>
        <p:spPr>
          <a:xfrm>
            <a:off x="457200" y="0"/>
            <a:ext cx="8229600" cy="609600"/>
          </a:xfrm>
          <a:solidFill>
            <a:srgbClr val="7BCF8B"/>
          </a:solidFill>
          <a:ln w="38100">
            <a:solidFill>
              <a:schemeClr val="tx1"/>
            </a:solidFill>
          </a:ln>
        </p:spPr>
        <p:txBody>
          <a:bodyPr/>
          <a:lstStyle/>
          <a:p>
            <a:pPr eaLnBrk="1" hangingPunct="1"/>
            <a:r>
              <a:rPr lang="en-US" sz="2400" b="1" dirty="0" smtClean="0"/>
              <a:t>Exercise 2c1. Tree diagrams &amp; the counting principle</a:t>
            </a:r>
          </a:p>
        </p:txBody>
      </p:sp>
      <p:sp>
        <p:nvSpPr>
          <p:cNvPr id="50179" name="Rectangle 3"/>
          <p:cNvSpPr>
            <a:spLocks noGrp="1" noChangeArrowheads="1"/>
          </p:cNvSpPr>
          <p:nvPr>
            <p:ph type="body" idx="1"/>
          </p:nvPr>
        </p:nvSpPr>
        <p:spPr>
          <a:xfrm>
            <a:off x="228600" y="685800"/>
            <a:ext cx="8610600" cy="4525963"/>
          </a:xfrm>
        </p:spPr>
        <p:txBody>
          <a:bodyPr/>
          <a:lstStyle/>
          <a:p>
            <a:pPr>
              <a:buNone/>
            </a:pPr>
            <a:r>
              <a:rPr lang="en-US" sz="2400" b="1" dirty="0" smtClean="0">
                <a:solidFill>
                  <a:schemeClr val="tx1"/>
                </a:solidFill>
                <a:latin typeface="+mn-lt"/>
                <a:ea typeface="+mn-ea"/>
                <a:cs typeface="+mn-cs"/>
              </a:rPr>
              <a:t>Q2.  </a:t>
            </a:r>
            <a:r>
              <a:rPr lang="en-US" sz="2400" dirty="0" smtClean="0">
                <a:solidFill>
                  <a:schemeClr val="tx1"/>
                </a:solidFill>
                <a:latin typeface="+mn-lt"/>
                <a:ea typeface="+mn-ea"/>
                <a:cs typeface="+mn-cs"/>
              </a:rPr>
              <a:t>What is the probability that your shirt is yellow or orange? </a:t>
            </a:r>
          </a:p>
          <a:p>
            <a:pPr algn="ctr">
              <a:buNone/>
            </a:pPr>
            <a:r>
              <a:rPr lang="en-US" sz="2400" b="1" dirty="0" smtClean="0">
                <a:solidFill>
                  <a:srgbClr val="2B7539"/>
                </a:solidFill>
              </a:rPr>
              <a:t>Stop!  The answer is next!!!</a:t>
            </a:r>
            <a:endParaRPr lang="en-US" sz="2400" b="1" dirty="0" smtClean="0">
              <a:solidFill>
                <a:srgbClr val="2B7539"/>
              </a:solidFill>
              <a:latin typeface="+mn-lt"/>
              <a:ea typeface="+mn-ea"/>
              <a:cs typeface="+mn-cs"/>
            </a:endParaRPr>
          </a:p>
          <a:p>
            <a:pPr marL="457200" indent="-457200">
              <a:buFont typeface="Wingdings" pitchFamily="2" charset="2"/>
              <a:buChar char="q"/>
            </a:pPr>
            <a:r>
              <a:rPr lang="en-US" sz="2400" b="1" dirty="0" smtClean="0">
                <a:latin typeface="+mn-lt"/>
                <a:ea typeface="+mn-ea"/>
                <a:cs typeface="+mn-cs"/>
              </a:rPr>
              <a:t>There are 2 out of the total 6 possible outcomes with a yellow shirt, so </a:t>
            </a:r>
            <a:r>
              <a:rPr lang="en-US" sz="2400" b="1" i="1" dirty="0" smtClean="0">
                <a:solidFill>
                  <a:srgbClr val="2B7539"/>
                </a:solidFill>
                <a:latin typeface="+mn-lt"/>
                <a:ea typeface="+mn-ea"/>
                <a:cs typeface="+mn-cs"/>
              </a:rPr>
              <a:t>P(yellow) =</a:t>
            </a:r>
            <a:r>
              <a:rPr lang="en-US" sz="2400" b="1" dirty="0" smtClean="0">
                <a:solidFill>
                  <a:srgbClr val="2B7539"/>
                </a:solidFill>
                <a:latin typeface="+mn-lt"/>
                <a:ea typeface="+mn-ea"/>
                <a:cs typeface="+mn-cs"/>
              </a:rPr>
              <a:t> 2/6 = 1/3</a:t>
            </a:r>
          </a:p>
          <a:p>
            <a:pPr marL="457200" indent="-457200">
              <a:buFont typeface="Wingdings" pitchFamily="2" charset="2"/>
              <a:buChar char="q"/>
            </a:pPr>
            <a:r>
              <a:rPr lang="en-US" sz="2400" b="1" dirty="0" smtClean="0">
                <a:latin typeface="+mn-lt"/>
                <a:ea typeface="+mn-ea"/>
                <a:cs typeface="+mn-cs"/>
              </a:rPr>
              <a:t>There are also 2 out of the possible 6 outcomes with an orange shirt, so </a:t>
            </a:r>
            <a:r>
              <a:rPr lang="en-US" sz="2400" b="1" i="1" dirty="0" smtClean="0">
                <a:solidFill>
                  <a:srgbClr val="2B7539"/>
                </a:solidFill>
              </a:rPr>
              <a:t>P(orange) = </a:t>
            </a:r>
            <a:r>
              <a:rPr lang="en-US" sz="2400" b="1" dirty="0" smtClean="0">
                <a:solidFill>
                  <a:srgbClr val="2B7539"/>
                </a:solidFill>
              </a:rPr>
              <a:t>2/6 = 1/3</a:t>
            </a:r>
          </a:p>
          <a:p>
            <a:pPr marL="457200" indent="-457200">
              <a:buFont typeface="Wingdings" pitchFamily="2" charset="2"/>
              <a:buChar char="q"/>
            </a:pPr>
            <a:r>
              <a:rPr lang="en-US" sz="2400" b="1" dirty="0" smtClean="0"/>
              <a:t>Remembering our rules of probability, the probability of getting a yellow shirt OR an orange shirt would thus be given as </a:t>
            </a:r>
          </a:p>
          <a:p>
            <a:pPr marL="457200" indent="-457200" algn="ctr">
              <a:buNone/>
            </a:pPr>
            <a:r>
              <a:rPr lang="en-US" sz="2400" b="1" i="1" dirty="0" smtClean="0">
                <a:solidFill>
                  <a:srgbClr val="2B7539"/>
                </a:solidFill>
              </a:rPr>
              <a:t>P(yellow OR orange) = P(yellow) + P(orange) = </a:t>
            </a:r>
            <a:r>
              <a:rPr lang="en-US" sz="2400" b="1" dirty="0" smtClean="0">
                <a:solidFill>
                  <a:srgbClr val="2B7539"/>
                </a:solidFill>
              </a:rPr>
              <a:t>1/3 + 1/3 = 2/3</a:t>
            </a:r>
          </a:p>
          <a:p>
            <a:pPr marL="457200" indent="-457200">
              <a:buFont typeface="Wingdings" pitchFamily="2" charset="2"/>
              <a:buChar char="q"/>
            </a:pPr>
            <a:r>
              <a:rPr lang="en-US" sz="2400" b="1" dirty="0" smtClean="0">
                <a:latin typeface="+mn-lt"/>
                <a:ea typeface="+mn-ea"/>
                <a:cs typeface="+mn-cs"/>
              </a:rPr>
              <a:t>We could have also obtained the same result by counting together all of the outcomes in which a yellow shirt or an orange shirt was obtained (a total of 4/6, which also equals 2/3).</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EC82779-AA7A-4107-91EC-201D3606ED73}" type="slidenum">
              <a:rPr lang="en-US"/>
              <a:pPr>
                <a:defRPr/>
              </a:pPr>
              <a:t>87</a:t>
            </a:fld>
            <a:endParaRPr lang="en-US"/>
          </a:p>
        </p:txBody>
      </p:sp>
      <p:sp>
        <p:nvSpPr>
          <p:cNvPr id="59395" name="Rectangle 33"/>
          <p:cNvSpPr>
            <a:spLocks noGrp="1" noChangeArrowheads="1"/>
          </p:cNvSpPr>
          <p:nvPr>
            <p:ph type="title"/>
          </p:nvPr>
        </p:nvSpPr>
        <p:spPr>
          <a:xfrm>
            <a:off x="228600" y="228600"/>
            <a:ext cx="8763000" cy="563563"/>
          </a:xfrm>
          <a:solidFill>
            <a:srgbClr val="7BCF8B"/>
          </a:solidFill>
          <a:ln w="38100">
            <a:solidFill>
              <a:schemeClr val="tx1"/>
            </a:solidFill>
          </a:ln>
        </p:spPr>
        <p:txBody>
          <a:bodyPr/>
          <a:lstStyle/>
          <a:p>
            <a:pPr eaLnBrk="1" hangingPunct="1"/>
            <a:r>
              <a:rPr lang="en-US" sz="2400" b="1" smtClean="0"/>
              <a:t>Mendel’s Law of Independent Assortment: 2-trait analysis</a:t>
            </a:r>
          </a:p>
        </p:txBody>
      </p:sp>
      <p:sp>
        <p:nvSpPr>
          <p:cNvPr id="51203" name="Rectangle 3"/>
          <p:cNvSpPr>
            <a:spLocks noGrp="1" noChangeArrowheads="1"/>
          </p:cNvSpPr>
          <p:nvPr>
            <p:ph type="body" sz="half" idx="1"/>
          </p:nvPr>
        </p:nvSpPr>
        <p:spPr>
          <a:xfrm>
            <a:off x="457200" y="990600"/>
            <a:ext cx="8458200" cy="5135563"/>
          </a:xfrm>
        </p:spPr>
        <p:txBody>
          <a:bodyPr/>
          <a:lstStyle/>
          <a:p>
            <a:pPr eaLnBrk="1" hangingPunct="1">
              <a:lnSpc>
                <a:spcPct val="80000"/>
              </a:lnSpc>
              <a:buFont typeface="Wingdings" pitchFamily="2" charset="2"/>
              <a:buChar char="q"/>
              <a:defRPr/>
            </a:pPr>
            <a:r>
              <a:rPr lang="en-US" sz="2400" b="1" dirty="0" smtClean="0">
                <a:latin typeface="+mj-lt"/>
              </a:rPr>
              <a:t>Make sure each box, IF &amp; IM has 3 thin red chips (genotype: TC, 3 thick red chips (genotype: T’C), 3 thin white chips (genotype: TC’) &amp; 3 thick white chips (genotype: T’C’) in it.</a:t>
            </a:r>
          </a:p>
          <a:p>
            <a:pPr eaLnBrk="1" hangingPunct="1">
              <a:lnSpc>
                <a:spcPct val="80000"/>
              </a:lnSpc>
              <a:buFont typeface="Wingdings" pitchFamily="2" charset="2"/>
              <a:buChar char="q"/>
              <a:defRPr/>
            </a:pPr>
            <a:r>
              <a:rPr lang="en-US" sz="2400" b="1" dirty="0" smtClean="0">
                <a:latin typeface="+mj-lt"/>
              </a:rPr>
              <a:t>Place these boxes open with space between them on a table at the front of the room.</a:t>
            </a:r>
          </a:p>
          <a:p>
            <a:pPr eaLnBrk="1" hangingPunct="1">
              <a:lnSpc>
                <a:spcPct val="80000"/>
              </a:lnSpc>
              <a:buFont typeface="Wingdings" pitchFamily="2" charset="2"/>
              <a:buChar char="q"/>
              <a:defRPr/>
            </a:pPr>
            <a:r>
              <a:rPr lang="en-US" sz="2400" b="1" dirty="0" smtClean="0">
                <a:latin typeface="+mj-lt"/>
              </a:rPr>
              <a:t>Have the first row of students line up at this table.</a:t>
            </a:r>
          </a:p>
          <a:p>
            <a:pPr eaLnBrk="1" hangingPunct="1">
              <a:lnSpc>
                <a:spcPct val="80000"/>
              </a:lnSpc>
              <a:buFont typeface="Wingdings" pitchFamily="2" charset="2"/>
              <a:buChar char="q"/>
              <a:defRPr/>
            </a:pPr>
            <a:r>
              <a:rPr lang="en-US" sz="2400" b="1" dirty="0" smtClean="0">
                <a:latin typeface="+mj-lt"/>
              </a:rPr>
              <a:t>The first student will put on the blindfold and pick one chip out of the IF box (female gamete contribution) and 1 chip from the IM box (male gamete contribution) and place these on the table in front of the box.</a:t>
            </a:r>
          </a:p>
          <a:p>
            <a:pPr eaLnBrk="1" hangingPunct="1">
              <a:lnSpc>
                <a:spcPct val="80000"/>
              </a:lnSpc>
              <a:buFont typeface="Wingdings" pitchFamily="2" charset="2"/>
              <a:buChar char="q"/>
              <a:defRPr/>
            </a:pPr>
            <a:r>
              <a:rPr lang="en-US" sz="2400" b="1" dirty="0" smtClean="0">
                <a:latin typeface="+mj-lt"/>
              </a:rPr>
              <a:t>After taking off the blindfold, the student will call out the two alleles for each trait the offspring he/she has produced to a scribe filling in a table at the board in front of the room (e.g. thick red from female parent &amp; thick white from male parent). </a:t>
            </a:r>
            <a:r>
              <a:rPr lang="en-US" sz="2400" b="1" dirty="0" smtClean="0">
                <a:solidFill>
                  <a:srgbClr val="2B7539"/>
                </a:solidFill>
                <a:latin typeface="+mj-lt"/>
              </a:rPr>
              <a:t>(Table template on next slide).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62102D5E-56C5-4CA1-941B-2068B104ECD1}" type="slidenum">
              <a:rPr lang="en-US"/>
              <a:pPr>
                <a:defRPr/>
              </a:pPr>
              <a:t>88</a:t>
            </a:fld>
            <a:endParaRPr lang="en-US"/>
          </a:p>
        </p:txBody>
      </p:sp>
      <p:sp>
        <p:nvSpPr>
          <p:cNvPr id="74756" name="Rectangle 4"/>
          <p:cNvSpPr>
            <a:spLocks noChangeArrowheads="1"/>
          </p:cNvSpPr>
          <p:nvPr/>
        </p:nvSpPr>
        <p:spPr bwMode="auto">
          <a:xfrm>
            <a:off x="0" y="1752600"/>
            <a:ext cx="3733800" cy="4894263"/>
          </a:xfrm>
          <a:prstGeom prst="rect">
            <a:avLst/>
          </a:prstGeom>
          <a:noFill/>
          <a:ln w="9525">
            <a:noFill/>
            <a:miter lim="800000"/>
            <a:headEnd/>
            <a:tailEnd/>
          </a:ln>
          <a:effectLst/>
        </p:spPr>
        <p:txBody>
          <a:bodyPr>
            <a:spAutoFit/>
          </a:bodyPr>
          <a:lstStyle/>
          <a:p>
            <a:pPr>
              <a:buFont typeface="Wingdings" pitchFamily="2" charset="2"/>
              <a:buChar char="q"/>
              <a:defRPr/>
            </a:pPr>
            <a:r>
              <a:rPr lang="en-US" dirty="0"/>
              <a:t> </a:t>
            </a:r>
            <a:r>
              <a:rPr lang="en-US" dirty="0">
                <a:latin typeface="+mj-lt"/>
              </a:rPr>
              <a:t>The student will replace the chips in the respective parent boxes and hand the blindfold to the next individual in line.</a:t>
            </a:r>
          </a:p>
          <a:p>
            <a:pPr>
              <a:defRPr/>
            </a:pPr>
            <a:endParaRPr lang="en-US" dirty="0">
              <a:latin typeface="+mj-lt"/>
            </a:endParaRPr>
          </a:p>
          <a:p>
            <a:pPr>
              <a:buFont typeface="Wingdings" pitchFamily="2" charset="2"/>
              <a:buChar char="q"/>
              <a:defRPr/>
            </a:pPr>
            <a:r>
              <a:rPr lang="en-US" dirty="0">
                <a:latin typeface="+mj-lt"/>
              </a:rPr>
              <a:t> Repeat this process until all students have had a chance to produce offspring with a set of two alleles for each of the two traits.</a:t>
            </a:r>
          </a:p>
        </p:txBody>
      </p:sp>
      <p:sp>
        <p:nvSpPr>
          <p:cNvPr id="60420" name="Rectangle 5"/>
          <p:cNvSpPr>
            <a:spLocks noGrp="1" noChangeArrowheads="1"/>
          </p:cNvSpPr>
          <p:nvPr>
            <p:ph type="title"/>
          </p:nvPr>
        </p:nvSpPr>
        <p:spPr>
          <a:xfrm>
            <a:off x="381000" y="152400"/>
            <a:ext cx="3733800" cy="609600"/>
          </a:xfrm>
          <a:solidFill>
            <a:srgbClr val="7BCF8B"/>
          </a:solidFill>
          <a:ln w="38100">
            <a:solidFill>
              <a:schemeClr val="tx1"/>
            </a:solidFill>
          </a:ln>
        </p:spPr>
        <p:txBody>
          <a:bodyPr/>
          <a:lstStyle/>
          <a:p>
            <a:pPr eaLnBrk="1" hangingPunct="1"/>
            <a:r>
              <a:rPr lang="en-US" sz="2400" b="1" smtClean="0"/>
              <a:t>Directions continued</a:t>
            </a:r>
          </a:p>
        </p:txBody>
      </p:sp>
      <p:graphicFrame>
        <p:nvGraphicFramePr>
          <p:cNvPr id="74955" name="Group 203"/>
          <p:cNvGraphicFramePr>
            <a:graphicFrameLocks noGrp="1"/>
          </p:cNvGraphicFramePr>
          <p:nvPr>
            <p:ph idx="1"/>
          </p:nvPr>
        </p:nvGraphicFramePr>
        <p:xfrm>
          <a:off x="3733800" y="1143000"/>
          <a:ext cx="5029200" cy="3352800"/>
        </p:xfrm>
        <a:graphic>
          <a:graphicData uri="http://schemas.openxmlformats.org/drawingml/2006/table">
            <a:tbl>
              <a:tblPr/>
              <a:tblGrid>
                <a:gridCol w="1257300"/>
                <a:gridCol w="1965325"/>
                <a:gridCol w="1806575"/>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Offspring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Female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Male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Contribution*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956" name="Text Box 204"/>
          <p:cNvSpPr txBox="1">
            <a:spLocks noChangeArrowheads="1"/>
          </p:cNvSpPr>
          <p:nvPr/>
        </p:nvSpPr>
        <p:spPr bwMode="auto">
          <a:xfrm>
            <a:off x="3733800" y="4800600"/>
            <a:ext cx="5195888" cy="1016000"/>
          </a:xfrm>
          <a:prstGeom prst="rect">
            <a:avLst/>
          </a:prstGeom>
          <a:noFill/>
          <a:ln w="38100">
            <a:solidFill>
              <a:schemeClr val="tx1"/>
            </a:solidFill>
            <a:miter lim="800000"/>
            <a:headEnd/>
            <a:tailEnd/>
          </a:ln>
          <a:effectLst/>
        </p:spPr>
        <p:txBody>
          <a:bodyPr wrap="none">
            <a:spAutoFit/>
          </a:bodyPr>
          <a:lstStyle/>
          <a:p>
            <a:pPr>
              <a:defRPr/>
            </a:pPr>
            <a:r>
              <a:rPr lang="en-US" sz="2000" dirty="0">
                <a:latin typeface="+mj-lt"/>
              </a:rPr>
              <a:t>Potential gametes (parent contributions):</a:t>
            </a:r>
          </a:p>
          <a:p>
            <a:pPr>
              <a:defRPr/>
            </a:pPr>
            <a:r>
              <a:rPr lang="en-US" sz="2000" dirty="0">
                <a:latin typeface="+mj-lt"/>
              </a:rPr>
              <a:t>CT (Red Thin), CT’ (Red Thick),</a:t>
            </a:r>
          </a:p>
          <a:p>
            <a:pPr>
              <a:defRPr/>
            </a:pPr>
            <a:r>
              <a:rPr lang="en-US" sz="2000" dirty="0">
                <a:latin typeface="+mj-lt"/>
              </a:rPr>
              <a:t>C’T (White Thin) &amp; C’T’ (White Thick)</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EC82779-AA7A-4107-91EC-201D3606ED73}" type="slidenum">
              <a:rPr lang="en-US"/>
              <a:pPr>
                <a:defRPr/>
              </a:pPr>
              <a:t>89</a:t>
            </a:fld>
            <a:endParaRPr lang="en-US"/>
          </a:p>
        </p:txBody>
      </p:sp>
      <p:sp>
        <p:nvSpPr>
          <p:cNvPr id="59395" name="Rectangle 33"/>
          <p:cNvSpPr>
            <a:spLocks noGrp="1" noChangeArrowheads="1"/>
          </p:cNvSpPr>
          <p:nvPr>
            <p:ph type="title"/>
          </p:nvPr>
        </p:nvSpPr>
        <p:spPr>
          <a:xfrm>
            <a:off x="228600" y="0"/>
            <a:ext cx="8763000" cy="563563"/>
          </a:xfrm>
          <a:solidFill>
            <a:srgbClr val="7BCF8B"/>
          </a:solidFill>
          <a:ln w="38100">
            <a:solidFill>
              <a:schemeClr val="tx1"/>
            </a:solidFill>
          </a:ln>
        </p:spPr>
        <p:txBody>
          <a:bodyPr/>
          <a:lstStyle/>
          <a:p>
            <a:pPr eaLnBrk="1" hangingPunct="1"/>
            <a:r>
              <a:rPr lang="en-US" sz="2400" b="1" smtClean="0"/>
              <a:t>Mendel’s Law of Independent Assortment: 2-trait analysis</a:t>
            </a:r>
          </a:p>
        </p:txBody>
      </p:sp>
      <p:sp>
        <p:nvSpPr>
          <p:cNvPr id="51203" name="Rectangle 3"/>
          <p:cNvSpPr>
            <a:spLocks noGrp="1" noChangeArrowheads="1"/>
          </p:cNvSpPr>
          <p:nvPr>
            <p:ph type="body" sz="half" idx="1"/>
          </p:nvPr>
        </p:nvSpPr>
        <p:spPr>
          <a:xfrm>
            <a:off x="457200" y="762000"/>
            <a:ext cx="8458200" cy="5135563"/>
          </a:xfrm>
        </p:spPr>
        <p:txBody>
          <a:bodyPr/>
          <a:lstStyle/>
          <a:p>
            <a:pPr>
              <a:buNone/>
            </a:pPr>
            <a:r>
              <a:rPr lang="en-US" sz="2200" dirty="0" smtClean="0">
                <a:solidFill>
                  <a:schemeClr val="tx1"/>
                </a:solidFill>
                <a:latin typeface="+mn-lt"/>
                <a:ea typeface="+mn-ea"/>
                <a:cs typeface="+mn-cs"/>
              </a:rPr>
              <a:t>In the previous experiment, each parent had four alleles total: two alleles for color, and two alleles for size.  In order for these parents to produce an offspring, four tasks must be completed: </a:t>
            </a:r>
          </a:p>
          <a:p>
            <a:pPr marL="857250" lvl="1" indent="-457200">
              <a:buFont typeface="+mj-lt"/>
              <a:buAutoNum type="arabicPeriod"/>
            </a:pPr>
            <a:r>
              <a:rPr lang="en-US" sz="1800" b="1" dirty="0" smtClean="0">
                <a:solidFill>
                  <a:schemeClr val="tx1"/>
                </a:solidFill>
                <a:latin typeface="+mn-lt"/>
                <a:ea typeface="+mn-ea"/>
                <a:cs typeface="+mn-cs"/>
              </a:rPr>
              <a:t>The mother must donate an allele for color to the offspring.</a:t>
            </a:r>
          </a:p>
          <a:p>
            <a:pPr marL="857250" lvl="1" indent="-457200">
              <a:buFont typeface="+mj-lt"/>
              <a:buAutoNum type="arabicPeriod"/>
            </a:pPr>
            <a:r>
              <a:rPr lang="en-US" sz="1800" b="1" dirty="0" smtClean="0">
                <a:solidFill>
                  <a:schemeClr val="tx1"/>
                </a:solidFill>
                <a:latin typeface="+mn-lt"/>
                <a:ea typeface="+mn-ea"/>
                <a:cs typeface="+mn-cs"/>
              </a:rPr>
              <a:t>The mother must donate an allele for size to the offspring.</a:t>
            </a:r>
          </a:p>
          <a:p>
            <a:pPr marL="857250" lvl="1" indent="-457200">
              <a:buFont typeface="+mj-lt"/>
              <a:buAutoNum type="arabicPeriod"/>
            </a:pPr>
            <a:r>
              <a:rPr lang="en-US" sz="1800" b="1" dirty="0" smtClean="0">
                <a:solidFill>
                  <a:schemeClr val="tx1"/>
                </a:solidFill>
                <a:latin typeface="+mn-lt"/>
                <a:ea typeface="+mn-ea"/>
                <a:cs typeface="+mn-cs"/>
              </a:rPr>
              <a:t>The father must donate an allele for color to the offspring.</a:t>
            </a:r>
          </a:p>
          <a:p>
            <a:pPr marL="857250" lvl="1" indent="-457200">
              <a:buFont typeface="+mj-lt"/>
              <a:buAutoNum type="arabicPeriod"/>
            </a:pPr>
            <a:r>
              <a:rPr lang="en-US" sz="1800" b="1" dirty="0" smtClean="0">
                <a:solidFill>
                  <a:schemeClr val="tx1"/>
                </a:solidFill>
                <a:latin typeface="+mn-lt"/>
                <a:ea typeface="+mn-ea"/>
                <a:cs typeface="+mn-cs"/>
              </a:rPr>
              <a:t>The father must donate an allele for size to the offspring. </a:t>
            </a:r>
          </a:p>
          <a:p>
            <a:pPr marL="857250" lvl="1" indent="-457200">
              <a:buFont typeface="+mj-lt"/>
              <a:buAutoNum type="arabicPeriod"/>
            </a:pPr>
            <a:endParaRPr lang="en-US" sz="1800" b="1" dirty="0" smtClean="0">
              <a:solidFill>
                <a:schemeClr val="tx1"/>
              </a:solidFill>
              <a:latin typeface="+mn-lt"/>
              <a:ea typeface="+mn-ea"/>
              <a:cs typeface="+mn-cs"/>
            </a:endParaRPr>
          </a:p>
          <a:p>
            <a:pPr>
              <a:buNone/>
            </a:pPr>
            <a:r>
              <a:rPr lang="en-US" sz="2200" b="1" dirty="0" smtClean="0">
                <a:solidFill>
                  <a:schemeClr val="tx1"/>
                </a:solidFill>
                <a:latin typeface="+mn-lt"/>
                <a:ea typeface="+mn-ea"/>
                <a:cs typeface="+mn-cs"/>
              </a:rPr>
              <a:t>Q1. </a:t>
            </a:r>
            <a:r>
              <a:rPr lang="en-US" sz="2200" dirty="0" smtClean="0">
                <a:solidFill>
                  <a:schemeClr val="tx1"/>
                </a:solidFill>
                <a:latin typeface="+mn-lt"/>
                <a:ea typeface="+mn-ea"/>
                <a:cs typeface="+mn-cs"/>
              </a:rPr>
              <a:t>How many ways can each of these tasks be performed?</a:t>
            </a:r>
          </a:p>
          <a:p>
            <a:pPr algn="ctr">
              <a:buNone/>
            </a:pPr>
            <a:r>
              <a:rPr lang="en-US" sz="2200" b="1" dirty="0" smtClean="0">
                <a:solidFill>
                  <a:schemeClr val="tx1"/>
                </a:solidFill>
                <a:latin typeface="+mn-lt"/>
                <a:ea typeface="+mn-ea"/>
                <a:cs typeface="+mn-cs"/>
              </a:rPr>
              <a:t> </a:t>
            </a:r>
            <a:r>
              <a:rPr lang="en-US" sz="2200" b="1" dirty="0" smtClean="0">
                <a:solidFill>
                  <a:srgbClr val="2B7539"/>
                </a:solidFill>
                <a:latin typeface="+mn-lt"/>
                <a:ea typeface="+mn-ea"/>
                <a:cs typeface="+mn-cs"/>
              </a:rPr>
              <a:t>Stop!  The answer is next!</a:t>
            </a:r>
          </a:p>
          <a:p>
            <a:pPr>
              <a:buNone/>
            </a:pPr>
            <a:r>
              <a:rPr lang="en-US" sz="2200" b="1" dirty="0" smtClean="0"/>
              <a:t>Each of the previous tasks can be performed in 2 ways.</a:t>
            </a:r>
            <a:endParaRPr lang="en-US" sz="2200" b="1" dirty="0" smtClean="0">
              <a:solidFill>
                <a:schemeClr val="tx1"/>
              </a:solidFill>
              <a:latin typeface="+mn-lt"/>
              <a:ea typeface="+mn-ea"/>
              <a:cs typeface="+mn-cs"/>
            </a:endParaRPr>
          </a:p>
          <a:p>
            <a:pPr>
              <a:buNone/>
            </a:pPr>
            <a:r>
              <a:rPr lang="en-US" sz="2200" b="1" dirty="0" smtClean="0">
                <a:solidFill>
                  <a:schemeClr val="tx1"/>
                </a:solidFill>
                <a:latin typeface="+mn-lt"/>
                <a:ea typeface="+mn-ea"/>
                <a:cs typeface="+mn-cs"/>
              </a:rPr>
              <a:t>Q2. </a:t>
            </a:r>
            <a:r>
              <a:rPr lang="en-US" sz="2200" dirty="0" smtClean="0">
                <a:solidFill>
                  <a:schemeClr val="tx1"/>
                </a:solidFill>
                <a:latin typeface="+mn-lt"/>
                <a:ea typeface="+mn-ea"/>
                <a:cs typeface="+mn-cs"/>
              </a:rPr>
              <a:t>How many possible outcomes are there to this experiment?</a:t>
            </a:r>
          </a:p>
          <a:p>
            <a:pPr algn="ctr">
              <a:buNone/>
            </a:pPr>
            <a:r>
              <a:rPr lang="en-US" sz="2200" b="1" dirty="0" smtClean="0">
                <a:solidFill>
                  <a:srgbClr val="2B7539"/>
                </a:solidFill>
                <a:latin typeface="+mn-lt"/>
                <a:ea typeface="+mn-ea"/>
                <a:cs typeface="+mn-cs"/>
              </a:rPr>
              <a:t> Stop!  The answer is next!</a:t>
            </a:r>
          </a:p>
          <a:p>
            <a:pPr>
              <a:buNone/>
            </a:pPr>
            <a:r>
              <a:rPr lang="en-US" sz="2200" b="1" dirty="0" smtClean="0"/>
              <a:t>Since each task could be performed in two ways, and there were 4 tasks total, the number of possible outcomes is equal to 2 × 2 × 2 × 2 = 16 possible outcomes.</a:t>
            </a:r>
            <a:endParaRPr lang="en-US" sz="2200" b="1" dirty="0" smtClean="0">
              <a:solidFill>
                <a:schemeClr val="tx1"/>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0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0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EA6DB9-470C-42A6-B24B-251B79BED91B}" type="slidenum">
              <a:rPr lang="en-US"/>
              <a:pPr>
                <a:defRPr/>
              </a:pPr>
              <a:t>9</a:t>
            </a:fld>
            <a:endParaRPr lang="en-US"/>
          </a:p>
        </p:txBody>
      </p:sp>
      <p:sp>
        <p:nvSpPr>
          <p:cNvPr id="9219" name="Rectangle 3"/>
          <p:cNvSpPr>
            <a:spLocks noGrp="1" noChangeArrowheads="1"/>
          </p:cNvSpPr>
          <p:nvPr>
            <p:ph type="body" idx="1"/>
          </p:nvPr>
        </p:nvSpPr>
        <p:spPr>
          <a:xfrm>
            <a:off x="381000" y="533400"/>
            <a:ext cx="8305800" cy="5410200"/>
          </a:xfrm>
        </p:spPr>
        <p:txBody>
          <a:bodyPr/>
          <a:lstStyle/>
          <a:p>
            <a:pPr eaLnBrk="1" hangingPunct="1">
              <a:buFontTx/>
              <a:buNone/>
              <a:defRPr/>
            </a:pPr>
            <a:r>
              <a:rPr lang="en-US" sz="2800" b="1" dirty="0" smtClean="0">
                <a:latin typeface="+mj-lt"/>
              </a:rPr>
              <a:t>Q1</a:t>
            </a:r>
            <a:r>
              <a:rPr lang="en-US" sz="2800" b="1" i="1" dirty="0" smtClean="0">
                <a:latin typeface="+mj-lt"/>
              </a:rPr>
              <a:t>:</a:t>
            </a:r>
            <a:r>
              <a:rPr lang="en-US" sz="2800" dirty="0" smtClean="0">
                <a:latin typeface="+mj-lt"/>
              </a:rPr>
              <a:t> </a:t>
            </a:r>
            <a:r>
              <a:rPr lang="en-US" sz="2800" b="1" dirty="0" smtClean="0">
                <a:latin typeface="+mj-lt"/>
              </a:rPr>
              <a:t>If each chromosome contains about 2 X 10</a:t>
            </a:r>
            <a:r>
              <a:rPr lang="en-US" sz="2800" b="1" baseline="30000" dirty="0" smtClean="0">
                <a:latin typeface="+mj-lt"/>
              </a:rPr>
              <a:t>8 </a:t>
            </a:r>
            <a:r>
              <a:rPr lang="en-US" sz="2800" b="1" dirty="0" smtClean="0">
                <a:latin typeface="+mj-lt"/>
              </a:rPr>
              <a:t>nucleotide pairs, and a single gene typically is composed of a sequence or string of approximately 100,000 of these bases, then what is the approximate number of genes on each chromosome?</a:t>
            </a:r>
            <a:endParaRPr lang="en-US" sz="2800" dirty="0" smtClean="0">
              <a:latin typeface="+mj-lt"/>
            </a:endParaRPr>
          </a:p>
          <a:p>
            <a:pPr eaLnBrk="1" hangingPunct="1">
              <a:buFontTx/>
              <a:buNone/>
              <a:defRPr/>
            </a:pPr>
            <a:endParaRPr lang="en-US" sz="2800" b="1" dirty="0" smtClean="0">
              <a:latin typeface="+mj-lt"/>
            </a:endParaRPr>
          </a:p>
          <a:p>
            <a:pPr algn="ctr" eaLnBrk="1" hangingPunct="1">
              <a:buFontTx/>
              <a:buNone/>
              <a:defRPr/>
            </a:pPr>
            <a:r>
              <a:rPr lang="en-US" sz="2800" b="1" dirty="0" smtClean="0">
                <a:solidFill>
                  <a:srgbClr val="3E52E2"/>
                </a:solidFill>
                <a:latin typeface="+mj-lt"/>
              </a:rPr>
              <a:t>Click for the answer!</a:t>
            </a:r>
          </a:p>
          <a:p>
            <a:pPr eaLnBrk="1" hangingPunct="1">
              <a:buFontTx/>
              <a:buNone/>
              <a:defRPr/>
            </a:pPr>
            <a:endParaRPr lang="en-US" sz="2800" b="1" dirty="0" smtClean="0">
              <a:solidFill>
                <a:srgbClr val="3E52E2"/>
              </a:solidFill>
              <a:latin typeface="+mj-lt"/>
            </a:endParaRPr>
          </a:p>
          <a:p>
            <a:pPr eaLnBrk="1" hangingPunct="1">
              <a:buFontTx/>
              <a:buNone/>
              <a:defRPr/>
            </a:pPr>
            <a:r>
              <a:rPr lang="en-US" sz="2800" b="1" dirty="0" smtClean="0">
                <a:latin typeface="+mj-lt"/>
              </a:rPr>
              <a:t>Answer: 200,000,000/100,000 = 2000 genes per chromosome</a:t>
            </a:r>
          </a:p>
          <a:p>
            <a:pPr eaLnBrk="1" hangingPunct="1">
              <a:buFontTx/>
              <a:buNone/>
              <a:defRPr/>
            </a:pPr>
            <a:endParaRPr lang="en-US" sz="2800" b="1" dirty="0" smtClean="0">
              <a:latin typeface="Times New Roman" pitchFamily="18" charset="0"/>
            </a:endParaRPr>
          </a:p>
          <a:p>
            <a:pPr eaLnBrk="1" hangingPunct="1">
              <a:defRPr/>
            </a:pPr>
            <a:endParaRPr lang="en-US" sz="28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EC82779-AA7A-4107-91EC-201D3606ED73}" type="slidenum">
              <a:rPr lang="en-US"/>
              <a:pPr>
                <a:defRPr/>
              </a:pPr>
              <a:t>90</a:t>
            </a:fld>
            <a:endParaRPr lang="en-US"/>
          </a:p>
        </p:txBody>
      </p:sp>
      <p:sp>
        <p:nvSpPr>
          <p:cNvPr id="59395" name="Rectangle 33"/>
          <p:cNvSpPr>
            <a:spLocks noGrp="1" noChangeArrowheads="1"/>
          </p:cNvSpPr>
          <p:nvPr>
            <p:ph type="title"/>
          </p:nvPr>
        </p:nvSpPr>
        <p:spPr>
          <a:xfrm>
            <a:off x="228600" y="0"/>
            <a:ext cx="8763000" cy="563563"/>
          </a:xfrm>
          <a:solidFill>
            <a:srgbClr val="7BCF8B"/>
          </a:solidFill>
          <a:ln w="38100">
            <a:solidFill>
              <a:schemeClr val="tx1"/>
            </a:solidFill>
          </a:ln>
        </p:spPr>
        <p:txBody>
          <a:bodyPr/>
          <a:lstStyle/>
          <a:p>
            <a:pPr eaLnBrk="1" hangingPunct="1"/>
            <a:r>
              <a:rPr lang="en-US" sz="2400" b="1" smtClean="0"/>
              <a:t>Mendel’s Law of Independent Assortment: 2-trait analysis</a:t>
            </a:r>
          </a:p>
        </p:txBody>
      </p:sp>
      <p:sp>
        <p:nvSpPr>
          <p:cNvPr id="51203" name="Rectangle 3"/>
          <p:cNvSpPr>
            <a:spLocks noGrp="1" noChangeArrowheads="1"/>
          </p:cNvSpPr>
          <p:nvPr>
            <p:ph type="body" sz="half" idx="1"/>
          </p:nvPr>
        </p:nvSpPr>
        <p:spPr>
          <a:xfrm>
            <a:off x="381000" y="609600"/>
            <a:ext cx="8458200" cy="5135563"/>
          </a:xfrm>
        </p:spPr>
        <p:txBody>
          <a:bodyPr/>
          <a:lstStyle/>
          <a:p>
            <a:pPr>
              <a:buNone/>
            </a:pPr>
            <a:r>
              <a:rPr lang="en-US" sz="2200" b="1" dirty="0" smtClean="0"/>
              <a:t>Construct a tree diagram showing all possible outcomes from the cross of two parents that are both heterozygous for both color and thickness.</a:t>
            </a:r>
            <a:endParaRPr lang="en-US" sz="2200" b="1" dirty="0" smtClean="0">
              <a:solidFill>
                <a:schemeClr val="tx1"/>
              </a:solidFill>
              <a:latin typeface="+mn-lt"/>
              <a:ea typeface="+mn-ea"/>
              <a:cs typeface="+mn-cs"/>
            </a:endParaRPr>
          </a:p>
        </p:txBody>
      </p:sp>
      <p:graphicFrame>
        <p:nvGraphicFramePr>
          <p:cNvPr id="6" name="Diagram 5"/>
          <p:cNvGraphicFramePr/>
          <p:nvPr/>
        </p:nvGraphicFramePr>
        <p:xfrm>
          <a:off x="-609600" y="2286000"/>
          <a:ext cx="3819525" cy="330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124200" y="1752600"/>
            <a:ext cx="5715000" cy="5355312"/>
          </a:xfrm>
          <a:prstGeom prst="rect">
            <a:avLst/>
          </a:prstGeom>
          <a:noFill/>
        </p:spPr>
        <p:txBody>
          <a:bodyPr wrap="square" rtlCol="0">
            <a:spAutoFit/>
          </a:bodyPr>
          <a:lstStyle/>
          <a:p>
            <a:pPr>
              <a:buFont typeface="Wingdings" pitchFamily="2" charset="2"/>
              <a:buChar char="q"/>
            </a:pPr>
            <a:r>
              <a:rPr lang="en-US" sz="1800" dirty="0">
                <a:latin typeface="+mj-lt"/>
              </a:rPr>
              <a:t>In the tree </a:t>
            </a:r>
            <a:r>
              <a:rPr lang="en-US" sz="1800" dirty="0" smtClean="0">
                <a:latin typeface="+mj-lt"/>
              </a:rPr>
              <a:t>diagram, the </a:t>
            </a:r>
            <a:r>
              <a:rPr lang="en-US" sz="1800" dirty="0">
                <a:latin typeface="+mj-lt"/>
              </a:rPr>
              <a:t>first branch point represents the possible alleles for color donated by one parent.  </a:t>
            </a:r>
            <a:endParaRPr lang="en-US" sz="1800" dirty="0" smtClean="0">
              <a:latin typeface="+mj-lt"/>
            </a:endParaRPr>
          </a:p>
          <a:p>
            <a:pPr>
              <a:buFont typeface="Wingdings" pitchFamily="2" charset="2"/>
              <a:buChar char="q"/>
            </a:pPr>
            <a:r>
              <a:rPr lang="en-US" sz="1800" dirty="0" smtClean="0">
                <a:latin typeface="+mj-lt"/>
              </a:rPr>
              <a:t>The </a:t>
            </a:r>
            <a:r>
              <a:rPr lang="en-US" sz="1800" dirty="0">
                <a:latin typeface="+mj-lt"/>
              </a:rPr>
              <a:t>next set of branches represents the possible alleles for color donated by the other parent, given the allele for color donated by the first parent.  </a:t>
            </a:r>
            <a:endParaRPr lang="en-US" sz="1800" dirty="0" smtClean="0">
              <a:latin typeface="+mj-lt"/>
            </a:endParaRPr>
          </a:p>
          <a:p>
            <a:pPr>
              <a:buFont typeface="Wingdings" pitchFamily="2" charset="2"/>
              <a:buChar char="q"/>
            </a:pPr>
            <a:r>
              <a:rPr lang="en-US" sz="1800" dirty="0" smtClean="0">
                <a:latin typeface="+mj-lt"/>
              </a:rPr>
              <a:t>The </a:t>
            </a:r>
            <a:r>
              <a:rPr lang="en-US" sz="1800" dirty="0">
                <a:latin typeface="+mj-lt"/>
              </a:rPr>
              <a:t>next set of branches represents possible alleles for thickness donated by one parent, given the alleles donated by both parents for </a:t>
            </a:r>
            <a:r>
              <a:rPr lang="en-US" sz="1800" dirty="0" smtClean="0">
                <a:latin typeface="+mj-lt"/>
              </a:rPr>
              <a:t>color.</a:t>
            </a:r>
          </a:p>
          <a:p>
            <a:pPr>
              <a:buFont typeface="Wingdings" pitchFamily="2" charset="2"/>
              <a:buChar char="q"/>
            </a:pPr>
            <a:r>
              <a:rPr lang="en-US" sz="1800" dirty="0" smtClean="0">
                <a:latin typeface="+mj-lt"/>
              </a:rPr>
              <a:t>The </a:t>
            </a:r>
            <a:r>
              <a:rPr lang="en-US" sz="1800" dirty="0">
                <a:latin typeface="+mj-lt"/>
              </a:rPr>
              <a:t>final set of branches represents the possible alleles for thickness donated by the other parent, given the alleles donated by both parents for color, and the allele for thickness donated by the first parent.  </a:t>
            </a:r>
            <a:endParaRPr lang="en-US" sz="1800" dirty="0" smtClean="0">
              <a:latin typeface="+mj-lt"/>
            </a:endParaRPr>
          </a:p>
          <a:p>
            <a:pPr>
              <a:buFont typeface="Wingdings" pitchFamily="2" charset="2"/>
              <a:buChar char="q"/>
            </a:pPr>
            <a:r>
              <a:rPr lang="en-US" sz="1800" dirty="0" smtClean="0">
                <a:latin typeface="+mj-lt"/>
              </a:rPr>
              <a:t>The outcomes </a:t>
            </a:r>
            <a:r>
              <a:rPr lang="en-US" sz="1800" dirty="0">
                <a:latin typeface="+mj-lt"/>
              </a:rPr>
              <a:t>after the arrows represent the </a:t>
            </a:r>
            <a:r>
              <a:rPr lang="en-US" sz="1800" dirty="0" smtClean="0">
                <a:latin typeface="+mj-lt"/>
              </a:rPr>
              <a:t>genotypes </a:t>
            </a:r>
            <a:r>
              <a:rPr lang="en-US" sz="1800" dirty="0">
                <a:latin typeface="+mj-lt"/>
              </a:rPr>
              <a:t>of the offspring in each scenario.  </a:t>
            </a:r>
            <a:endParaRPr lang="en-US" sz="1800" dirty="0" smtClean="0">
              <a:latin typeface="+mj-lt"/>
            </a:endParaRPr>
          </a:p>
          <a:p>
            <a:pPr>
              <a:buFont typeface="Wingdings" pitchFamily="2" charset="2"/>
              <a:buChar char="q"/>
            </a:pPr>
            <a:r>
              <a:rPr lang="en-US" sz="1800" dirty="0" smtClean="0">
                <a:latin typeface="+mj-lt"/>
              </a:rPr>
              <a:t>Note </a:t>
            </a:r>
            <a:r>
              <a:rPr lang="en-US" sz="1800" dirty="0">
                <a:latin typeface="+mj-lt"/>
              </a:rPr>
              <a:t>that some offspring genotypes could occur several different ways!</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style.rotation</p:attrName>
                                        </p:attrNameLst>
                                      </p:cBhvr>
                                      <p:tavLst>
                                        <p:tav tm="0">
                                          <p:val>
                                            <p:fltVal val="720"/>
                                          </p:val>
                                        </p:tav>
                                        <p:tav tm="100000">
                                          <p:val>
                                            <p:fltVal val="0"/>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F69B2A-A209-478E-ABBF-24417273A741}" type="slidenum">
              <a:rPr lang="en-US"/>
              <a:pPr>
                <a:defRPr/>
              </a:pPr>
              <a:t>91</a:t>
            </a:fld>
            <a:endParaRPr lang="en-US"/>
          </a:p>
        </p:txBody>
      </p:sp>
      <p:sp>
        <p:nvSpPr>
          <p:cNvPr id="53251" name="Rectangle 3"/>
          <p:cNvSpPr>
            <a:spLocks noGrp="1" noChangeArrowheads="1"/>
          </p:cNvSpPr>
          <p:nvPr>
            <p:ph type="body" idx="1"/>
          </p:nvPr>
        </p:nvSpPr>
        <p:spPr>
          <a:xfrm>
            <a:off x="457200" y="381000"/>
            <a:ext cx="8229600" cy="5745163"/>
          </a:xfrm>
        </p:spPr>
        <p:txBody>
          <a:bodyPr/>
          <a:lstStyle/>
          <a:p>
            <a:pPr eaLnBrk="1" hangingPunct="1">
              <a:lnSpc>
                <a:spcPct val="80000"/>
              </a:lnSpc>
              <a:buFont typeface="Wingdings" pitchFamily="2" charset="2"/>
              <a:buNone/>
              <a:defRPr/>
            </a:pPr>
            <a:endParaRPr lang="en-US" sz="2400" b="1" dirty="0" smtClean="0">
              <a:latin typeface="Times New Roman" pitchFamily="18" charset="0"/>
            </a:endParaRPr>
          </a:p>
          <a:p>
            <a:pPr eaLnBrk="1" hangingPunct="1">
              <a:lnSpc>
                <a:spcPct val="80000"/>
              </a:lnSpc>
              <a:buFont typeface="Wingdings" pitchFamily="2" charset="2"/>
              <a:buChar char="q"/>
              <a:defRPr/>
            </a:pPr>
            <a:r>
              <a:rPr lang="en-US" sz="2400" b="1" dirty="0" smtClean="0">
                <a:latin typeface="+mj-lt"/>
              </a:rPr>
              <a:t>Calculate the frequency of the different offspring genotypes the class produced. </a:t>
            </a:r>
          </a:p>
          <a:p>
            <a:pPr eaLnBrk="1" hangingPunct="1">
              <a:lnSpc>
                <a:spcPct val="80000"/>
              </a:lnSpc>
              <a:buFont typeface="Wingdings" pitchFamily="2" charset="2"/>
              <a:buNone/>
              <a:defRPr/>
            </a:pPr>
            <a:r>
              <a:rPr lang="en-US" sz="2400" b="1" dirty="0" smtClean="0">
                <a:solidFill>
                  <a:srgbClr val="2B7539"/>
                </a:solidFill>
                <a:latin typeface="+mj-lt"/>
              </a:rPr>
              <a:t>Frequency of particular genotype  = </a:t>
            </a:r>
          </a:p>
          <a:p>
            <a:pPr algn="r" eaLnBrk="1" hangingPunct="1">
              <a:lnSpc>
                <a:spcPct val="80000"/>
              </a:lnSpc>
              <a:buFont typeface="Wingdings" pitchFamily="2" charset="2"/>
              <a:buNone/>
              <a:defRPr/>
            </a:pPr>
            <a:r>
              <a:rPr lang="en-US" sz="2400" b="1" dirty="0" smtClean="0">
                <a:solidFill>
                  <a:srgbClr val="2B7539"/>
                </a:solidFill>
                <a:latin typeface="+mj-lt"/>
              </a:rPr>
              <a:t>100 (# offspring of that genotype/total # of offspring)</a:t>
            </a:r>
            <a:endParaRPr lang="en-US" sz="2400" b="1" dirty="0" smtClean="0">
              <a:latin typeface="+mj-lt"/>
            </a:endParaRPr>
          </a:p>
          <a:p>
            <a:pPr eaLnBrk="1" hangingPunct="1">
              <a:lnSpc>
                <a:spcPct val="80000"/>
              </a:lnSpc>
              <a:buFont typeface="Wingdings" pitchFamily="2" charset="2"/>
              <a:buNone/>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How closely do your frequency results compare to the </a:t>
            </a:r>
            <a:r>
              <a:rPr lang="en-US" sz="2400" b="1" dirty="0" err="1" smtClean="0">
                <a:latin typeface="+mj-lt"/>
              </a:rPr>
              <a:t>Punnett</a:t>
            </a:r>
            <a:r>
              <a:rPr lang="en-US" sz="2400" b="1" dirty="0" smtClean="0">
                <a:latin typeface="+mj-lt"/>
              </a:rPr>
              <a:t> square predictions for independent inheritance of the two traits?</a:t>
            </a:r>
          </a:p>
          <a:p>
            <a:pPr eaLnBrk="1" hangingPunct="1">
              <a:lnSpc>
                <a:spcPct val="80000"/>
              </a:lnSpc>
              <a:buFont typeface="Wingdings" pitchFamily="2" charset="2"/>
              <a:buChar char="q"/>
              <a:defRPr/>
            </a:pPr>
            <a:endParaRPr lang="en-US" sz="2400" b="1" dirty="0" smtClean="0">
              <a:latin typeface="+mj-lt"/>
            </a:endParaRPr>
          </a:p>
          <a:p>
            <a:pPr eaLnBrk="1" hangingPunct="1">
              <a:lnSpc>
                <a:spcPct val="80000"/>
              </a:lnSpc>
              <a:buFont typeface="Wingdings" pitchFamily="2" charset="2"/>
              <a:buChar char="q"/>
              <a:defRPr/>
            </a:pPr>
            <a:r>
              <a:rPr lang="en-US" sz="2400" b="1" dirty="0" smtClean="0">
                <a:latin typeface="+mj-lt"/>
              </a:rPr>
              <a:t>The </a:t>
            </a:r>
            <a:r>
              <a:rPr lang="en-US" sz="2400" b="1" dirty="0" err="1" smtClean="0">
                <a:latin typeface="+mj-lt"/>
              </a:rPr>
              <a:t>Punnett</a:t>
            </a:r>
            <a:r>
              <a:rPr lang="en-US" sz="2400" b="1" dirty="0" smtClean="0">
                <a:latin typeface="+mj-lt"/>
              </a:rPr>
              <a:t> square genotype frequency predictions are based on the idea that the two traits color and chip thickness are inherited independently.</a:t>
            </a:r>
          </a:p>
          <a:p>
            <a:pPr eaLnBrk="1" hangingPunct="1">
              <a:lnSpc>
                <a:spcPct val="80000"/>
              </a:lnSpc>
              <a:buFont typeface="Wingdings" pitchFamily="2" charset="2"/>
              <a:buChar char="q"/>
              <a:defRPr/>
            </a:pPr>
            <a:r>
              <a:rPr lang="en-US" sz="2400" b="1" dirty="0" smtClean="0">
                <a:latin typeface="+mj-lt"/>
              </a:rPr>
              <a:t>Do the class results suggest that this is true?</a:t>
            </a:r>
          </a:p>
          <a:p>
            <a:pPr eaLnBrk="1" hangingPunct="1">
              <a:lnSpc>
                <a:spcPct val="80000"/>
              </a:lnSpc>
              <a:buFont typeface="Wingdings" pitchFamily="2" charset="2"/>
              <a:buNone/>
              <a:defRPr/>
            </a:pPr>
            <a:endParaRPr lang="en-US" sz="2400" b="1" dirty="0" smtClean="0">
              <a:latin typeface="+mj-lt"/>
            </a:endParaRPr>
          </a:p>
          <a:p>
            <a:pPr eaLnBrk="1" hangingPunct="1">
              <a:lnSpc>
                <a:spcPct val="80000"/>
              </a:lnSpc>
              <a:buFont typeface="Wingdings" pitchFamily="2" charset="2"/>
              <a:buNone/>
              <a:defRPr/>
            </a:pPr>
            <a:r>
              <a:rPr lang="en-US" sz="2400" b="1" dirty="0" smtClean="0">
                <a:solidFill>
                  <a:srgbClr val="2B7539"/>
                </a:solidFill>
                <a:latin typeface="+mj-lt"/>
              </a:rPr>
              <a:t>Your results should suggest that in this case, the two traits ARE inherited independently!</a:t>
            </a:r>
          </a:p>
          <a:p>
            <a:pPr eaLnBrk="1" hangingPunct="1">
              <a:lnSpc>
                <a:spcPct val="80000"/>
              </a:lnSpc>
              <a:buFont typeface="Wingdings" pitchFamily="2" charset="2"/>
              <a:buChar char="q"/>
              <a:defRPr/>
            </a:pPr>
            <a:endParaRPr lang="en-US" sz="2400" b="1" dirty="0" smtClean="0">
              <a:solidFill>
                <a:srgbClr val="2B7539"/>
              </a:solidFill>
              <a:latin typeface="Times New Roman" pitchFamily="18" charset="0"/>
            </a:endParaRPr>
          </a:p>
          <a:p>
            <a:pPr eaLnBrk="1" hangingPunct="1">
              <a:lnSpc>
                <a:spcPct val="80000"/>
              </a:lnSpc>
              <a:buFont typeface="Wingdings" pitchFamily="2" charset="2"/>
              <a:buNone/>
              <a:defRPr/>
            </a:pPr>
            <a:endParaRPr lang="en-US" sz="2400" b="1" dirty="0" smtClean="0"/>
          </a:p>
          <a:p>
            <a:pPr eaLnBrk="1" hangingPunct="1">
              <a:lnSpc>
                <a:spcPct val="80000"/>
              </a:lnSpc>
              <a:buFontTx/>
              <a:buNone/>
              <a:defRPr/>
            </a:pPr>
            <a:endParaRPr lang="en-US" sz="1400" b="1" dirty="0" smtClean="0"/>
          </a:p>
        </p:txBody>
      </p:sp>
      <p:sp>
        <p:nvSpPr>
          <p:cNvPr id="55300" name="Text Box 4"/>
          <p:cNvSpPr txBox="1">
            <a:spLocks noChangeArrowheads="1"/>
          </p:cNvSpPr>
          <p:nvPr/>
        </p:nvSpPr>
        <p:spPr bwMode="auto">
          <a:xfrm>
            <a:off x="533400" y="152400"/>
            <a:ext cx="3243263" cy="461963"/>
          </a:xfrm>
          <a:prstGeom prst="rect">
            <a:avLst/>
          </a:prstGeom>
          <a:solidFill>
            <a:srgbClr val="7BCF8B"/>
          </a:solidFill>
          <a:ln w="9525">
            <a:solidFill>
              <a:schemeClr val="tx1"/>
            </a:solidFill>
            <a:miter lim="800000"/>
            <a:headEnd/>
            <a:tailEnd/>
          </a:ln>
        </p:spPr>
        <p:txBody>
          <a:bodyPr wrap="none">
            <a:spAutoFit/>
          </a:bodyPr>
          <a:lstStyle/>
          <a:p>
            <a:pPr>
              <a:defRPr/>
            </a:pPr>
            <a:r>
              <a:rPr lang="en-US" dirty="0">
                <a:latin typeface="+mj-lt"/>
              </a:rPr>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F69B2A-A209-478E-ABBF-24417273A741}" type="slidenum">
              <a:rPr lang="en-US">
                <a:solidFill>
                  <a:schemeClr val="bg1"/>
                </a:solidFill>
              </a:rPr>
              <a:pPr>
                <a:defRPr/>
              </a:pPr>
              <a:t>92</a:t>
            </a:fld>
            <a:endParaRPr lang="en-US" dirty="0">
              <a:solidFill>
                <a:schemeClr val="bg1"/>
              </a:solidFill>
            </a:endParaRPr>
          </a:p>
        </p:txBody>
      </p:sp>
      <p:sp>
        <p:nvSpPr>
          <p:cNvPr id="53251" name="Rectangle 3"/>
          <p:cNvSpPr>
            <a:spLocks noGrp="1" noChangeArrowheads="1"/>
          </p:cNvSpPr>
          <p:nvPr>
            <p:ph type="body" idx="1"/>
          </p:nvPr>
        </p:nvSpPr>
        <p:spPr>
          <a:xfrm>
            <a:off x="304800" y="152400"/>
            <a:ext cx="8382000" cy="5745163"/>
          </a:xfrm>
        </p:spPr>
        <p:txBody>
          <a:bodyPr/>
          <a:lstStyle/>
          <a:p>
            <a:pPr>
              <a:buNone/>
            </a:pPr>
            <a:r>
              <a:rPr lang="en-US" sz="2800" b="1" dirty="0" smtClean="0">
                <a:solidFill>
                  <a:schemeClr val="tx1"/>
                </a:solidFill>
                <a:latin typeface="+mn-lt"/>
                <a:ea typeface="+mn-ea"/>
                <a:cs typeface="+mn-cs"/>
              </a:rPr>
              <a:t>Q3. How many possible genotypes could the offspring produced by this cross have?  (Remember that the genotype is the set of alleles that an individual has with no regard to which parent donated which allele.)  </a:t>
            </a:r>
            <a:r>
              <a:rPr lang="en-US" sz="2800" b="1" dirty="0" smtClean="0">
                <a:solidFill>
                  <a:srgbClr val="2B7539"/>
                </a:solidFill>
                <a:latin typeface="+mn-lt"/>
                <a:ea typeface="+mn-ea"/>
                <a:cs typeface="+mn-cs"/>
              </a:rPr>
              <a:t>Click for the answer!</a:t>
            </a:r>
          </a:p>
          <a:p>
            <a:pPr>
              <a:buNone/>
            </a:pPr>
            <a:endParaRPr lang="en-US" sz="2800" dirty="0" smtClean="0">
              <a:solidFill>
                <a:srgbClr val="2B7539"/>
              </a:solidFill>
              <a:latin typeface="+mn-lt"/>
              <a:ea typeface="+mn-ea"/>
              <a:cs typeface="+mn-cs"/>
            </a:endParaRPr>
          </a:p>
          <a:p>
            <a:pPr>
              <a:buNone/>
            </a:pPr>
            <a:r>
              <a:rPr lang="en-US" sz="2800" dirty="0" smtClean="0">
                <a:solidFill>
                  <a:schemeClr val="tx1"/>
                </a:solidFill>
                <a:latin typeface="+mn-lt"/>
                <a:ea typeface="+mn-ea"/>
                <a:cs typeface="+mn-cs"/>
              </a:rPr>
              <a:t>Though there are a total of 16 possible outcomes when considering which allele came from each parent, there are only nine possible genotypes (some of which can be achieved in multiple ways) from a cross of two parents heterozygous at two loci.  In this case, the possible genotypes are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dirty="0" smtClean="0">
                <a:solidFill>
                  <a:schemeClr val="tx1"/>
                </a:solidFill>
                <a:latin typeface="+mn-lt"/>
                <a:ea typeface="+mn-ea"/>
                <a:cs typeface="+mn-cs"/>
              </a:rPr>
              <a:t>,</a:t>
            </a:r>
            <a:r>
              <a:rPr lang="en-US" sz="2800" b="1" dirty="0" smtClean="0">
                <a:solidFill>
                  <a:schemeClr val="tx1"/>
                </a:solidFill>
                <a:latin typeface="+mn-lt"/>
                <a:ea typeface="+mn-ea"/>
                <a:cs typeface="+mn-cs"/>
              </a:rPr>
              <a:t> </a:t>
            </a:r>
            <a:r>
              <a:rPr lang="en-US" sz="2800" dirty="0" smtClean="0">
                <a:solidFill>
                  <a:schemeClr val="tx1"/>
                </a:solidFill>
                <a:latin typeface="+mn-lt"/>
                <a:ea typeface="+mn-ea"/>
                <a:cs typeface="+mn-cs"/>
              </a:rPr>
              <a:t>and</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C’C’T’T</a:t>
            </a:r>
            <a:r>
              <a:rPr lang="en-US" sz="2800" b="1" dirty="0" smtClean="0">
                <a:solidFill>
                  <a:schemeClr val="tx1"/>
                </a:solidFill>
                <a:latin typeface="+mn-lt"/>
                <a:ea typeface="+mn-ea"/>
                <a:cs typeface="+mn-cs"/>
              </a:rPr>
              <a:t> </a:t>
            </a:r>
            <a:r>
              <a:rPr lang="en-US" sz="2800" b="1" i="1" dirty="0" smtClean="0">
                <a:solidFill>
                  <a:schemeClr val="tx1"/>
                </a:solidFill>
                <a:latin typeface="+mn-lt"/>
                <a:ea typeface="+mn-ea"/>
                <a:cs typeface="+mn-cs"/>
              </a:rPr>
              <a:t>’</a:t>
            </a:r>
            <a:r>
              <a:rPr lang="en-US" sz="2800" dirty="0" smtClean="0">
                <a:solidFill>
                  <a:schemeClr val="tx1"/>
                </a:solidFill>
                <a:latin typeface="+mn-lt"/>
                <a:ea typeface="+mn-ea"/>
                <a:cs typeface="+mn-cs"/>
              </a:rPr>
              <a:t>.</a:t>
            </a:r>
          </a:p>
          <a:p>
            <a:pPr>
              <a:buNone/>
            </a:pPr>
            <a:r>
              <a:rPr lang="en-US" sz="2000" dirty="0" smtClean="0">
                <a:solidFill>
                  <a:schemeClr val="tx1"/>
                </a:solidFill>
                <a:latin typeface="+mn-lt"/>
                <a:ea typeface="+mn-ea"/>
                <a:cs typeface="+mn-cs"/>
              </a:rPr>
              <a:t> </a:t>
            </a:r>
          </a:p>
          <a:p>
            <a:pPr eaLnBrk="1" hangingPunct="1">
              <a:lnSpc>
                <a:spcPct val="80000"/>
              </a:lnSpc>
              <a:buFont typeface="Wingdings" pitchFamily="2" charset="2"/>
              <a:buNone/>
              <a:defRPr/>
            </a:pPr>
            <a:endParaRPr lang="en-US" sz="2000" b="1" dirty="0" smtClean="0">
              <a:solidFill>
                <a:srgbClr val="2B7539"/>
              </a:solidFill>
              <a:latin typeface="+mj-lt"/>
            </a:endParaRPr>
          </a:p>
          <a:p>
            <a:pPr eaLnBrk="1" hangingPunct="1">
              <a:lnSpc>
                <a:spcPct val="80000"/>
              </a:lnSpc>
              <a:buFont typeface="Wingdings" pitchFamily="2" charset="2"/>
              <a:buChar char="q"/>
              <a:defRPr/>
            </a:pPr>
            <a:endParaRPr lang="en-US" sz="2000" b="1" dirty="0" smtClean="0">
              <a:solidFill>
                <a:srgbClr val="2B7539"/>
              </a:solidFill>
              <a:latin typeface="Times New Roman" pitchFamily="18" charset="0"/>
            </a:endParaRPr>
          </a:p>
          <a:p>
            <a:pPr eaLnBrk="1" hangingPunct="1">
              <a:lnSpc>
                <a:spcPct val="80000"/>
              </a:lnSpc>
              <a:buFont typeface="Wingdings" pitchFamily="2" charset="2"/>
              <a:buNone/>
              <a:defRPr/>
            </a:pPr>
            <a:endParaRPr lang="en-US" sz="2000" b="1" dirty="0" smtClean="0"/>
          </a:p>
          <a:p>
            <a:pPr eaLnBrk="1" hangingPunct="1">
              <a:lnSpc>
                <a:spcPct val="80000"/>
              </a:lnSpc>
              <a:buFontTx/>
              <a:buNone/>
              <a:defRPr/>
            </a:pPr>
            <a:endParaRPr lang="en-US" sz="1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F69B2A-A209-478E-ABBF-24417273A741}" type="slidenum">
              <a:rPr lang="en-US">
                <a:solidFill>
                  <a:schemeClr val="bg1"/>
                </a:solidFill>
              </a:rPr>
              <a:pPr>
                <a:defRPr/>
              </a:pPr>
              <a:t>93</a:t>
            </a:fld>
            <a:endParaRPr lang="en-US" dirty="0">
              <a:solidFill>
                <a:schemeClr val="bg1"/>
              </a:solidFill>
            </a:endParaRPr>
          </a:p>
        </p:txBody>
      </p:sp>
      <p:sp>
        <p:nvSpPr>
          <p:cNvPr id="53251" name="Rectangle 3"/>
          <p:cNvSpPr>
            <a:spLocks noGrp="1" noChangeArrowheads="1"/>
          </p:cNvSpPr>
          <p:nvPr>
            <p:ph type="body" idx="1"/>
          </p:nvPr>
        </p:nvSpPr>
        <p:spPr>
          <a:xfrm>
            <a:off x="304800" y="228600"/>
            <a:ext cx="8382000" cy="5745163"/>
          </a:xfrm>
        </p:spPr>
        <p:txBody>
          <a:bodyPr/>
          <a:lstStyle/>
          <a:p>
            <a:pPr>
              <a:buNone/>
            </a:pPr>
            <a:r>
              <a:rPr lang="en-US" sz="2800" b="1" dirty="0" smtClean="0">
                <a:solidFill>
                  <a:schemeClr val="tx1"/>
                </a:solidFill>
                <a:latin typeface="+mn-lt"/>
                <a:ea typeface="+mn-ea"/>
                <a:cs typeface="+mn-cs"/>
              </a:rPr>
              <a:t>Q4. Let </a:t>
            </a:r>
            <a:r>
              <a:rPr lang="en-US" sz="2800" b="1" i="1" dirty="0" smtClean="0">
                <a:solidFill>
                  <a:schemeClr val="tx1"/>
                </a:solidFill>
                <a:latin typeface="+mn-lt"/>
                <a:ea typeface="+mn-ea"/>
                <a:cs typeface="+mn-cs"/>
              </a:rPr>
              <a:t>A </a:t>
            </a:r>
            <a:r>
              <a:rPr lang="en-US" sz="2800" b="1" dirty="0" smtClean="0">
                <a:solidFill>
                  <a:schemeClr val="tx1"/>
                </a:solidFill>
                <a:latin typeface="+mn-lt"/>
                <a:ea typeface="+mn-ea"/>
                <a:cs typeface="+mn-cs"/>
              </a:rPr>
              <a:t>be the event that the offspring has at least one </a:t>
            </a:r>
            <a:r>
              <a:rPr lang="en-US" sz="2800" b="1" i="1" dirty="0" smtClean="0"/>
              <a:t>C </a:t>
            </a:r>
            <a:r>
              <a:rPr lang="en-US" sz="2800" b="1" dirty="0" smtClean="0">
                <a:solidFill>
                  <a:schemeClr val="tx1"/>
                </a:solidFill>
                <a:latin typeface="+mn-lt"/>
                <a:ea typeface="+mn-ea"/>
                <a:cs typeface="+mn-cs"/>
              </a:rPr>
              <a:t>allele, and </a:t>
            </a:r>
            <a:r>
              <a:rPr lang="en-US" sz="2800" b="1" i="1" dirty="0" smtClean="0">
                <a:solidFill>
                  <a:schemeClr val="tx1"/>
                </a:solidFill>
                <a:latin typeface="+mn-lt"/>
                <a:ea typeface="+mn-ea"/>
                <a:cs typeface="+mn-cs"/>
              </a:rPr>
              <a:t>B </a:t>
            </a:r>
            <a:r>
              <a:rPr lang="en-US" sz="2800" b="1" dirty="0" smtClean="0">
                <a:solidFill>
                  <a:schemeClr val="tx1"/>
                </a:solidFill>
                <a:latin typeface="+mn-lt"/>
                <a:ea typeface="+mn-ea"/>
                <a:cs typeface="+mn-cs"/>
              </a:rPr>
              <a:t>be the event that the offspring has at least one </a:t>
            </a:r>
            <a:r>
              <a:rPr lang="en-US" sz="2800" b="1" i="1" dirty="0" smtClean="0">
                <a:solidFill>
                  <a:schemeClr val="tx1"/>
                </a:solidFill>
                <a:latin typeface="+mn-lt"/>
                <a:ea typeface="+mn-ea"/>
                <a:cs typeface="+mn-cs"/>
              </a:rPr>
              <a:t>T </a:t>
            </a:r>
            <a:r>
              <a:rPr lang="en-US" sz="2800" b="1" dirty="0" smtClean="0">
                <a:solidFill>
                  <a:schemeClr val="tx1"/>
                </a:solidFill>
                <a:latin typeface="+mn-lt"/>
                <a:ea typeface="+mn-ea"/>
                <a:cs typeface="+mn-cs"/>
              </a:rPr>
              <a:t>allele.  Use the tree diagram to find </a:t>
            </a:r>
            <a:r>
              <a:rPr lang="en-US" sz="2800" b="1" i="1" dirty="0" smtClean="0"/>
              <a:t>P(A), P(B), P(A and B), and P(A)P(B).</a:t>
            </a:r>
            <a:r>
              <a:rPr lang="en-US" sz="2800" b="1" dirty="0" smtClean="0">
                <a:solidFill>
                  <a:schemeClr val="tx1"/>
                </a:solidFill>
                <a:latin typeface="+mn-lt"/>
                <a:ea typeface="+mn-ea"/>
                <a:cs typeface="+mn-cs"/>
              </a:rPr>
              <a:t>  Do your answers support Mendel’s Law of Independent Assortment?  That is, do they support the hypothesis that alleles for the color and thickness genes are inherited independently?  Explain why or why not.  </a:t>
            </a:r>
            <a:r>
              <a:rPr lang="en-US" sz="2800" b="1" dirty="0" smtClean="0">
                <a:solidFill>
                  <a:srgbClr val="2B7539"/>
                </a:solidFill>
                <a:latin typeface="+mn-lt"/>
                <a:ea typeface="+mn-ea"/>
                <a:cs typeface="+mn-cs"/>
              </a:rPr>
              <a:t>Click for the answer!</a:t>
            </a:r>
          </a:p>
          <a:p>
            <a:pPr>
              <a:buNone/>
            </a:pPr>
            <a:endParaRPr lang="en-US" sz="2800" dirty="0" smtClean="0">
              <a:solidFill>
                <a:srgbClr val="2B7539"/>
              </a:solidFill>
              <a:latin typeface="+mn-lt"/>
              <a:ea typeface="+mn-ea"/>
              <a:cs typeface="+mn-cs"/>
            </a:endParaRPr>
          </a:p>
          <a:p>
            <a:pPr>
              <a:buNone/>
            </a:pPr>
            <a:r>
              <a:rPr lang="en-US" sz="2800" dirty="0" smtClean="0">
                <a:solidFill>
                  <a:schemeClr val="tx1"/>
                </a:solidFill>
                <a:latin typeface="+mn-lt"/>
                <a:ea typeface="+mn-ea"/>
                <a:cs typeface="+mn-cs"/>
              </a:rPr>
              <a:t>You should find that </a:t>
            </a:r>
            <a:r>
              <a:rPr lang="en-US" sz="2800" b="1" i="1" dirty="0" smtClean="0">
                <a:solidFill>
                  <a:schemeClr val="tx1"/>
                </a:solidFill>
                <a:latin typeface="+mn-lt"/>
                <a:ea typeface="+mn-ea"/>
                <a:cs typeface="+mn-cs"/>
              </a:rPr>
              <a:t>P(A and B) = P(A)P(B)</a:t>
            </a:r>
            <a:r>
              <a:rPr lang="en-US" sz="2800" dirty="0" smtClean="0">
                <a:solidFill>
                  <a:schemeClr val="tx1"/>
                </a:solidFill>
                <a:latin typeface="+mn-lt"/>
                <a:ea typeface="+mn-ea"/>
                <a:cs typeface="+mn-cs"/>
              </a:rPr>
              <a:t>.  Recall that this is equivalent to the statement that the events </a:t>
            </a:r>
            <a:r>
              <a:rPr lang="en-US" sz="2800" b="1" i="1" dirty="0" smtClean="0">
                <a:solidFill>
                  <a:schemeClr val="tx1"/>
                </a:solidFill>
                <a:latin typeface="+mn-lt"/>
                <a:ea typeface="+mn-ea"/>
                <a:cs typeface="+mn-cs"/>
              </a:rPr>
              <a:t>A </a:t>
            </a:r>
            <a:r>
              <a:rPr lang="en-US" sz="2800" dirty="0" smtClean="0">
                <a:solidFill>
                  <a:schemeClr val="tx1"/>
                </a:solidFill>
                <a:latin typeface="+mn-lt"/>
                <a:ea typeface="+mn-ea"/>
                <a:cs typeface="+mn-cs"/>
              </a:rPr>
              <a:t>and </a:t>
            </a:r>
            <a:r>
              <a:rPr lang="en-US" sz="2800" b="1" i="1" dirty="0" smtClean="0">
                <a:solidFill>
                  <a:schemeClr val="tx1"/>
                </a:solidFill>
                <a:latin typeface="+mn-lt"/>
                <a:ea typeface="+mn-ea"/>
                <a:cs typeface="+mn-cs"/>
              </a:rPr>
              <a:t>B </a:t>
            </a:r>
            <a:r>
              <a:rPr lang="en-US" sz="2800" dirty="0" smtClean="0">
                <a:solidFill>
                  <a:schemeClr val="tx1"/>
                </a:solidFill>
                <a:latin typeface="+mn-lt"/>
                <a:ea typeface="+mn-ea"/>
                <a:cs typeface="+mn-cs"/>
              </a:rPr>
              <a:t>are independent.</a:t>
            </a:r>
          </a:p>
          <a:p>
            <a:pPr eaLnBrk="1" hangingPunct="1">
              <a:lnSpc>
                <a:spcPct val="80000"/>
              </a:lnSpc>
              <a:buFont typeface="Wingdings" pitchFamily="2" charset="2"/>
              <a:buNone/>
              <a:defRPr/>
            </a:pPr>
            <a:endParaRPr lang="en-US" sz="2000" b="1" dirty="0" smtClean="0">
              <a:solidFill>
                <a:srgbClr val="2B7539"/>
              </a:solidFill>
              <a:latin typeface="+mj-lt"/>
            </a:endParaRPr>
          </a:p>
          <a:p>
            <a:pPr eaLnBrk="1" hangingPunct="1">
              <a:lnSpc>
                <a:spcPct val="80000"/>
              </a:lnSpc>
              <a:buFont typeface="Wingdings" pitchFamily="2" charset="2"/>
              <a:buChar char="q"/>
              <a:defRPr/>
            </a:pPr>
            <a:endParaRPr lang="en-US" sz="2000" b="1" dirty="0" smtClean="0">
              <a:solidFill>
                <a:srgbClr val="2B7539"/>
              </a:solidFill>
              <a:latin typeface="Times New Roman" pitchFamily="18" charset="0"/>
            </a:endParaRPr>
          </a:p>
          <a:p>
            <a:pPr eaLnBrk="1" hangingPunct="1">
              <a:lnSpc>
                <a:spcPct val="80000"/>
              </a:lnSpc>
              <a:buFont typeface="Wingdings" pitchFamily="2" charset="2"/>
              <a:buNone/>
              <a:defRPr/>
            </a:pPr>
            <a:endParaRPr lang="en-US" sz="2000" b="1" dirty="0" smtClean="0"/>
          </a:p>
          <a:p>
            <a:pPr eaLnBrk="1" hangingPunct="1">
              <a:lnSpc>
                <a:spcPct val="80000"/>
              </a:lnSpc>
              <a:buFontTx/>
              <a:buNone/>
              <a:defRPr/>
            </a:pPr>
            <a:endParaRPr lang="en-US" sz="1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037CC28-A78F-46C4-9D4F-0E5C23E6B219}" type="slidenum">
              <a:rPr lang="en-US"/>
              <a:pPr>
                <a:defRPr/>
              </a:pPr>
              <a:t>94</a:t>
            </a:fld>
            <a:endParaRPr lang="en-US"/>
          </a:p>
        </p:txBody>
      </p:sp>
      <p:sp>
        <p:nvSpPr>
          <p:cNvPr id="76804" name="Rectangle 4"/>
          <p:cNvSpPr>
            <a:spLocks noChangeArrowheads="1"/>
          </p:cNvSpPr>
          <p:nvPr/>
        </p:nvSpPr>
        <p:spPr bwMode="auto">
          <a:xfrm>
            <a:off x="304800" y="533400"/>
            <a:ext cx="8534400" cy="5607689"/>
          </a:xfrm>
          <a:prstGeom prst="rect">
            <a:avLst/>
          </a:prstGeom>
          <a:noFill/>
          <a:ln w="9525">
            <a:noFill/>
            <a:miter lim="800000"/>
            <a:headEnd/>
            <a:tailEnd/>
          </a:ln>
          <a:effectLst/>
        </p:spPr>
        <p:txBody>
          <a:bodyPr>
            <a:spAutoFit/>
          </a:bodyPr>
          <a:lstStyle/>
          <a:p>
            <a:pPr>
              <a:lnSpc>
                <a:spcPct val="80000"/>
              </a:lnSpc>
              <a:spcBef>
                <a:spcPct val="20000"/>
              </a:spcBef>
              <a:buFont typeface="Wingdings" pitchFamily="2" charset="2"/>
              <a:buChar char="q"/>
              <a:defRPr/>
            </a:pPr>
            <a:r>
              <a:rPr lang="en-US" sz="3200" smtClean="0">
                <a:latin typeface="+mj-lt"/>
              </a:rPr>
              <a:t>In nature, Mendel’s Law of Independent Assortment is true:</a:t>
            </a:r>
          </a:p>
          <a:p>
            <a:pPr lvl="1">
              <a:lnSpc>
                <a:spcPct val="80000"/>
              </a:lnSpc>
              <a:spcBef>
                <a:spcPct val="20000"/>
              </a:spcBef>
              <a:buFont typeface="Wingdings" pitchFamily="2" charset="2"/>
              <a:buChar char="q"/>
              <a:defRPr/>
            </a:pPr>
            <a:r>
              <a:rPr lang="en-US" sz="3200" smtClean="0">
                <a:latin typeface="+mj-lt"/>
              </a:rPr>
              <a:t>if the two genes are located on different chromosomes </a:t>
            </a:r>
          </a:p>
          <a:p>
            <a:pPr lvl="1">
              <a:lnSpc>
                <a:spcPct val="80000"/>
              </a:lnSpc>
              <a:spcBef>
                <a:spcPct val="20000"/>
              </a:spcBef>
              <a:buFont typeface="Wingdings" pitchFamily="2" charset="2"/>
              <a:buChar char="q"/>
              <a:defRPr/>
            </a:pPr>
            <a:r>
              <a:rPr lang="en-US" sz="3200" smtClean="0">
                <a:latin typeface="+mj-lt"/>
              </a:rPr>
              <a:t>if the two genes are located far apart on the same chromosome (because homologous chromosomes tend to exchange pieces that touch)</a:t>
            </a:r>
          </a:p>
          <a:p>
            <a:pPr>
              <a:lnSpc>
                <a:spcPct val="80000"/>
              </a:lnSpc>
              <a:spcBef>
                <a:spcPct val="20000"/>
              </a:spcBef>
              <a:defRPr/>
            </a:pPr>
            <a:endParaRPr lang="en-US" sz="3200" smtClean="0">
              <a:latin typeface="+mj-lt"/>
            </a:endParaRPr>
          </a:p>
          <a:p>
            <a:pPr>
              <a:lnSpc>
                <a:spcPct val="80000"/>
              </a:lnSpc>
              <a:spcBef>
                <a:spcPct val="20000"/>
              </a:spcBef>
              <a:buFont typeface="Wingdings" pitchFamily="2" charset="2"/>
              <a:buChar char="q"/>
              <a:defRPr/>
            </a:pPr>
            <a:r>
              <a:rPr lang="en-US" sz="3200" smtClean="0">
                <a:latin typeface="+mj-lt"/>
              </a:rPr>
              <a:t>However, if the two genes are very close to one another on the same chromosome, they tend to be inherited together, and the traits are said to be </a:t>
            </a:r>
            <a:r>
              <a:rPr lang="en-US" sz="3200" smtClean="0">
                <a:solidFill>
                  <a:srgbClr val="2B7539"/>
                </a:solidFill>
                <a:latin typeface="+mj-lt"/>
              </a:rPr>
              <a:t>linked</a:t>
            </a:r>
            <a:r>
              <a:rPr lang="en-US" sz="3200" smtClean="0">
                <a:latin typeface="+mj-lt"/>
              </a:rPr>
              <a:t>.</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55391FE6-8CB8-45BA-87BE-DE01238F75C1}" type="slidenum">
              <a:rPr lang="en-US"/>
              <a:pPr>
                <a:defRPr/>
              </a:pPr>
              <a:t>95</a:t>
            </a:fld>
            <a:endParaRPr lang="en-US"/>
          </a:p>
        </p:txBody>
      </p:sp>
      <p:sp>
        <p:nvSpPr>
          <p:cNvPr id="52227" name="Rectangle 3"/>
          <p:cNvSpPr>
            <a:spLocks noGrp="1" noChangeArrowheads="1"/>
          </p:cNvSpPr>
          <p:nvPr>
            <p:ph type="body" idx="1"/>
          </p:nvPr>
        </p:nvSpPr>
        <p:spPr>
          <a:xfrm>
            <a:off x="0" y="304800"/>
            <a:ext cx="9144000" cy="4419600"/>
          </a:xfrm>
        </p:spPr>
        <p:txBody>
          <a:bodyPr/>
          <a:lstStyle/>
          <a:p>
            <a:pPr eaLnBrk="1" hangingPunct="1">
              <a:lnSpc>
                <a:spcPct val="80000"/>
              </a:lnSpc>
              <a:buFontTx/>
              <a:buNone/>
              <a:defRPr/>
            </a:pPr>
            <a:r>
              <a:rPr lang="en-US" sz="2400" b="1" dirty="0" smtClean="0"/>
              <a:t>Example of how to complete a </a:t>
            </a:r>
            <a:r>
              <a:rPr lang="en-US" sz="2400" b="1" dirty="0" err="1" smtClean="0"/>
              <a:t>Punnett</a:t>
            </a:r>
            <a:r>
              <a:rPr lang="en-US" sz="2400" b="1" dirty="0" smtClean="0"/>
              <a:t> square analysis for inheritance of 2 traits, color with the two alleles - C (red) and C’ (white); and thickness with the two alleles - T (fat) and T’ (thin).</a:t>
            </a:r>
          </a:p>
          <a:p>
            <a:pPr eaLnBrk="1" hangingPunct="1">
              <a:lnSpc>
                <a:spcPct val="80000"/>
              </a:lnSpc>
              <a:buFontTx/>
              <a:buNone/>
              <a:defRPr/>
            </a:pPr>
            <a:r>
              <a:rPr lang="en-US" sz="1800" dirty="0" smtClean="0"/>
              <a:t>			</a:t>
            </a:r>
          </a:p>
          <a:p>
            <a:pPr eaLnBrk="1" hangingPunct="1">
              <a:lnSpc>
                <a:spcPct val="80000"/>
              </a:lnSpc>
              <a:buFontTx/>
              <a:buNone/>
              <a:defRPr/>
            </a:pPr>
            <a:r>
              <a:rPr lang="en-US" sz="1800" dirty="0" smtClean="0"/>
              <a:t>				           </a:t>
            </a:r>
            <a:r>
              <a:rPr lang="en-US" sz="2400" b="1" dirty="0" smtClean="0">
                <a:latin typeface="+mj-lt"/>
              </a:rPr>
              <a:t>Male parent genotype CC’TT’</a:t>
            </a:r>
            <a:endParaRPr lang="en-US" sz="2200" b="1" dirty="0" smtClean="0">
              <a:latin typeface="+mj-lt"/>
            </a:endParaRPr>
          </a:p>
          <a:p>
            <a:pPr eaLnBrk="1" hangingPunct="1">
              <a:lnSpc>
                <a:spcPct val="80000"/>
              </a:lnSpc>
              <a:defRPr/>
            </a:pPr>
            <a:endParaRPr lang="en-US" sz="2400" b="1" dirty="0" smtClean="0">
              <a:latin typeface="Times New Roman" pitchFamily="18" charset="0"/>
            </a:endParaRPr>
          </a:p>
          <a:p>
            <a:pPr eaLnBrk="1" hangingPunct="1">
              <a:lnSpc>
                <a:spcPct val="80000"/>
              </a:lnSpc>
              <a:defRPr/>
            </a:pPr>
            <a:endParaRPr lang="en-US" sz="2000" b="1" dirty="0" smtClean="0"/>
          </a:p>
          <a:p>
            <a:pPr eaLnBrk="1" hangingPunct="1">
              <a:lnSpc>
                <a:spcPct val="80000"/>
              </a:lnSpc>
              <a:defRPr/>
            </a:pPr>
            <a:endParaRPr lang="en-US" b="1" dirty="0" smtClean="0"/>
          </a:p>
          <a:p>
            <a:pPr eaLnBrk="1" hangingPunct="1">
              <a:lnSpc>
                <a:spcPct val="80000"/>
              </a:lnSpc>
              <a:buFontTx/>
              <a:buNone/>
              <a:defRPr/>
            </a:pPr>
            <a:r>
              <a:rPr lang="en-US" sz="2400" b="1" dirty="0" smtClean="0">
                <a:latin typeface="+mj-lt"/>
              </a:rPr>
              <a:t>Female </a:t>
            </a:r>
          </a:p>
          <a:p>
            <a:pPr eaLnBrk="1" hangingPunct="1">
              <a:lnSpc>
                <a:spcPct val="80000"/>
              </a:lnSpc>
              <a:buFontTx/>
              <a:buNone/>
              <a:defRPr/>
            </a:pPr>
            <a:r>
              <a:rPr lang="en-US" sz="2400" b="1" dirty="0" smtClean="0">
                <a:latin typeface="+mj-lt"/>
              </a:rPr>
              <a:t>parent </a:t>
            </a:r>
          </a:p>
          <a:p>
            <a:pPr eaLnBrk="1" hangingPunct="1">
              <a:lnSpc>
                <a:spcPct val="80000"/>
              </a:lnSpc>
              <a:buFontTx/>
              <a:buNone/>
              <a:defRPr/>
            </a:pPr>
            <a:r>
              <a:rPr lang="en-US" sz="2400" b="1" dirty="0" smtClean="0">
                <a:latin typeface="+mj-lt"/>
              </a:rPr>
              <a:t>Genotype</a:t>
            </a:r>
          </a:p>
          <a:p>
            <a:pPr eaLnBrk="1" hangingPunct="1">
              <a:lnSpc>
                <a:spcPct val="80000"/>
              </a:lnSpc>
              <a:buFontTx/>
              <a:buNone/>
              <a:defRPr/>
            </a:pPr>
            <a:r>
              <a:rPr lang="en-US" sz="2400" b="1" dirty="0" smtClean="0">
                <a:latin typeface="+mj-lt"/>
              </a:rPr>
              <a:t>CC’TT’</a:t>
            </a:r>
          </a:p>
          <a:p>
            <a:pPr eaLnBrk="1" hangingPunct="1">
              <a:lnSpc>
                <a:spcPct val="80000"/>
              </a:lnSpc>
              <a:defRPr/>
            </a:pPr>
            <a:endParaRPr lang="en-US" sz="2400" b="1" dirty="0" smtClean="0">
              <a:latin typeface="Times New Roman" pitchFamily="18" charset="0"/>
            </a:endParaRPr>
          </a:p>
          <a:p>
            <a:pPr eaLnBrk="1" hangingPunct="1">
              <a:lnSpc>
                <a:spcPct val="80000"/>
              </a:lnSpc>
              <a:defRPr/>
            </a:pPr>
            <a:endParaRPr lang="en-US" b="1" dirty="0" smtClean="0"/>
          </a:p>
          <a:p>
            <a:pPr eaLnBrk="1" hangingPunct="1">
              <a:lnSpc>
                <a:spcPct val="80000"/>
              </a:lnSpc>
              <a:buFont typeface="Wingdings" pitchFamily="2" charset="2"/>
              <a:buChar char="q"/>
              <a:defRPr/>
            </a:pPr>
            <a:endParaRPr lang="en-US" sz="2000" b="1" dirty="0" smtClean="0"/>
          </a:p>
        </p:txBody>
      </p:sp>
      <p:graphicFrame>
        <p:nvGraphicFramePr>
          <p:cNvPr id="52275" name="Group 51"/>
          <p:cNvGraphicFramePr>
            <a:graphicFrameLocks noGrp="1"/>
          </p:cNvGraphicFramePr>
          <p:nvPr/>
        </p:nvGraphicFramePr>
        <p:xfrm>
          <a:off x="2133600" y="2286000"/>
          <a:ext cx="6705600" cy="2590800"/>
        </p:xfrm>
        <a:graphic>
          <a:graphicData uri="http://schemas.openxmlformats.org/drawingml/2006/table">
            <a:tbl>
              <a:tblPr/>
              <a:tblGrid>
                <a:gridCol w="1341438"/>
                <a:gridCol w="1339850"/>
                <a:gridCol w="1343025"/>
                <a:gridCol w="1339850"/>
                <a:gridCol w="1341437"/>
              </a:tblGrid>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C’CT’T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2" name="Text Box 52"/>
          <p:cNvSpPr txBox="1">
            <a:spLocks noChangeArrowheads="1"/>
          </p:cNvSpPr>
          <p:nvPr/>
        </p:nvSpPr>
        <p:spPr bwMode="auto">
          <a:xfrm>
            <a:off x="479425" y="5402263"/>
            <a:ext cx="184150" cy="457200"/>
          </a:xfrm>
          <a:prstGeom prst="rect">
            <a:avLst/>
          </a:prstGeom>
          <a:noFill/>
          <a:ln w="9525">
            <a:noFill/>
            <a:miter lim="800000"/>
            <a:headEnd/>
            <a:tailEnd/>
          </a:ln>
        </p:spPr>
        <p:txBody>
          <a:bodyPr>
            <a:spAutoFit/>
          </a:bodyPr>
          <a:lstStyle/>
          <a:p>
            <a:pPr>
              <a:spcBef>
                <a:spcPct val="50000"/>
              </a:spcBef>
            </a:pPr>
            <a:endParaRPr lang="en-US"/>
          </a:p>
        </p:txBody>
      </p:sp>
      <p:sp>
        <p:nvSpPr>
          <p:cNvPr id="52277" name="Text Box 53"/>
          <p:cNvSpPr txBox="1">
            <a:spLocks noChangeArrowheads="1"/>
          </p:cNvSpPr>
          <p:nvPr/>
        </p:nvSpPr>
        <p:spPr bwMode="auto">
          <a:xfrm>
            <a:off x="228600" y="5181600"/>
            <a:ext cx="8534400" cy="1422400"/>
          </a:xfrm>
          <a:prstGeom prst="rect">
            <a:avLst/>
          </a:prstGeom>
          <a:noFill/>
          <a:ln w="9525">
            <a:noFill/>
            <a:miter lim="800000"/>
            <a:headEnd/>
            <a:tailEnd/>
          </a:ln>
          <a:effectLst/>
        </p:spPr>
        <p:txBody>
          <a:bodyPr>
            <a:spAutoFit/>
          </a:bodyPr>
          <a:lstStyle/>
          <a:p>
            <a:pPr>
              <a:lnSpc>
                <a:spcPct val="80000"/>
              </a:lnSpc>
              <a:spcBef>
                <a:spcPct val="20000"/>
              </a:spcBef>
              <a:buFont typeface="Wingdings" pitchFamily="2" charset="2"/>
              <a:buChar char="q"/>
              <a:defRPr/>
            </a:pPr>
            <a:r>
              <a:rPr lang="en-US" dirty="0"/>
              <a:t> </a:t>
            </a:r>
            <a:r>
              <a:rPr lang="en-US" dirty="0">
                <a:latin typeface="+mj-lt"/>
              </a:rPr>
              <a:t>Finish filling out this square &amp; calculate the frequencies of the different offspring genotypes:</a:t>
            </a:r>
          </a:p>
          <a:p>
            <a:pPr>
              <a:defRPr/>
            </a:pPr>
            <a:r>
              <a:rPr lang="en-US" dirty="0">
                <a:solidFill>
                  <a:srgbClr val="2B7539"/>
                </a:solidFill>
                <a:latin typeface="+mj-lt"/>
              </a:rPr>
              <a:t>                Frequency of particular genotype  = </a:t>
            </a:r>
          </a:p>
          <a:p>
            <a:pPr>
              <a:defRPr/>
            </a:pPr>
            <a:r>
              <a:rPr lang="en-US" dirty="0">
                <a:solidFill>
                  <a:srgbClr val="2B7539"/>
                </a:solidFill>
                <a:latin typeface="+mj-lt"/>
              </a:rPr>
              <a:t> 100 (# offspring of that </a:t>
            </a:r>
            <a:r>
              <a:rPr lang="en-US" dirty="0" smtClean="0">
                <a:solidFill>
                  <a:srgbClr val="2B7539"/>
                </a:solidFill>
                <a:latin typeface="+mj-lt"/>
              </a:rPr>
              <a:t>genotype/total # of </a:t>
            </a:r>
            <a:r>
              <a:rPr lang="en-US" dirty="0">
                <a:solidFill>
                  <a:srgbClr val="2B7539"/>
                </a:solidFill>
                <a:latin typeface="+mj-lt"/>
              </a:rPr>
              <a:t>offspring)</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7DF450C-17C4-40FE-8FAC-F5D38710D6FD}" type="slidenum">
              <a:rPr lang="en-US"/>
              <a:pPr>
                <a:defRPr/>
              </a:pPr>
              <a:t>96</a:t>
            </a:fld>
            <a:endParaRPr lang="en-US"/>
          </a:p>
        </p:txBody>
      </p:sp>
      <p:sp>
        <p:nvSpPr>
          <p:cNvPr id="64515" name="Rectangle 2"/>
          <p:cNvSpPr>
            <a:spLocks noGrp="1" noChangeArrowheads="1"/>
          </p:cNvSpPr>
          <p:nvPr>
            <p:ph type="title"/>
          </p:nvPr>
        </p:nvSpPr>
        <p:spPr>
          <a:xfrm>
            <a:off x="457200" y="152400"/>
            <a:ext cx="8229600" cy="1143000"/>
          </a:xfrm>
          <a:solidFill>
            <a:srgbClr val="17CBE3"/>
          </a:solidFill>
          <a:ln w="38100">
            <a:solidFill>
              <a:schemeClr val="tx1"/>
            </a:solidFill>
          </a:ln>
        </p:spPr>
        <p:txBody>
          <a:bodyPr/>
          <a:lstStyle/>
          <a:p>
            <a:pPr eaLnBrk="1" hangingPunct="1"/>
            <a:r>
              <a:rPr lang="en-US" sz="3200" b="1" dirty="0" smtClean="0"/>
              <a:t>Exercise 2d. There are genotypes and then there are phenotypes</a:t>
            </a:r>
            <a:r>
              <a:rPr lang="en-US" sz="3200" dirty="0" smtClean="0"/>
              <a:t>.</a:t>
            </a:r>
          </a:p>
        </p:txBody>
      </p:sp>
      <p:sp>
        <p:nvSpPr>
          <p:cNvPr id="54275" name="Rectangle 3"/>
          <p:cNvSpPr>
            <a:spLocks noGrp="1" noChangeArrowheads="1"/>
          </p:cNvSpPr>
          <p:nvPr>
            <p:ph type="body" idx="1"/>
          </p:nvPr>
        </p:nvSpPr>
        <p:spPr>
          <a:xfrm>
            <a:off x="457200" y="1600200"/>
            <a:ext cx="8229600" cy="5029200"/>
          </a:xfrm>
        </p:spPr>
        <p:txBody>
          <a:bodyPr/>
          <a:lstStyle/>
          <a:p>
            <a:pPr eaLnBrk="1" hangingPunct="1">
              <a:lnSpc>
                <a:spcPct val="80000"/>
              </a:lnSpc>
              <a:buFontTx/>
              <a:buNone/>
              <a:defRPr/>
            </a:pPr>
            <a:r>
              <a:rPr lang="en-US" sz="2400" b="1" dirty="0" smtClean="0">
                <a:latin typeface="+mj-lt"/>
              </a:rPr>
              <a:t>Thus far we have talked only about the genes that underlie traits and how these genes are inherited. </a:t>
            </a:r>
          </a:p>
          <a:p>
            <a:pPr eaLnBrk="1" hangingPunct="1">
              <a:lnSpc>
                <a:spcPct val="80000"/>
              </a:lnSpc>
              <a:buFont typeface="Wingdings" pitchFamily="2" charset="2"/>
              <a:buChar char="q"/>
              <a:defRPr/>
            </a:pPr>
            <a:r>
              <a:rPr lang="en-US" sz="2400" b="1" dirty="0" smtClean="0">
                <a:latin typeface="+mj-lt"/>
              </a:rPr>
              <a:t>The genotype refers to the specific alleles of a gene an individual possesses. </a:t>
            </a:r>
          </a:p>
          <a:p>
            <a:pPr eaLnBrk="1" hangingPunct="1">
              <a:lnSpc>
                <a:spcPct val="80000"/>
              </a:lnSpc>
              <a:buFont typeface="Wingdings" pitchFamily="2" charset="2"/>
              <a:buChar char="q"/>
              <a:defRPr/>
            </a:pPr>
            <a:r>
              <a:rPr lang="en-US" sz="2400" b="1" dirty="0" smtClean="0">
                <a:latin typeface="+mj-lt"/>
              </a:rPr>
              <a:t>Genes are not observable without the use of molecular tools. </a:t>
            </a:r>
          </a:p>
          <a:p>
            <a:pPr eaLnBrk="1" hangingPunct="1">
              <a:lnSpc>
                <a:spcPct val="80000"/>
              </a:lnSpc>
              <a:buFont typeface="Wingdings" pitchFamily="2" charset="2"/>
              <a:buChar char="q"/>
              <a:defRPr/>
            </a:pPr>
            <a:r>
              <a:rPr lang="en-US" sz="2400" b="1" dirty="0" smtClean="0">
                <a:latin typeface="+mj-lt"/>
              </a:rPr>
              <a:t>The observable traits of an organism are referred to as its phenotype. </a:t>
            </a:r>
          </a:p>
          <a:p>
            <a:pPr eaLnBrk="1" hangingPunct="1">
              <a:lnSpc>
                <a:spcPct val="80000"/>
              </a:lnSpc>
              <a:buFont typeface="Wingdings" pitchFamily="2" charset="2"/>
              <a:buChar char="q"/>
              <a:defRPr/>
            </a:pPr>
            <a:r>
              <a:rPr lang="en-US" sz="2400" b="1" dirty="0" smtClean="0">
                <a:latin typeface="+mj-lt"/>
              </a:rPr>
              <a:t>The phenotype of a homozygous individual for red color, CC, is red and the phenotype of an individual that is homozygous for white, C’C’ is white. But what about the individual who is heterozygous for these two colors, CC’ or C’C? </a:t>
            </a:r>
          </a:p>
          <a:p>
            <a:pPr eaLnBrk="1" hangingPunct="1">
              <a:lnSpc>
                <a:spcPct val="80000"/>
              </a:lnSpc>
              <a:buFont typeface="Wingdings" pitchFamily="2" charset="2"/>
              <a:buChar char="q"/>
              <a:defRPr/>
            </a:pPr>
            <a:r>
              <a:rPr lang="en-US" sz="2400" b="1" dirty="0" smtClean="0">
                <a:latin typeface="+mj-lt"/>
              </a:rPr>
              <a:t>If the traits are of equal influence, we might expect the individual to exhibit some intermediate between red and white as in pink.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3A93CA5-FEC9-4ADF-BAB0-5333660143E7}" type="slidenum">
              <a:rPr lang="en-US"/>
              <a:pPr>
                <a:defRPr/>
              </a:pPr>
              <a:t>97</a:t>
            </a:fld>
            <a:endParaRPr lang="en-US"/>
          </a:p>
        </p:txBody>
      </p:sp>
      <p:sp>
        <p:nvSpPr>
          <p:cNvPr id="55299" name="Rectangle 3"/>
          <p:cNvSpPr>
            <a:spLocks noGrp="1" noChangeArrowheads="1"/>
          </p:cNvSpPr>
          <p:nvPr>
            <p:ph type="body" idx="1"/>
          </p:nvPr>
        </p:nvSpPr>
        <p:spPr>
          <a:xfrm>
            <a:off x="228600" y="228600"/>
            <a:ext cx="8915400" cy="6400800"/>
          </a:xfrm>
        </p:spPr>
        <p:txBody>
          <a:bodyPr/>
          <a:lstStyle/>
          <a:p>
            <a:pPr eaLnBrk="1" hangingPunct="1">
              <a:lnSpc>
                <a:spcPct val="80000"/>
              </a:lnSpc>
              <a:buFont typeface="Wingdings" pitchFamily="2" charset="2"/>
              <a:buChar char="q"/>
              <a:defRPr/>
            </a:pPr>
            <a:r>
              <a:rPr lang="en-US" b="1" dirty="0" smtClean="0">
                <a:latin typeface="+mj-lt"/>
              </a:rPr>
              <a:t>Mendel discovered that when he crossed peas with purple flowers with those having white flowers, the offspring all had purple flowers. </a:t>
            </a:r>
          </a:p>
          <a:p>
            <a:pPr lvl="1" eaLnBrk="1" hangingPunct="1">
              <a:lnSpc>
                <a:spcPct val="80000"/>
              </a:lnSpc>
              <a:buFont typeface="Wingdings" pitchFamily="2" charset="2"/>
              <a:buChar char="q"/>
              <a:defRPr/>
            </a:pPr>
            <a:r>
              <a:rPr lang="en-US" b="1" dirty="0" smtClean="0">
                <a:latin typeface="+mj-lt"/>
              </a:rPr>
              <a:t>The purple</a:t>
            </a:r>
            <a:r>
              <a:rPr lang="en-US" b="1" dirty="0" smtClean="0">
                <a:solidFill>
                  <a:srgbClr val="17CBE3"/>
                </a:solidFill>
                <a:latin typeface="+mj-lt"/>
              </a:rPr>
              <a:t> </a:t>
            </a:r>
            <a:r>
              <a:rPr lang="en-US" b="1" dirty="0" smtClean="0">
                <a:solidFill>
                  <a:srgbClr val="14AFC4"/>
                </a:solidFill>
                <a:latin typeface="+mj-lt"/>
              </a:rPr>
              <a:t>allele </a:t>
            </a:r>
            <a:r>
              <a:rPr lang="en-US" b="1" dirty="0" smtClean="0">
                <a:latin typeface="+mj-lt"/>
              </a:rPr>
              <a:t>(chemical variant) was dominant over the white allele. </a:t>
            </a:r>
          </a:p>
          <a:p>
            <a:pPr lvl="1" eaLnBrk="1" hangingPunct="1">
              <a:lnSpc>
                <a:spcPct val="80000"/>
              </a:lnSpc>
              <a:buFont typeface="Wingdings" pitchFamily="2" charset="2"/>
              <a:buChar char="q"/>
              <a:defRPr/>
            </a:pPr>
            <a:r>
              <a:rPr lang="en-US" b="1" dirty="0" smtClean="0">
                <a:latin typeface="+mj-lt"/>
              </a:rPr>
              <a:t>Therefore, an allele that masks the effect of another allele is called a </a:t>
            </a:r>
            <a:r>
              <a:rPr lang="en-US" b="1" dirty="0" smtClean="0">
                <a:solidFill>
                  <a:srgbClr val="14AFC4"/>
                </a:solidFill>
                <a:latin typeface="+mj-lt"/>
              </a:rPr>
              <a:t>dominant allele</a:t>
            </a:r>
            <a:r>
              <a:rPr lang="en-US" b="1" dirty="0" smtClean="0">
                <a:latin typeface="+mj-lt"/>
              </a:rPr>
              <a:t> and assigned a capital letter to it (</a:t>
            </a:r>
            <a:r>
              <a:rPr lang="en-US" b="1" dirty="0" smtClean="0">
                <a:solidFill>
                  <a:srgbClr val="14AFC4"/>
                </a:solidFill>
                <a:latin typeface="+mj-lt"/>
              </a:rPr>
              <a:t>C</a:t>
            </a:r>
            <a:r>
              <a:rPr lang="en-US" b="1" dirty="0" smtClean="0">
                <a:latin typeface="+mj-lt"/>
              </a:rPr>
              <a:t>). </a:t>
            </a:r>
          </a:p>
          <a:p>
            <a:pPr lvl="1" eaLnBrk="1" hangingPunct="1">
              <a:lnSpc>
                <a:spcPct val="80000"/>
              </a:lnSpc>
              <a:buFont typeface="Wingdings" pitchFamily="2" charset="2"/>
              <a:buChar char="q"/>
              <a:defRPr/>
            </a:pPr>
            <a:r>
              <a:rPr lang="en-US" b="1" dirty="0" smtClean="0">
                <a:latin typeface="+mj-lt"/>
              </a:rPr>
              <a:t>The allele whose effect was not observed in the presence of the dominant allele is termed a </a:t>
            </a:r>
            <a:r>
              <a:rPr lang="en-US" b="1" dirty="0" smtClean="0">
                <a:solidFill>
                  <a:srgbClr val="14AFC4"/>
                </a:solidFill>
                <a:latin typeface="+mj-lt"/>
              </a:rPr>
              <a:t>recessive allele</a:t>
            </a:r>
            <a:r>
              <a:rPr lang="en-US" b="1" dirty="0" smtClean="0">
                <a:latin typeface="+mj-lt"/>
              </a:rPr>
              <a:t> and it is demarcated as a lower case letter corresponding to the capital letter of the dominant allele, </a:t>
            </a:r>
            <a:r>
              <a:rPr lang="en-US" b="1" dirty="0" smtClean="0">
                <a:solidFill>
                  <a:srgbClr val="14AFC4"/>
                </a:solidFill>
                <a:latin typeface="+mj-lt"/>
              </a:rPr>
              <a:t>c</a:t>
            </a:r>
            <a:r>
              <a:rPr lang="en-US" b="1"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3A93CA5-FEC9-4ADF-BAB0-5333660143E7}" type="slidenum">
              <a:rPr lang="en-US"/>
              <a:pPr>
                <a:defRPr/>
              </a:pPr>
              <a:t>98</a:t>
            </a:fld>
            <a:endParaRPr lang="en-US"/>
          </a:p>
        </p:txBody>
      </p:sp>
      <p:sp>
        <p:nvSpPr>
          <p:cNvPr id="55299" name="Rectangle 3"/>
          <p:cNvSpPr>
            <a:spLocks noGrp="1" noChangeArrowheads="1"/>
          </p:cNvSpPr>
          <p:nvPr>
            <p:ph type="body" idx="1"/>
          </p:nvPr>
        </p:nvSpPr>
        <p:spPr>
          <a:xfrm>
            <a:off x="228600" y="228600"/>
            <a:ext cx="8610600" cy="6400800"/>
          </a:xfrm>
        </p:spPr>
        <p:txBody>
          <a:bodyPr/>
          <a:lstStyle/>
          <a:p>
            <a:pPr eaLnBrk="1" hangingPunct="1">
              <a:lnSpc>
                <a:spcPct val="80000"/>
              </a:lnSpc>
              <a:buFont typeface="Wingdings" pitchFamily="2" charset="2"/>
              <a:buChar char="q"/>
              <a:defRPr/>
            </a:pPr>
            <a:r>
              <a:rPr lang="en-US" b="1" dirty="0" smtClean="0">
                <a:latin typeface="+mj-lt"/>
              </a:rPr>
              <a:t>Thus if red in our chip system was dominant over white, the phenotype of CC = red, of cc = white and of Cc = would be red, as well.</a:t>
            </a:r>
          </a:p>
          <a:p>
            <a:pPr eaLnBrk="1" hangingPunct="1">
              <a:lnSpc>
                <a:spcPct val="80000"/>
              </a:lnSpc>
              <a:buFont typeface="Wingdings" pitchFamily="2" charset="2"/>
              <a:buChar char="q"/>
              <a:defRPr/>
            </a:pPr>
            <a:endParaRPr lang="en-US" b="1" dirty="0" smtClean="0">
              <a:latin typeface="+mj-lt"/>
            </a:endParaRPr>
          </a:p>
          <a:p>
            <a:pPr eaLnBrk="1" hangingPunct="1">
              <a:lnSpc>
                <a:spcPct val="80000"/>
              </a:lnSpc>
              <a:buFont typeface="Wingdings" pitchFamily="2" charset="2"/>
              <a:buChar char="q"/>
              <a:defRPr/>
            </a:pPr>
            <a:r>
              <a:rPr lang="en-US" b="1" dirty="0" smtClean="0">
                <a:latin typeface="+mj-lt"/>
              </a:rPr>
              <a:t>To demonstrate the phenotypic expression of genes that show dominance/recessive relationships, we will examine the offspring (</a:t>
            </a:r>
            <a:r>
              <a:rPr lang="en-US" b="1" dirty="0" smtClean="0">
                <a:solidFill>
                  <a:srgbClr val="14AFC4"/>
                </a:solidFill>
                <a:latin typeface="+mj-lt"/>
              </a:rPr>
              <a:t>progeny</a:t>
            </a:r>
            <a:r>
              <a:rPr lang="en-US" b="1" dirty="0" smtClean="0">
                <a:latin typeface="+mj-lt"/>
              </a:rPr>
              <a:t>) of corn plants. </a:t>
            </a:r>
          </a:p>
          <a:p>
            <a:pPr eaLnBrk="1" hangingPunct="1">
              <a:lnSpc>
                <a:spcPct val="80000"/>
              </a:lnSpc>
              <a:buFont typeface="Wingdings" pitchFamily="2" charset="2"/>
              <a:buChar char="q"/>
              <a:defRPr/>
            </a:pPr>
            <a:endParaRPr lang="en-US" b="1" dirty="0" smtClean="0">
              <a:latin typeface="+mj-lt"/>
            </a:endParaRPr>
          </a:p>
          <a:p>
            <a:pPr eaLnBrk="1" hangingPunct="1">
              <a:lnSpc>
                <a:spcPct val="80000"/>
              </a:lnSpc>
              <a:buFont typeface="Wingdings" pitchFamily="2" charset="2"/>
              <a:buChar char="q"/>
              <a:defRPr/>
            </a:pPr>
            <a:r>
              <a:rPr lang="en-US" b="1" dirty="0" smtClean="0">
                <a:latin typeface="+mj-lt"/>
              </a:rPr>
              <a:t>Here the offspring are the individual kernels of an ear of corn because each kernel of corn could be planted and give rise to a corn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4AC38A-2B54-4245-8A47-D9B89F9213AD}" type="slidenum">
              <a:rPr lang="en-US"/>
              <a:pPr>
                <a:defRPr/>
              </a:pPr>
              <a:t>99</a:t>
            </a:fld>
            <a:endParaRPr lang="en-US"/>
          </a:p>
        </p:txBody>
      </p:sp>
      <p:sp>
        <p:nvSpPr>
          <p:cNvPr id="56323" name="Rectangle 3"/>
          <p:cNvSpPr>
            <a:spLocks noGrp="1" noChangeArrowheads="1"/>
          </p:cNvSpPr>
          <p:nvPr>
            <p:ph type="body" idx="1"/>
          </p:nvPr>
        </p:nvSpPr>
        <p:spPr>
          <a:xfrm>
            <a:off x="228600" y="304800"/>
            <a:ext cx="8686800" cy="6324600"/>
          </a:xfrm>
        </p:spPr>
        <p:txBody>
          <a:bodyPr/>
          <a:lstStyle/>
          <a:p>
            <a:pPr eaLnBrk="1" hangingPunct="1">
              <a:lnSpc>
                <a:spcPct val="80000"/>
              </a:lnSpc>
              <a:buFont typeface="Wingdings" pitchFamily="2" charset="2"/>
              <a:buChar char="q"/>
              <a:defRPr/>
            </a:pPr>
            <a:r>
              <a:rPr lang="en-US" sz="2400" b="1" dirty="0" smtClean="0">
                <a:latin typeface="+mj-lt"/>
              </a:rPr>
              <a:t>The trait we will be examining in the wild corn species, </a:t>
            </a:r>
            <a:r>
              <a:rPr lang="en-US" sz="2400" b="1" i="1" dirty="0" err="1" smtClean="0">
                <a:latin typeface="+mj-lt"/>
              </a:rPr>
              <a:t>Zea</a:t>
            </a:r>
            <a:r>
              <a:rPr lang="en-US" sz="2400" b="1" i="1" dirty="0" smtClean="0">
                <a:latin typeface="+mj-lt"/>
              </a:rPr>
              <a:t> </a:t>
            </a:r>
            <a:r>
              <a:rPr lang="en-US" sz="2400" b="1" i="1" dirty="0" err="1" smtClean="0">
                <a:latin typeface="+mj-lt"/>
              </a:rPr>
              <a:t>mays</a:t>
            </a:r>
            <a:r>
              <a:rPr lang="en-US" sz="2400" b="1" dirty="0" smtClean="0">
                <a:latin typeface="+mj-lt"/>
              </a:rPr>
              <a:t>, is kernel color.  Though kernels may occur in many colors, you will be examining ears that display kernels of two possible different colors.</a:t>
            </a:r>
          </a:p>
          <a:p>
            <a:pPr eaLnBrk="1" hangingPunct="1">
              <a:lnSpc>
                <a:spcPct val="80000"/>
              </a:lnSpc>
              <a:buFont typeface="Wingdings" pitchFamily="2" charset="2"/>
              <a:buChar char="q"/>
              <a:defRPr/>
            </a:pPr>
            <a:r>
              <a:rPr lang="en-US" sz="2400" b="1" dirty="0" smtClean="0">
                <a:latin typeface="+mj-lt"/>
              </a:rPr>
              <a:t>The teacher will hold up two ears of corn representing one parental ear that is all one color, and another parental ear that is all a second color.</a:t>
            </a:r>
          </a:p>
          <a:p>
            <a:pPr eaLnBrk="1" hangingPunct="1">
              <a:lnSpc>
                <a:spcPct val="80000"/>
              </a:lnSpc>
              <a:buFont typeface="Wingdings" pitchFamily="2" charset="2"/>
              <a:buChar char="q"/>
              <a:defRPr/>
            </a:pPr>
            <a:r>
              <a:rPr lang="en-US" sz="2400" b="1" dirty="0" smtClean="0">
                <a:latin typeface="+mj-lt"/>
              </a:rPr>
              <a:t>Because these ears of corn were specially grown for scientific purposes, we know that each parental ear is homozygous for the color it exhibits.  That is, each kernel on each parental ear has two of the same alleles for the color that is observed.</a:t>
            </a:r>
          </a:p>
          <a:p>
            <a:pPr eaLnBrk="1" hangingPunct="1">
              <a:lnSpc>
                <a:spcPct val="80000"/>
              </a:lnSpc>
              <a:buFont typeface="Wingdings" pitchFamily="2" charset="2"/>
              <a:buChar char="q"/>
              <a:defRPr/>
            </a:pPr>
            <a:r>
              <a:rPr lang="en-US" sz="2400" b="1" dirty="0" smtClean="0">
                <a:latin typeface="+mj-lt"/>
              </a:rPr>
              <a:t>We thus could possibly have one of three relationships between the alleles for kernel color in this system</a:t>
            </a:r>
            <a:r>
              <a:rPr lang="en-US" sz="2400" b="1" i="1" dirty="0" smtClean="0">
                <a:latin typeface="+mj-lt"/>
              </a:rPr>
              <a:t>:</a:t>
            </a:r>
          </a:p>
          <a:p>
            <a:pPr lvl="1" eaLnBrk="1" hangingPunct="1">
              <a:lnSpc>
                <a:spcPct val="80000"/>
              </a:lnSpc>
              <a:buFont typeface="Wingdings" pitchFamily="2" charset="2"/>
              <a:buNone/>
              <a:defRPr/>
            </a:pPr>
            <a:r>
              <a:rPr lang="en-US" sz="2400" b="1" dirty="0" smtClean="0">
                <a:latin typeface="+mj-lt"/>
              </a:rPr>
              <a:t>1. CC = color 1 &amp; C’C’ = color 2  (no dominance between alleles)</a:t>
            </a:r>
          </a:p>
          <a:p>
            <a:pPr lvl="1" eaLnBrk="1" hangingPunct="1">
              <a:lnSpc>
                <a:spcPct val="80000"/>
              </a:lnSpc>
              <a:buFont typeface="Wingdings" pitchFamily="2" charset="2"/>
              <a:buNone/>
              <a:defRPr/>
            </a:pPr>
            <a:r>
              <a:rPr lang="en-US" sz="2400" b="1" dirty="0" smtClean="0">
                <a:latin typeface="+mj-lt"/>
              </a:rPr>
              <a:t>2. CC = color 1 (dominant) cc = color 2 (recessive) </a:t>
            </a:r>
          </a:p>
          <a:p>
            <a:pPr lvl="1" eaLnBrk="1" hangingPunct="1">
              <a:lnSpc>
                <a:spcPct val="80000"/>
              </a:lnSpc>
              <a:buFont typeface="Wingdings" pitchFamily="2" charset="2"/>
              <a:buNone/>
              <a:defRPr/>
            </a:pPr>
            <a:r>
              <a:rPr lang="en-US" sz="2400" b="1" dirty="0" smtClean="0">
                <a:latin typeface="+mj-lt"/>
              </a:rPr>
              <a:t>3. CC = color 2 (dominant), cc = color 1 (recessive) </a:t>
            </a:r>
          </a:p>
          <a:p>
            <a:pPr eaLnBrk="1" hangingPunct="1">
              <a:lnSpc>
                <a:spcPct val="80000"/>
              </a:lnSpc>
              <a:buFont typeface="Wingdings" pitchFamily="2" charset="2"/>
              <a:buNone/>
              <a:defRPr/>
            </a:pPr>
            <a:endParaRPr lang="en-US" sz="2000" b="1"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15986</Words>
  <Application>Microsoft Macintosh PowerPoint</Application>
  <PresentationFormat>On-screen Show (4:3)</PresentationFormat>
  <Paragraphs>1515</Paragraphs>
  <Slides>149</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0</vt:i4>
      </vt:variant>
      <vt:variant>
        <vt:lpstr>Slide Titles</vt:lpstr>
      </vt:variant>
      <vt:variant>
        <vt:i4>149</vt:i4>
      </vt:variant>
    </vt:vector>
  </HeadingPairs>
  <TitlesOfParts>
    <vt:vector size="156" baseType="lpstr">
      <vt:lpstr>Calibri</vt:lpstr>
      <vt:lpstr>Times New Roman</vt:lpstr>
      <vt:lpstr>Wingdings</vt:lpstr>
      <vt:lpstr>Arial</vt:lpstr>
      <vt:lpstr>Default Design</vt:lpstr>
      <vt:lpstr>Office Theme</vt:lpstr>
      <vt:lpstr>1_Default Design</vt:lpstr>
      <vt:lpstr>PowerPoint Presentation</vt:lpstr>
      <vt:lpstr>Unit 5. Its in your Genes</vt:lpstr>
      <vt:lpstr>Homepage</vt:lpstr>
      <vt:lpstr>Material List</vt:lpstr>
      <vt:lpstr>Introduction</vt:lpstr>
      <vt:lpstr>The student will…</vt:lpstr>
      <vt:lpstr>Exercise 1.  Genes are segments of a DNA molecule</vt:lpstr>
      <vt:lpstr>Exercise 1.  Genes are segments of a DNA molecule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 One side of a DNA ladder: sugar-phosphate backbone with a sequence of bases sticking off</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Fig. 4. During reproduction, DNA copies itself relying on the complementarity of its bases </vt:lpstr>
      <vt:lpstr>PowerPoint Presentation</vt:lpstr>
      <vt:lpstr>PowerPoint Presentation</vt:lpstr>
      <vt:lpstr>DNA Copying Errors Are Made! (Directions)</vt:lpstr>
      <vt:lpstr>PowerPoint Presentation</vt:lpstr>
      <vt:lpstr>PowerPoint Presentation</vt:lpstr>
      <vt:lpstr>Exercise 2. Patterns of Trait Inheritance </vt:lpstr>
      <vt:lpstr>PowerPoint Presentation</vt:lpstr>
      <vt:lpstr>PowerPoint Presentation</vt:lpstr>
      <vt:lpstr>PowerPoint Presentation</vt:lpstr>
      <vt:lpstr>Objective</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2a. Basic Probability</vt:lpstr>
      <vt:lpstr>Exercise 2b. Law of Segregation – Alleles of genes are randomly assigned to offspring</vt:lpstr>
      <vt:lpstr>Exercise 2b. Law of Independent Segregation Directions (continued)</vt:lpstr>
      <vt:lpstr>PowerPoint Presentation</vt:lpstr>
      <vt:lpstr>Exercise 2b. Law of Independent Segregation Directions (continued)</vt:lpstr>
      <vt:lpstr>Exercise 2b. Law of Independent Segregation Directions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2c. Mendel’s Law of Independent Assortment</vt:lpstr>
      <vt:lpstr>Exercise 2c1. Tree diagrams &amp; the counting principle</vt:lpstr>
      <vt:lpstr>Exercise 2c1. Tree diagrams &amp; the counting principle</vt:lpstr>
      <vt:lpstr>Exercise 2c1. Tree diagrams &amp; the counting principle</vt:lpstr>
      <vt:lpstr>Exercise 2c1. Tree diagrams &amp; the counting principle</vt:lpstr>
      <vt:lpstr>Exercise 2c1. Tree diagrams &amp; the counting principle</vt:lpstr>
      <vt:lpstr>Exercise 2c1. Tree diagrams &amp; the counting principle</vt:lpstr>
      <vt:lpstr>Mendel’s Law of Independent Assortment: 2-trait analysis</vt:lpstr>
      <vt:lpstr>Directions continued</vt:lpstr>
      <vt:lpstr>Mendel’s Law of Independent Assortment: 2-trait analysis</vt:lpstr>
      <vt:lpstr>Mendel’s Law of Independent Assortment: 2-trait analysis</vt:lpstr>
      <vt:lpstr>PowerPoint Presentation</vt:lpstr>
      <vt:lpstr>PowerPoint Presentation</vt:lpstr>
      <vt:lpstr>PowerPoint Presentation</vt:lpstr>
      <vt:lpstr>PowerPoint Presentation</vt:lpstr>
      <vt:lpstr>PowerPoint Presentation</vt:lpstr>
      <vt:lpstr>Exercise 2d. There are genotypes and then there are phenotypes.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3 - Epistasis</vt:lpstr>
      <vt:lpstr>Exercise 4 – Human Genetics</vt:lpstr>
      <vt:lpstr>Exercise 4a – Inherited Traits: A Genetic Coin Toss?</vt:lpstr>
      <vt:lpstr>Exercise 4a – Inherited Traits: A Genetic Coin Toss?</vt:lpstr>
      <vt:lpstr>Exercise 4a – Inherited Traits: A Genetic Coin Toss?</vt:lpstr>
      <vt:lpstr>Exercise 4a – Inherited Traits: A Genetic Coin Toss?</vt:lpstr>
      <vt:lpstr>Exercise 4a – Inherited Traits: A Genetic Coin Toss?</vt:lpstr>
      <vt:lpstr>Exercise 4a – Inherited Traits: A Genetic Coin Toss?</vt:lpstr>
      <vt:lpstr>Exercise 4b – Comparing Family Traits</vt:lpstr>
      <vt:lpstr>Exercise 4b – Comparing Family Traits</vt:lpstr>
      <vt:lpstr>Exercise 4b – Comparing Family Traits</vt:lpstr>
      <vt:lpstr>Exercise 4b – Comparing Family Traits</vt:lpstr>
      <vt:lpstr>Exercise 4b – Comparing Family Traits</vt:lpstr>
      <vt:lpstr>Exercise 4b – Comparing Family Traits</vt:lpstr>
      <vt:lpstr>Exercise 4b – Comparing Family Traits</vt:lpstr>
      <vt:lpstr>Exercise 4b – Comparing Family Traits</vt:lpstr>
      <vt:lpstr>Exercise 4b – Comparing Family Traits</vt:lpstr>
      <vt:lpstr>Exercise 4c – Constructing a Pedigree</vt:lpstr>
      <vt:lpstr>Exercise 4c – Constructing a Pedigree</vt:lpstr>
      <vt:lpstr>Exercise 4c – Constructing a Pedigree</vt:lpstr>
      <vt:lpstr>Exercise 4c – Constructing a Pedigree</vt:lpstr>
      <vt:lpstr>Exercise 4c – Constructing a Pedigree</vt:lpstr>
      <vt:lpstr>Exercise 4c – Constructing a Pedigree</vt:lpstr>
      <vt:lpstr>Exercise 4c – Constructing a Pedigree</vt:lpstr>
      <vt:lpstr>Exercise 4c – Constructing a Pedigree</vt:lpstr>
      <vt:lpstr>Suggested Reading</vt:lpstr>
      <vt:lpstr>Suggested Reading</vt:lpstr>
      <vt:lpstr>Links (All underlined text is clickable!)</vt:lpstr>
      <vt:lpstr>Links (All underlined text is clickable!)</vt:lpstr>
    </vt:vector>
  </TitlesOfParts>
  <Company>Personal</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Its in your Genes</dc:title>
  <dc:creator>S. Riechert; J.R. Jones</dc:creator>
  <cp:lastModifiedBy>Hickson, Kashina</cp:lastModifiedBy>
  <cp:revision>263</cp:revision>
  <dcterms:created xsi:type="dcterms:W3CDTF">2007-03-30T20:03:17Z</dcterms:created>
  <dcterms:modified xsi:type="dcterms:W3CDTF">2016-10-25T19:18:06Z</dcterms:modified>
</cp:coreProperties>
</file>